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charts/chart19.xml" ContentType="application/vnd.openxmlformats-officedocument.drawingml.chart+xml"/>
  <Override PartName="/ppt/theme/themeOverride14.xml" ContentType="application/vnd.openxmlformats-officedocument.themeOverride+xml"/>
  <Override PartName="/ppt/charts/chart20.xml" ContentType="application/vnd.openxmlformats-officedocument.drawingml.chart+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9" r:id="rId2"/>
    <p:sldId id="328" r:id="rId3"/>
    <p:sldId id="293" r:id="rId4"/>
    <p:sldId id="291" r:id="rId5"/>
    <p:sldId id="317" r:id="rId6"/>
    <p:sldId id="294" r:id="rId7"/>
    <p:sldId id="303" r:id="rId8"/>
    <p:sldId id="318" r:id="rId9"/>
    <p:sldId id="265" r:id="rId10"/>
    <p:sldId id="319" r:id="rId11"/>
    <p:sldId id="299" r:id="rId12"/>
    <p:sldId id="298" r:id="rId13"/>
    <p:sldId id="266" r:id="rId14"/>
    <p:sldId id="267" r:id="rId15"/>
    <p:sldId id="320" r:id="rId16"/>
    <p:sldId id="264" r:id="rId17"/>
    <p:sldId id="268" r:id="rId18"/>
    <p:sldId id="321" r:id="rId19"/>
    <p:sldId id="269" r:id="rId20"/>
    <p:sldId id="270" r:id="rId21"/>
    <p:sldId id="273" r:id="rId22"/>
    <p:sldId id="272" r:id="rId23"/>
    <p:sldId id="296" r:id="rId24"/>
    <p:sldId id="276" r:id="rId25"/>
    <p:sldId id="277" r:id="rId26"/>
    <p:sldId id="278" r:id="rId27"/>
    <p:sldId id="297" r:id="rId28"/>
    <p:sldId id="279" r:id="rId29"/>
    <p:sldId id="280" r:id="rId30"/>
    <p:sldId id="281" r:id="rId31"/>
    <p:sldId id="295" r:id="rId32"/>
    <p:sldId id="322" r:id="rId33"/>
    <p:sldId id="323" r:id="rId34"/>
    <p:sldId id="282" r:id="rId35"/>
    <p:sldId id="316" r:id="rId36"/>
    <p:sldId id="324" r:id="rId37"/>
    <p:sldId id="325" r:id="rId38"/>
    <p:sldId id="326" r:id="rId39"/>
    <p:sldId id="300" r:id="rId40"/>
    <p:sldId id="327" r:id="rId41"/>
  </p:sldIdLst>
  <p:sldSz cx="9144000" cy="5143500" type="screen16x9"/>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66"/>
    <a:srgbClr val="FFFFFF"/>
    <a:srgbClr val="C31B1B"/>
    <a:srgbClr val="A21616"/>
    <a:srgbClr val="E2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90" d="100"/>
          <a:sy n="90" d="100"/>
        </p:scale>
        <p:origin x="-552" y="-312"/>
      </p:cViewPr>
      <p:guideLst>
        <p:guide orient="horz" pos="284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5.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84996831894593"/>
          <c:y val="7.7845338985959495E-2"/>
          <c:w val="0.81275155368973773"/>
          <c:h val="0.69475434277924097"/>
        </c:manualLayout>
      </c:layout>
      <c:barChart>
        <c:barDir val="col"/>
        <c:grouping val="clustered"/>
        <c:varyColors val="0"/>
        <c:ser>
          <c:idx val="0"/>
          <c:order val="0"/>
          <c:tx>
            <c:strRef>
              <c:f>Tabelle1!$B$1</c:f>
              <c:strCache>
                <c:ptCount val="1"/>
                <c:pt idx="0">
                  <c:v>DSL</c:v>
                </c:pt>
              </c:strCache>
            </c:strRef>
          </c:tx>
          <c:spPr>
            <a:solidFill>
              <a:srgbClr val="004066"/>
            </a:solidFill>
          </c:spPr>
          <c:invertIfNegative val="0"/>
          <c:dPt>
            <c:idx val="10"/>
            <c:invertIfNegative val="0"/>
            <c:bubble3D val="0"/>
            <c:spPr>
              <a:solidFill>
                <a:srgbClr val="004066"/>
              </a:solidFill>
            </c:spPr>
            <c:extLst xmlns:c16r2="http://schemas.microsoft.com/office/drawing/2015/06/chart">
              <c:ext xmlns:c16="http://schemas.microsoft.com/office/drawing/2014/chart" uri="{C3380CC4-5D6E-409C-BE32-E72D297353CC}">
                <c16:uniqueId val="{00000000-6F09-4003-9BE8-40540EE68BBE}"/>
              </c:ext>
            </c:extLst>
          </c:dPt>
          <c:cat>
            <c:numRef>
              <c:f>Tabelle1!$A$2:$A$12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Tabelle1!$B$2:$B$12</c:f>
              <c:numCache>
                <c:formatCode>0%</c:formatCode>
                <c:ptCount val="11"/>
                <c:pt idx="0">
                  <c:v>0.55272402570700119</c:v>
                </c:pt>
                <c:pt idx="1">
                  <c:v>0.4762374347687412</c:v>
                </c:pt>
                <c:pt idx="2">
                  <c:v>0.41207112837852516</c:v>
                </c:pt>
                <c:pt idx="3">
                  <c:v>0.36077833099871021</c:v>
                </c:pt>
                <c:pt idx="4">
                  <c:v>0.32839413446223775</c:v>
                </c:pt>
                <c:pt idx="5">
                  <c:v>0.29952340722189597</c:v>
                </c:pt>
                <c:pt idx="6">
                  <c:v>0.26946636543704494</c:v>
                </c:pt>
                <c:pt idx="7">
                  <c:v>0.23734937619207078</c:v>
                </c:pt>
                <c:pt idx="8">
                  <c:v>0.20975884813041282</c:v>
                </c:pt>
                <c:pt idx="9">
                  <c:v>0.17429556182392109</c:v>
                </c:pt>
                <c:pt idx="10">
                  <c:v>0.10211706102117062</c:v>
                </c:pt>
              </c:numCache>
            </c:numRef>
          </c:val>
          <c:extLst xmlns:c16r2="http://schemas.microsoft.com/office/drawing/2015/06/chart">
            <c:ext xmlns:c16="http://schemas.microsoft.com/office/drawing/2014/chart" uri="{C3380CC4-5D6E-409C-BE32-E72D297353CC}">
              <c16:uniqueId val="{00000001-6F09-4003-9BE8-40540EE68BBE}"/>
            </c:ext>
          </c:extLst>
        </c:ser>
        <c:ser>
          <c:idx val="1"/>
          <c:order val="1"/>
          <c:tx>
            <c:strRef>
              <c:f>Tabelle1!$C$1</c:f>
              <c:strCache>
                <c:ptCount val="1"/>
                <c:pt idx="0">
                  <c:v>Cable modem</c:v>
                </c:pt>
              </c:strCache>
            </c:strRef>
          </c:tx>
          <c:spPr>
            <a:solidFill>
              <a:srgbClr val="628FC7"/>
            </a:solidFill>
          </c:spPr>
          <c:invertIfNegative val="0"/>
          <c:cat>
            <c:numRef>
              <c:f>Tabelle1!$A$2:$A$12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Tabelle1!$C$2:$C$12</c:f>
              <c:numCache>
                <c:formatCode>0%</c:formatCode>
                <c:ptCount val="11"/>
                <c:pt idx="0">
                  <c:v>0.19038896240968778</c:v>
                </c:pt>
                <c:pt idx="1">
                  <c:v>0.17118170347426395</c:v>
                </c:pt>
                <c:pt idx="2">
                  <c:v>0.15884734879611198</c:v>
                </c:pt>
                <c:pt idx="3">
                  <c:v>0.1497292383496841</c:v>
                </c:pt>
                <c:pt idx="4">
                  <c:v>0.14621302259406851</c:v>
                </c:pt>
                <c:pt idx="5">
                  <c:v>0.13650893865189129</c:v>
                </c:pt>
                <c:pt idx="6">
                  <c:v>0.12810934994587747</c:v>
                </c:pt>
                <c:pt idx="7">
                  <c:v>0.13042656151247378</c:v>
                </c:pt>
                <c:pt idx="8">
                  <c:v>0.13321082040601365</c:v>
                </c:pt>
                <c:pt idx="9">
                  <c:v>0.13486509467941188</c:v>
                </c:pt>
                <c:pt idx="10">
                  <c:v>0.15566625155666253</c:v>
                </c:pt>
              </c:numCache>
            </c:numRef>
          </c:val>
          <c:extLst xmlns:c16r2="http://schemas.microsoft.com/office/drawing/2015/06/chart">
            <c:ext xmlns:c16="http://schemas.microsoft.com/office/drawing/2014/chart" uri="{C3380CC4-5D6E-409C-BE32-E72D297353CC}">
              <c16:uniqueId val="{00000002-6F09-4003-9BE8-40540EE68BBE}"/>
            </c:ext>
          </c:extLst>
        </c:ser>
        <c:ser>
          <c:idx val="2"/>
          <c:order val="2"/>
          <c:tx>
            <c:strRef>
              <c:f>Tabelle1!$D$1</c:f>
              <c:strCache>
                <c:ptCount val="1"/>
                <c:pt idx="0">
                  <c:v>FTTH</c:v>
                </c:pt>
              </c:strCache>
            </c:strRef>
          </c:tx>
          <c:spPr>
            <a:solidFill>
              <a:srgbClr val="8F0E14"/>
            </a:solidFill>
          </c:spPr>
          <c:invertIfNegative val="0"/>
          <c:cat>
            <c:numRef>
              <c:f>Tabelle1!$A$2:$A$12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Tabelle1!$D$2:$D$12</c:f>
              <c:numCache>
                <c:formatCode>0%</c:formatCode>
                <c:ptCount val="11"/>
                <c:pt idx="0">
                  <c:v>0.17566842511328076</c:v>
                </c:pt>
                <c:pt idx="1">
                  <c:v>0.17251270473482735</c:v>
                </c:pt>
                <c:pt idx="2">
                  <c:v>0.18365694614016573</c:v>
                </c:pt>
                <c:pt idx="3">
                  <c:v>0.19511204299909349</c:v>
                </c:pt>
                <c:pt idx="4">
                  <c:v>0.21008047899018453</c:v>
                </c:pt>
                <c:pt idx="5">
                  <c:v>0.23515130135003123</c:v>
                </c:pt>
                <c:pt idx="6">
                  <c:v>0.26698099648315915</c:v>
                </c:pt>
                <c:pt idx="7">
                  <c:v>0.30344862838496106</c:v>
                </c:pt>
                <c:pt idx="8">
                  <c:v>0.35115704735106312</c:v>
                </c:pt>
                <c:pt idx="9">
                  <c:v>0.40718129425107813</c:v>
                </c:pt>
                <c:pt idx="10">
                  <c:v>0.5130759651307597</c:v>
                </c:pt>
              </c:numCache>
            </c:numRef>
          </c:val>
          <c:extLst xmlns:c16r2="http://schemas.microsoft.com/office/drawing/2015/06/chart">
            <c:ext xmlns:c16="http://schemas.microsoft.com/office/drawing/2014/chart" uri="{C3380CC4-5D6E-409C-BE32-E72D297353CC}">
              <c16:uniqueId val="{00000003-6F09-4003-9BE8-40540EE68BBE}"/>
            </c:ext>
          </c:extLst>
        </c:ser>
        <c:ser>
          <c:idx val="3"/>
          <c:order val="3"/>
          <c:tx>
            <c:strRef>
              <c:f>Tabelle1!$E$1</c:f>
              <c:strCache>
                <c:ptCount val="1"/>
                <c:pt idx="0">
                  <c:v>Wireless access (e.g. via surf stick)</c:v>
                </c:pt>
              </c:strCache>
            </c:strRef>
          </c:tx>
          <c:spPr>
            <a:solidFill>
              <a:srgbClr val="94BBD4"/>
            </a:solidFill>
          </c:spPr>
          <c:invertIfNegative val="0"/>
          <c:cat>
            <c:numRef>
              <c:f>Tabelle1!$A$2:$A$12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Tabelle1!$E$2:$E$12</c:f>
              <c:numCache>
                <c:formatCode>0%</c:formatCode>
                <c:ptCount val="11"/>
                <c:pt idx="0">
                  <c:v>8.1218586770030146E-2</c:v>
                </c:pt>
                <c:pt idx="1">
                  <c:v>0.18006815702216747</c:v>
                </c:pt>
                <c:pt idx="2">
                  <c:v>0.24542457668519718</c:v>
                </c:pt>
                <c:pt idx="3">
                  <c:v>0.29438038765251223</c:v>
                </c:pt>
                <c:pt idx="4">
                  <c:v>0.31531236395350926</c:v>
                </c:pt>
                <c:pt idx="5">
                  <c:v>0.32881635277618154</c:v>
                </c:pt>
                <c:pt idx="6">
                  <c:v>0.33544328813391844</c:v>
                </c:pt>
                <c:pt idx="7">
                  <c:v>0.32877543391049452</c:v>
                </c:pt>
                <c:pt idx="8">
                  <c:v>0.3058732841125103</c:v>
                </c:pt>
                <c:pt idx="9">
                  <c:v>0.28365804924558885</c:v>
                </c:pt>
                <c:pt idx="10">
                  <c:v>0.22914072229140722</c:v>
                </c:pt>
              </c:numCache>
            </c:numRef>
          </c:val>
          <c:extLst xmlns:c16r2="http://schemas.microsoft.com/office/drawing/2015/06/chart">
            <c:ext xmlns:c16="http://schemas.microsoft.com/office/drawing/2014/chart" uri="{C3380CC4-5D6E-409C-BE32-E72D297353CC}">
              <c16:uniqueId val="{00000004-6F09-4003-9BE8-40540EE68BBE}"/>
            </c:ext>
          </c:extLst>
        </c:ser>
        <c:dLbls>
          <c:showLegendKey val="0"/>
          <c:showVal val="0"/>
          <c:showCatName val="0"/>
          <c:showSerName val="0"/>
          <c:showPercent val="0"/>
          <c:showBubbleSize val="0"/>
        </c:dLbls>
        <c:gapWidth val="150"/>
        <c:axId val="78856576"/>
        <c:axId val="78858112"/>
      </c:barChart>
      <c:catAx>
        <c:axId val="78856576"/>
        <c:scaling>
          <c:orientation val="minMax"/>
        </c:scaling>
        <c:delete val="0"/>
        <c:axPos val="b"/>
        <c:numFmt formatCode="General" sourceLinked="1"/>
        <c:majorTickMark val="out"/>
        <c:minorTickMark val="none"/>
        <c:tickLblPos val="nextTo"/>
        <c:crossAx val="78858112"/>
        <c:crosses val="autoZero"/>
        <c:auto val="1"/>
        <c:lblAlgn val="ctr"/>
        <c:lblOffset val="100"/>
        <c:noMultiLvlLbl val="0"/>
      </c:catAx>
      <c:valAx>
        <c:axId val="78858112"/>
        <c:scaling>
          <c:orientation val="minMax"/>
        </c:scaling>
        <c:delete val="0"/>
        <c:axPos val="l"/>
        <c:numFmt formatCode="0%" sourceLinked="1"/>
        <c:majorTickMark val="out"/>
        <c:minorTickMark val="none"/>
        <c:tickLblPos val="nextTo"/>
        <c:crossAx val="78856576"/>
        <c:crosses val="autoZero"/>
        <c:crossBetween val="between"/>
      </c:valAx>
    </c:plotArea>
    <c:legend>
      <c:legendPos val="b"/>
      <c:layout>
        <c:manualLayout>
          <c:xMode val="edge"/>
          <c:yMode val="edge"/>
          <c:x val="0.167273023841288"/>
          <c:y val="0.87001412698913905"/>
          <c:w val="0.65349694346085241"/>
          <c:h val="5.6756174208154098E-2"/>
        </c:manualLayout>
      </c:layout>
      <c:overlay val="0"/>
    </c:legend>
    <c:plotVisOnly val="1"/>
    <c:dispBlanksAs val="gap"/>
    <c:showDLblsOverMax val="0"/>
  </c:chart>
  <c:spPr>
    <a:noFill/>
  </c:spPr>
  <c:txPr>
    <a:bodyPr/>
    <a:lstStyle/>
    <a:p>
      <a:pPr>
        <a:defRPr sz="1000">
          <a:latin typeface="Arial" panose="020B0604020202020204" pitchFamily="34" charset="0"/>
          <a:cs typeface="Arial" panose="020B0604020202020204" pitchFamily="34" charset="0"/>
        </a:defRPr>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Rural</c:v>
                </c:pt>
              </c:strCache>
            </c:strRef>
          </c:tx>
          <c:dPt>
            <c:idx val="0"/>
            <c:bubble3D val="0"/>
            <c:spPr>
              <a:solidFill>
                <a:srgbClr val="004066"/>
              </a:solidFill>
            </c:spPr>
          </c:dPt>
          <c:dPt>
            <c:idx val="1"/>
            <c:bubble3D val="0"/>
            <c:spPr>
              <a:noFill/>
            </c:spPr>
          </c:dPt>
          <c:cat>
            <c:strRef>
              <c:f>Tabelle1!$A$2:$A$3</c:f>
              <c:strCache>
                <c:ptCount val="2"/>
                <c:pt idx="0">
                  <c:v>FTTH</c:v>
                </c:pt>
                <c:pt idx="1">
                  <c:v>nFTTH</c:v>
                </c:pt>
              </c:strCache>
            </c:strRef>
          </c:cat>
          <c:val>
            <c:numRef>
              <c:f>Tabelle1!$B$2:$B$3</c:f>
              <c:numCache>
                <c:formatCode>0%</c:formatCode>
                <c:ptCount val="2"/>
                <c:pt idx="0">
                  <c:v>0.82</c:v>
                </c:pt>
                <c:pt idx="1">
                  <c:v>0.18</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FTTH</c:v>
                </c:pt>
              </c:strCache>
            </c:strRef>
          </c:tx>
          <c:spPr>
            <a:solidFill>
              <a:srgbClr val="004066"/>
            </a:solidFill>
          </c:spPr>
          <c:dPt>
            <c:idx val="1"/>
            <c:bubble3D val="0"/>
            <c:spPr>
              <a:noFill/>
            </c:spPr>
            <c:extLst xmlns:c16r2="http://schemas.microsoft.com/office/drawing/2015/06/chart">
              <c:ext xmlns:c16="http://schemas.microsoft.com/office/drawing/2014/chart" uri="{C3380CC4-5D6E-409C-BE32-E72D297353CC}">
                <c16:uniqueId val="{00000000-14DF-41B6-AB4B-2891459D3C1C}"/>
              </c:ext>
            </c:extLst>
          </c:dPt>
          <c:cat>
            <c:strRef>
              <c:f>Tabelle1!$A$2:$A$3</c:f>
              <c:strCache>
                <c:ptCount val="2"/>
                <c:pt idx="0">
                  <c:v>Every day</c:v>
                </c:pt>
                <c:pt idx="1">
                  <c:v>Not Every day</c:v>
                </c:pt>
              </c:strCache>
            </c:strRef>
          </c:cat>
          <c:val>
            <c:numRef>
              <c:f>Tabelle1!$B$2:$B$3</c:f>
              <c:numCache>
                <c:formatCode>General</c:formatCode>
                <c:ptCount val="2"/>
                <c:pt idx="0">
                  <c:v>0.88500000000000001</c:v>
                </c:pt>
                <c:pt idx="1">
                  <c:v>0.115</c:v>
                </c:pt>
              </c:numCache>
            </c:numRef>
          </c:val>
          <c:extLst xmlns:c16r2="http://schemas.microsoft.com/office/drawing/2015/06/chart">
            <c:ext xmlns:c16="http://schemas.microsoft.com/office/drawing/2014/chart" uri="{C3380CC4-5D6E-409C-BE32-E72D297353CC}">
              <c16:uniqueId val="{00000001-14DF-41B6-AB4B-2891459D3C1C}"/>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de-D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Tabelle1!$B$1</c:f>
              <c:strCache>
                <c:ptCount val="1"/>
                <c:pt idx="0">
                  <c:v>non-FTTH</c:v>
                </c:pt>
              </c:strCache>
            </c:strRef>
          </c:tx>
          <c:spPr>
            <a:solidFill>
              <a:schemeClr val="accent5">
                <a:lumMod val="25000"/>
              </a:schemeClr>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Tabelle1!$B$2:$B$3</c:f>
              <c:numCache>
                <c:formatCode>0%</c:formatCode>
                <c:ptCount val="2"/>
                <c:pt idx="0">
                  <c:v>0.24750499001995999</c:v>
                </c:pt>
                <c:pt idx="1">
                  <c:v>0.60000000000000042</c:v>
                </c:pt>
              </c:numCache>
            </c:numRef>
          </c:val>
          <c:extLst xmlns:c16r2="http://schemas.microsoft.com/office/drawing/2015/06/chart">
            <c:ext xmlns:c16="http://schemas.microsoft.com/office/drawing/2014/chart" uri="{C3380CC4-5D6E-409C-BE32-E72D297353CC}">
              <c16:uniqueId val="{00000000-9B4E-42FD-B70A-63CABA838B0B}"/>
            </c:ext>
          </c:extLst>
        </c:ser>
        <c:ser>
          <c:idx val="1"/>
          <c:order val="1"/>
          <c:tx>
            <c:strRef>
              <c:f>Tabelle1!$C$1</c:f>
              <c:strCache>
                <c:ptCount val="1"/>
                <c:pt idx="0">
                  <c:v>FTTH</c:v>
                </c:pt>
              </c:strCache>
            </c:strRef>
          </c:tx>
          <c:spPr>
            <a:solidFill>
              <a:schemeClr val="accent6"/>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Tabelle1!$C$2:$C$3</c:f>
              <c:numCache>
                <c:formatCode>0%</c:formatCode>
                <c:ptCount val="2"/>
                <c:pt idx="0">
                  <c:v>0.29940119760479023</c:v>
                </c:pt>
                <c:pt idx="1">
                  <c:v>0.65800000000000058</c:v>
                </c:pt>
              </c:numCache>
            </c:numRef>
          </c:val>
          <c:extLst xmlns:c16r2="http://schemas.microsoft.com/office/drawing/2015/06/chart">
            <c:ext xmlns:c16="http://schemas.microsoft.com/office/drawing/2014/chart" uri="{C3380CC4-5D6E-409C-BE32-E72D297353CC}">
              <c16:uniqueId val="{00000001-9B4E-42FD-B70A-63CABA838B0B}"/>
            </c:ext>
          </c:extLst>
        </c:ser>
        <c:dLbls>
          <c:showLegendKey val="0"/>
          <c:showVal val="1"/>
          <c:showCatName val="0"/>
          <c:showSerName val="0"/>
          <c:showPercent val="0"/>
          <c:showBubbleSize val="0"/>
        </c:dLbls>
        <c:gapWidth val="150"/>
        <c:axId val="106180992"/>
        <c:axId val="106182528"/>
      </c:barChart>
      <c:catAx>
        <c:axId val="106180992"/>
        <c:scaling>
          <c:orientation val="minMax"/>
        </c:scaling>
        <c:delete val="0"/>
        <c:axPos val="b"/>
        <c:numFmt formatCode="General" sourceLinked="1"/>
        <c:majorTickMark val="out"/>
        <c:minorTickMark val="none"/>
        <c:tickLblPos val="nextTo"/>
        <c:txPr>
          <a:bodyPr/>
          <a:lstStyle/>
          <a:p>
            <a:pPr>
              <a:defRPr sz="1200"/>
            </a:pPr>
            <a:endParaRPr lang="de-DE"/>
          </a:p>
        </c:txPr>
        <c:crossAx val="106182528"/>
        <c:crosses val="autoZero"/>
        <c:auto val="1"/>
        <c:lblAlgn val="ctr"/>
        <c:lblOffset val="100"/>
        <c:noMultiLvlLbl val="0"/>
      </c:catAx>
      <c:valAx>
        <c:axId val="106182528"/>
        <c:scaling>
          <c:orientation val="minMax"/>
          <c:max val="1"/>
        </c:scaling>
        <c:delete val="1"/>
        <c:axPos val="l"/>
        <c:numFmt formatCode="0%" sourceLinked="1"/>
        <c:majorTickMark val="out"/>
        <c:minorTickMark val="none"/>
        <c:tickLblPos val="none"/>
        <c:crossAx val="106180992"/>
        <c:crosses val="autoZero"/>
        <c:crossBetween val="between"/>
      </c:valAx>
    </c:plotArea>
    <c:plotVisOnly val="1"/>
    <c:dispBlanksAs val="gap"/>
    <c:showDLblsOverMax val="0"/>
  </c:chart>
  <c:txPr>
    <a:bodyPr/>
    <a:lstStyle/>
    <a:p>
      <a:pPr>
        <a:defRPr sz="1800"/>
      </a:pPr>
      <a:endParaRPr lang="de-D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Tabelle1!$B$1</c:f>
              <c:strCache>
                <c:ptCount val="1"/>
                <c:pt idx="0">
                  <c:v>non-FTTH</c:v>
                </c:pt>
              </c:strCache>
            </c:strRef>
          </c:tx>
          <c:spPr>
            <a:solidFill>
              <a:schemeClr val="accent5">
                <a:lumMod val="25000"/>
              </a:schemeClr>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Tabelle1!$B$2:$B$3</c:f>
              <c:numCache>
                <c:formatCode>0%</c:formatCode>
                <c:ptCount val="2"/>
                <c:pt idx="0">
                  <c:v>0.13173652694610788</c:v>
                </c:pt>
                <c:pt idx="1">
                  <c:v>0.49500000000000022</c:v>
                </c:pt>
              </c:numCache>
            </c:numRef>
          </c:val>
          <c:extLst xmlns:c16r2="http://schemas.microsoft.com/office/drawing/2015/06/chart">
            <c:ext xmlns:c16="http://schemas.microsoft.com/office/drawing/2014/chart" uri="{C3380CC4-5D6E-409C-BE32-E72D297353CC}">
              <c16:uniqueId val="{00000000-1CF1-4B6F-AE46-C1E313F34B1F}"/>
            </c:ext>
          </c:extLst>
        </c:ser>
        <c:ser>
          <c:idx val="1"/>
          <c:order val="1"/>
          <c:tx>
            <c:strRef>
              <c:f>Tabelle1!$C$1</c:f>
              <c:strCache>
                <c:ptCount val="1"/>
                <c:pt idx="0">
                  <c:v>FTTH</c:v>
                </c:pt>
              </c:strCache>
            </c:strRef>
          </c:tx>
          <c:spPr>
            <a:solidFill>
              <a:schemeClr val="accent6"/>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Tabelle1!$C$2:$C$3</c:f>
              <c:numCache>
                <c:formatCode>0%</c:formatCode>
                <c:ptCount val="2"/>
                <c:pt idx="0">
                  <c:v>0.22155688622754488</c:v>
                </c:pt>
                <c:pt idx="1">
                  <c:v>0.55600000000000005</c:v>
                </c:pt>
              </c:numCache>
            </c:numRef>
          </c:val>
          <c:extLst xmlns:c16r2="http://schemas.microsoft.com/office/drawing/2015/06/chart">
            <c:ext xmlns:c16="http://schemas.microsoft.com/office/drawing/2014/chart" uri="{C3380CC4-5D6E-409C-BE32-E72D297353CC}">
              <c16:uniqueId val="{00000001-1CF1-4B6F-AE46-C1E313F34B1F}"/>
            </c:ext>
          </c:extLst>
        </c:ser>
        <c:dLbls>
          <c:showLegendKey val="0"/>
          <c:showVal val="1"/>
          <c:showCatName val="0"/>
          <c:showSerName val="0"/>
          <c:showPercent val="0"/>
          <c:showBubbleSize val="0"/>
        </c:dLbls>
        <c:gapWidth val="150"/>
        <c:axId val="106225024"/>
        <c:axId val="106230912"/>
      </c:barChart>
      <c:catAx>
        <c:axId val="106225024"/>
        <c:scaling>
          <c:orientation val="minMax"/>
        </c:scaling>
        <c:delete val="0"/>
        <c:axPos val="b"/>
        <c:numFmt formatCode="General" sourceLinked="1"/>
        <c:majorTickMark val="out"/>
        <c:minorTickMark val="none"/>
        <c:tickLblPos val="nextTo"/>
        <c:txPr>
          <a:bodyPr/>
          <a:lstStyle/>
          <a:p>
            <a:pPr>
              <a:defRPr sz="1200"/>
            </a:pPr>
            <a:endParaRPr lang="de-DE"/>
          </a:p>
        </c:txPr>
        <c:crossAx val="106230912"/>
        <c:crosses val="autoZero"/>
        <c:auto val="1"/>
        <c:lblAlgn val="ctr"/>
        <c:lblOffset val="100"/>
        <c:noMultiLvlLbl val="0"/>
      </c:catAx>
      <c:valAx>
        <c:axId val="106230912"/>
        <c:scaling>
          <c:orientation val="minMax"/>
          <c:max val="1"/>
        </c:scaling>
        <c:delete val="1"/>
        <c:axPos val="l"/>
        <c:numFmt formatCode="0%" sourceLinked="1"/>
        <c:majorTickMark val="out"/>
        <c:minorTickMark val="none"/>
        <c:tickLblPos val="none"/>
        <c:crossAx val="106225024"/>
        <c:crosses val="autoZero"/>
        <c:crossBetween val="between"/>
      </c:valAx>
    </c:plotArea>
    <c:plotVisOnly val="1"/>
    <c:dispBlanksAs val="gap"/>
    <c:showDLblsOverMax val="0"/>
  </c:chart>
  <c:txPr>
    <a:bodyPr/>
    <a:lstStyle/>
    <a:p>
      <a:pPr>
        <a:defRPr sz="1800"/>
      </a:pPr>
      <a:endParaRPr lang="de-D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Tabelle1!$B$1</c:f>
              <c:strCache>
                <c:ptCount val="1"/>
                <c:pt idx="0">
                  <c:v>non-FTTH</c:v>
                </c:pt>
              </c:strCache>
            </c:strRef>
          </c:tx>
          <c:spPr>
            <a:solidFill>
              <a:schemeClr val="accent5">
                <a:lumMod val="25000"/>
              </a:schemeClr>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Tabelle1!$B$2:$B$3</c:f>
              <c:numCache>
                <c:formatCode>0%</c:formatCode>
                <c:ptCount val="2"/>
                <c:pt idx="0">
                  <c:v>0.28742514970059901</c:v>
                </c:pt>
                <c:pt idx="1">
                  <c:v>0.33600000000000035</c:v>
                </c:pt>
              </c:numCache>
            </c:numRef>
          </c:val>
          <c:extLst xmlns:c16r2="http://schemas.microsoft.com/office/drawing/2015/06/chart">
            <c:ext xmlns:c16="http://schemas.microsoft.com/office/drawing/2014/chart" uri="{C3380CC4-5D6E-409C-BE32-E72D297353CC}">
              <c16:uniqueId val="{00000000-C61B-4750-93AD-F36CE4B1723E}"/>
            </c:ext>
          </c:extLst>
        </c:ser>
        <c:ser>
          <c:idx val="1"/>
          <c:order val="1"/>
          <c:tx>
            <c:strRef>
              <c:f>Tabelle1!$C$1</c:f>
              <c:strCache>
                <c:ptCount val="1"/>
                <c:pt idx="0">
                  <c:v>FTTH</c:v>
                </c:pt>
              </c:strCache>
            </c:strRef>
          </c:tx>
          <c:spPr>
            <a:solidFill>
              <a:schemeClr val="accent6"/>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Tabelle1!$C$2:$C$3</c:f>
              <c:numCache>
                <c:formatCode>0%</c:formatCode>
                <c:ptCount val="2"/>
                <c:pt idx="0">
                  <c:v>0.32335329341317398</c:v>
                </c:pt>
                <c:pt idx="1">
                  <c:v>0.36100000000000027</c:v>
                </c:pt>
              </c:numCache>
            </c:numRef>
          </c:val>
          <c:extLst xmlns:c16r2="http://schemas.microsoft.com/office/drawing/2015/06/chart">
            <c:ext xmlns:c16="http://schemas.microsoft.com/office/drawing/2014/chart" uri="{C3380CC4-5D6E-409C-BE32-E72D297353CC}">
              <c16:uniqueId val="{00000001-C61B-4750-93AD-F36CE4B1723E}"/>
            </c:ext>
          </c:extLst>
        </c:ser>
        <c:dLbls>
          <c:showLegendKey val="0"/>
          <c:showVal val="1"/>
          <c:showCatName val="0"/>
          <c:showSerName val="0"/>
          <c:showPercent val="0"/>
          <c:showBubbleSize val="0"/>
        </c:dLbls>
        <c:gapWidth val="150"/>
        <c:axId val="106351232"/>
        <c:axId val="106361216"/>
      </c:barChart>
      <c:catAx>
        <c:axId val="106351232"/>
        <c:scaling>
          <c:orientation val="minMax"/>
        </c:scaling>
        <c:delete val="0"/>
        <c:axPos val="b"/>
        <c:numFmt formatCode="General" sourceLinked="1"/>
        <c:majorTickMark val="out"/>
        <c:minorTickMark val="none"/>
        <c:tickLblPos val="nextTo"/>
        <c:txPr>
          <a:bodyPr/>
          <a:lstStyle/>
          <a:p>
            <a:pPr>
              <a:defRPr sz="1200"/>
            </a:pPr>
            <a:endParaRPr lang="de-DE"/>
          </a:p>
        </c:txPr>
        <c:crossAx val="106361216"/>
        <c:crosses val="autoZero"/>
        <c:auto val="1"/>
        <c:lblAlgn val="ctr"/>
        <c:lblOffset val="100"/>
        <c:noMultiLvlLbl val="0"/>
      </c:catAx>
      <c:valAx>
        <c:axId val="106361216"/>
        <c:scaling>
          <c:orientation val="minMax"/>
          <c:max val="1"/>
        </c:scaling>
        <c:delete val="1"/>
        <c:axPos val="l"/>
        <c:numFmt formatCode="0%" sourceLinked="1"/>
        <c:majorTickMark val="out"/>
        <c:minorTickMark val="none"/>
        <c:tickLblPos val="none"/>
        <c:crossAx val="106351232"/>
        <c:crosses val="autoZero"/>
        <c:crossBetween val="between"/>
      </c:valAx>
    </c:plotArea>
    <c:plotVisOnly val="1"/>
    <c:dispBlanksAs val="gap"/>
    <c:showDLblsOverMax val="0"/>
  </c:chart>
  <c:txPr>
    <a:bodyPr/>
    <a:lstStyle/>
    <a:p>
      <a:pPr>
        <a:defRPr sz="1800"/>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Tabelle1!$B$1</c:f>
              <c:strCache>
                <c:ptCount val="1"/>
                <c:pt idx="0">
                  <c:v>non-FTTH</c:v>
                </c:pt>
              </c:strCache>
            </c:strRef>
          </c:tx>
          <c:spPr>
            <a:solidFill>
              <a:schemeClr val="accent5">
                <a:lumMod val="25000"/>
              </a:schemeClr>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Tabelle1!$B$2:$B$3</c:f>
              <c:numCache>
                <c:formatCode>0%</c:formatCode>
                <c:ptCount val="2"/>
                <c:pt idx="0">
                  <c:v>7.0000000000000021E-2</c:v>
                </c:pt>
                <c:pt idx="1">
                  <c:v>0.1780000000000001</c:v>
                </c:pt>
              </c:numCache>
            </c:numRef>
          </c:val>
          <c:extLst xmlns:c16r2="http://schemas.microsoft.com/office/drawing/2015/06/chart">
            <c:ext xmlns:c16="http://schemas.microsoft.com/office/drawing/2014/chart" uri="{C3380CC4-5D6E-409C-BE32-E72D297353CC}">
              <c16:uniqueId val="{00000000-7D48-4B38-AA44-553CF6C7DD32}"/>
            </c:ext>
          </c:extLst>
        </c:ser>
        <c:ser>
          <c:idx val="1"/>
          <c:order val="1"/>
          <c:tx>
            <c:strRef>
              <c:f>Tabelle1!$C$1</c:f>
              <c:strCache>
                <c:ptCount val="1"/>
                <c:pt idx="0">
                  <c:v>FTTH</c:v>
                </c:pt>
              </c:strCache>
            </c:strRef>
          </c:tx>
          <c:spPr>
            <a:solidFill>
              <a:schemeClr val="accent6"/>
            </a:solidFill>
          </c:spPr>
          <c:invertIfNegative val="0"/>
          <c:dLbls>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Tabelle1!$C$2:$C$3</c:f>
              <c:numCache>
                <c:formatCode>0%</c:formatCode>
                <c:ptCount val="2"/>
                <c:pt idx="0">
                  <c:v>0.11</c:v>
                </c:pt>
                <c:pt idx="1">
                  <c:v>0.21300000000000011</c:v>
                </c:pt>
              </c:numCache>
            </c:numRef>
          </c:val>
          <c:extLst xmlns:c16r2="http://schemas.microsoft.com/office/drawing/2015/06/chart">
            <c:ext xmlns:c16="http://schemas.microsoft.com/office/drawing/2014/chart" uri="{C3380CC4-5D6E-409C-BE32-E72D297353CC}">
              <c16:uniqueId val="{00000001-7D48-4B38-AA44-553CF6C7DD32}"/>
            </c:ext>
          </c:extLst>
        </c:ser>
        <c:dLbls>
          <c:showLegendKey val="0"/>
          <c:showVal val="1"/>
          <c:showCatName val="0"/>
          <c:showSerName val="0"/>
          <c:showPercent val="0"/>
          <c:showBubbleSize val="0"/>
        </c:dLbls>
        <c:gapWidth val="150"/>
        <c:axId val="106395520"/>
        <c:axId val="106397056"/>
      </c:barChart>
      <c:catAx>
        <c:axId val="106395520"/>
        <c:scaling>
          <c:orientation val="minMax"/>
        </c:scaling>
        <c:delete val="0"/>
        <c:axPos val="b"/>
        <c:numFmt formatCode="General" sourceLinked="1"/>
        <c:majorTickMark val="out"/>
        <c:minorTickMark val="none"/>
        <c:tickLblPos val="nextTo"/>
        <c:txPr>
          <a:bodyPr/>
          <a:lstStyle/>
          <a:p>
            <a:pPr>
              <a:defRPr sz="1200"/>
            </a:pPr>
            <a:endParaRPr lang="de-DE"/>
          </a:p>
        </c:txPr>
        <c:crossAx val="106397056"/>
        <c:crosses val="autoZero"/>
        <c:auto val="1"/>
        <c:lblAlgn val="ctr"/>
        <c:lblOffset val="100"/>
        <c:noMultiLvlLbl val="0"/>
      </c:catAx>
      <c:valAx>
        <c:axId val="106397056"/>
        <c:scaling>
          <c:orientation val="minMax"/>
          <c:max val="1"/>
        </c:scaling>
        <c:delete val="1"/>
        <c:axPos val="l"/>
        <c:numFmt formatCode="0%" sourceLinked="1"/>
        <c:majorTickMark val="out"/>
        <c:minorTickMark val="none"/>
        <c:tickLblPos val="none"/>
        <c:crossAx val="106395520"/>
        <c:crosses val="autoZero"/>
        <c:crossBetween val="between"/>
      </c:valAx>
    </c:plotArea>
    <c:plotVisOnly val="1"/>
    <c:dispBlanksAs val="gap"/>
    <c:showDLblsOverMax val="0"/>
  </c:chart>
  <c:txPr>
    <a:bodyPr/>
    <a:lstStyle/>
    <a:p>
      <a:pPr>
        <a:defRPr sz="1800"/>
      </a:pPr>
      <a:endParaRPr lang="de-DE"/>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Tabelle1!$B$1</c:f>
              <c:strCache>
                <c:ptCount val="1"/>
                <c:pt idx="0">
                  <c:v>non-FTTH</c:v>
                </c:pt>
              </c:strCache>
            </c:strRef>
          </c:tx>
          <c:spPr>
            <a:solidFill>
              <a:schemeClr val="accent5">
                <a:lumMod val="25000"/>
              </a:schemeClr>
            </a:solidFill>
          </c:spPr>
          <c:invertIfNegative val="0"/>
          <c:dLbls>
            <c:dLbl>
              <c:idx val="1"/>
              <c:layout>
                <c:manualLayout>
                  <c:x val="-2.6458333333333334E-2"/>
                  <c:y val="0"/>
                </c:manualLayout>
              </c:layout>
              <c:dLblPos val="outEnd"/>
              <c:showLegendKey val="0"/>
              <c:showVal val="1"/>
              <c:showCatName val="0"/>
              <c:showSerName val="0"/>
              <c:showPercent val="0"/>
              <c:showBubbleSize val="0"/>
            </c:dLbl>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Tabelle1!$B$2:$B$3</c:f>
              <c:numCache>
                <c:formatCode>0%</c:formatCode>
                <c:ptCount val="2"/>
                <c:pt idx="0">
                  <c:v>0.33532934131736558</c:v>
                </c:pt>
                <c:pt idx="1">
                  <c:v>0.47000000000000008</c:v>
                </c:pt>
              </c:numCache>
            </c:numRef>
          </c:val>
          <c:extLst xmlns:c16r2="http://schemas.microsoft.com/office/drawing/2015/06/chart">
            <c:ext xmlns:c16="http://schemas.microsoft.com/office/drawing/2014/chart" uri="{C3380CC4-5D6E-409C-BE32-E72D297353CC}">
              <c16:uniqueId val="{00000000-A91B-405C-8173-7E31B6A2FE75}"/>
            </c:ext>
          </c:extLst>
        </c:ser>
        <c:ser>
          <c:idx val="1"/>
          <c:order val="1"/>
          <c:tx>
            <c:strRef>
              <c:f>Tabelle1!$C$1</c:f>
              <c:strCache>
                <c:ptCount val="1"/>
                <c:pt idx="0">
                  <c:v>FTTH</c:v>
                </c:pt>
              </c:strCache>
            </c:strRef>
          </c:tx>
          <c:spPr>
            <a:solidFill>
              <a:schemeClr val="accent6"/>
            </a:solidFill>
          </c:spPr>
          <c:invertIfNegative val="0"/>
          <c:dLbls>
            <c:dLbl>
              <c:idx val="1"/>
              <c:layout>
                <c:manualLayout>
                  <c:x val="2.6458333333333334E-2"/>
                  <c:y val="0"/>
                </c:manualLayout>
              </c:layout>
              <c:dLblPos val="outEnd"/>
              <c:showLegendKey val="0"/>
              <c:showVal val="1"/>
              <c:showCatName val="0"/>
              <c:showSerName val="0"/>
              <c:showPercent val="0"/>
              <c:showBubbleSize val="0"/>
            </c:dLbl>
            <c:spPr>
              <a:noFill/>
              <a:ln>
                <a:noFill/>
              </a:ln>
              <a:effectLst/>
            </c:spPr>
            <c:txPr>
              <a:bodyPr/>
              <a:lstStyle/>
              <a:p>
                <a:pPr>
                  <a:defRPr sz="800"/>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Tabelle1!$A$2:$A$3</c:f>
              <c:numCache>
                <c:formatCode>General</c:formatCode>
                <c:ptCount val="2"/>
                <c:pt idx="0">
                  <c:v>2009</c:v>
                </c:pt>
                <c:pt idx="1">
                  <c:v>2017</c:v>
                </c:pt>
              </c:numCache>
            </c:numRef>
          </c:cat>
          <c:val>
            <c:numRef>
              <c:f>Tabelle1!$C$2:$C$3</c:f>
              <c:numCache>
                <c:formatCode>0%</c:formatCode>
                <c:ptCount val="2"/>
                <c:pt idx="0">
                  <c:v>0.39520958083832308</c:v>
                </c:pt>
                <c:pt idx="1">
                  <c:v>0.47000000000000008</c:v>
                </c:pt>
              </c:numCache>
            </c:numRef>
          </c:val>
          <c:extLst xmlns:c16r2="http://schemas.microsoft.com/office/drawing/2015/06/chart">
            <c:ext xmlns:c16="http://schemas.microsoft.com/office/drawing/2014/chart" uri="{C3380CC4-5D6E-409C-BE32-E72D297353CC}">
              <c16:uniqueId val="{00000001-A91B-405C-8173-7E31B6A2FE75}"/>
            </c:ext>
          </c:extLst>
        </c:ser>
        <c:dLbls>
          <c:showLegendKey val="0"/>
          <c:showVal val="1"/>
          <c:showCatName val="0"/>
          <c:showSerName val="0"/>
          <c:showPercent val="0"/>
          <c:showBubbleSize val="0"/>
        </c:dLbls>
        <c:gapWidth val="150"/>
        <c:axId val="106472576"/>
        <c:axId val="106474112"/>
      </c:barChart>
      <c:catAx>
        <c:axId val="106472576"/>
        <c:scaling>
          <c:orientation val="minMax"/>
        </c:scaling>
        <c:delete val="0"/>
        <c:axPos val="b"/>
        <c:numFmt formatCode="General" sourceLinked="1"/>
        <c:majorTickMark val="out"/>
        <c:minorTickMark val="none"/>
        <c:tickLblPos val="nextTo"/>
        <c:txPr>
          <a:bodyPr/>
          <a:lstStyle/>
          <a:p>
            <a:pPr>
              <a:defRPr sz="1200"/>
            </a:pPr>
            <a:endParaRPr lang="de-DE"/>
          </a:p>
        </c:txPr>
        <c:crossAx val="106474112"/>
        <c:crosses val="autoZero"/>
        <c:auto val="1"/>
        <c:lblAlgn val="ctr"/>
        <c:lblOffset val="100"/>
        <c:noMultiLvlLbl val="0"/>
      </c:catAx>
      <c:valAx>
        <c:axId val="106474112"/>
        <c:scaling>
          <c:orientation val="minMax"/>
          <c:max val="1"/>
        </c:scaling>
        <c:delete val="1"/>
        <c:axPos val="l"/>
        <c:numFmt formatCode="0%" sourceLinked="1"/>
        <c:majorTickMark val="out"/>
        <c:minorTickMark val="none"/>
        <c:tickLblPos val="none"/>
        <c:crossAx val="106472576"/>
        <c:crosses val="autoZero"/>
        <c:crossBetween val="between"/>
      </c:valAx>
    </c:plotArea>
    <c:plotVisOnly val="1"/>
    <c:dispBlanksAs val="gap"/>
    <c:showDLblsOverMax val="0"/>
  </c:chart>
  <c:txPr>
    <a:bodyPr/>
    <a:lstStyle/>
    <a:p>
      <a:pPr>
        <a:defRPr sz="1800"/>
      </a:pPr>
      <a:endParaRPr lang="de-D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2.0421707529572737E-2"/>
          <c:y val="0.12069631543610279"/>
          <c:w val="0.76946465012659415"/>
          <c:h val="0.73390543424119248"/>
        </c:manualLayout>
      </c:layout>
      <c:barChart>
        <c:barDir val="col"/>
        <c:grouping val="clustered"/>
        <c:varyColors val="0"/>
        <c:ser>
          <c:idx val="0"/>
          <c:order val="0"/>
          <c:tx>
            <c:strRef>
              <c:f>Tabelle1!$B$1</c:f>
              <c:strCache>
                <c:ptCount val="1"/>
                <c:pt idx="0">
                  <c:v>FTTH</c:v>
                </c:pt>
              </c:strCache>
            </c:strRef>
          </c:tx>
          <c:spPr>
            <a:solidFill>
              <a:schemeClr val="accent6"/>
            </a:solidFill>
          </c:spPr>
          <c:invertIfNegative val="0"/>
          <c:dLbls>
            <c:spPr>
              <a:noFill/>
              <a:ln>
                <a:noFill/>
              </a:ln>
              <a:effectLst/>
            </c:spPr>
            <c:txPr>
              <a:bodyPr/>
              <a:lstStyle/>
              <a:p>
                <a:pPr>
                  <a:defRPr sz="1200">
                    <a:latin typeface="Arial" panose="020B0604020202020204" pitchFamily="34" charset="0"/>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Laptop / Netbook</c:v>
                </c:pt>
                <c:pt idx="1">
                  <c:v>Tablet*</c:v>
                </c:pt>
                <c:pt idx="2">
                  <c:v>Mobile phone / Smartphone***</c:v>
                </c:pt>
                <c:pt idx="3">
                  <c:v>Smart Watch*</c:v>
                </c:pt>
                <c:pt idx="4">
                  <c:v>Wearable / Fitness Tracker</c:v>
                </c:pt>
              </c:strCache>
            </c:strRef>
          </c:cat>
          <c:val>
            <c:numRef>
              <c:f>Tabelle1!$B$2:$B$6</c:f>
              <c:numCache>
                <c:formatCode>0%</c:formatCode>
                <c:ptCount val="5"/>
                <c:pt idx="0">
                  <c:v>0.68</c:v>
                </c:pt>
                <c:pt idx="1">
                  <c:v>0.55000000000000004</c:v>
                </c:pt>
                <c:pt idx="2">
                  <c:v>0.76</c:v>
                </c:pt>
                <c:pt idx="3">
                  <c:v>0.06</c:v>
                </c:pt>
                <c:pt idx="4">
                  <c:v>0.04</c:v>
                </c:pt>
              </c:numCache>
            </c:numRef>
          </c:val>
        </c:ser>
        <c:ser>
          <c:idx val="1"/>
          <c:order val="1"/>
          <c:tx>
            <c:strRef>
              <c:f>Tabelle1!$C$1</c:f>
              <c:strCache>
                <c:ptCount val="1"/>
                <c:pt idx="0">
                  <c:v>Non-FTTH</c:v>
                </c:pt>
              </c:strCache>
            </c:strRef>
          </c:tx>
          <c:spPr>
            <a:solidFill>
              <a:srgbClr val="004066"/>
            </a:solidFill>
          </c:spPr>
          <c:invertIfNegative val="0"/>
          <c:dLbls>
            <c:spPr>
              <a:noFill/>
              <a:ln>
                <a:noFill/>
              </a:ln>
              <a:effectLst/>
            </c:spPr>
            <c:txPr>
              <a:bodyPr/>
              <a:lstStyle/>
              <a:p>
                <a:pPr>
                  <a:defRPr sz="1200">
                    <a:latin typeface="Arial" panose="020B0604020202020204" pitchFamily="34" charset="0"/>
                    <a:cs typeface="Arial" panose="020B0604020202020204" pitchFamily="34" charset="0"/>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Laptop / Netbook</c:v>
                </c:pt>
                <c:pt idx="1">
                  <c:v>Tablet*</c:v>
                </c:pt>
                <c:pt idx="2">
                  <c:v>Mobile phone / Smartphone***</c:v>
                </c:pt>
                <c:pt idx="3">
                  <c:v>Smart Watch*</c:v>
                </c:pt>
                <c:pt idx="4">
                  <c:v>Wearable / Fitness Tracker</c:v>
                </c:pt>
              </c:strCache>
            </c:strRef>
          </c:cat>
          <c:val>
            <c:numRef>
              <c:f>Tabelle1!$C$2:$C$6</c:f>
              <c:numCache>
                <c:formatCode>0%</c:formatCode>
                <c:ptCount val="5"/>
                <c:pt idx="0">
                  <c:v>0.63</c:v>
                </c:pt>
                <c:pt idx="1">
                  <c:v>0.49</c:v>
                </c:pt>
                <c:pt idx="2">
                  <c:v>0.67</c:v>
                </c:pt>
                <c:pt idx="3">
                  <c:v>0.03</c:v>
                </c:pt>
                <c:pt idx="4">
                  <c:v>0.02</c:v>
                </c:pt>
              </c:numCache>
            </c:numRef>
          </c:val>
        </c:ser>
        <c:dLbls>
          <c:showLegendKey val="0"/>
          <c:showVal val="0"/>
          <c:showCatName val="0"/>
          <c:showSerName val="0"/>
          <c:showPercent val="0"/>
          <c:showBubbleSize val="0"/>
        </c:dLbls>
        <c:gapWidth val="174"/>
        <c:overlap val="-59"/>
        <c:axId val="106555648"/>
        <c:axId val="106565632"/>
      </c:barChart>
      <c:catAx>
        <c:axId val="106555648"/>
        <c:scaling>
          <c:orientation val="minMax"/>
        </c:scaling>
        <c:delete val="0"/>
        <c:axPos val="b"/>
        <c:numFmt formatCode="General" sourceLinked="0"/>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de-DE"/>
          </a:p>
        </c:txPr>
        <c:crossAx val="106565632"/>
        <c:crosses val="autoZero"/>
        <c:auto val="1"/>
        <c:lblAlgn val="ctr"/>
        <c:lblOffset val="100"/>
        <c:noMultiLvlLbl val="0"/>
      </c:catAx>
      <c:valAx>
        <c:axId val="106565632"/>
        <c:scaling>
          <c:orientation val="minMax"/>
          <c:max val="1"/>
        </c:scaling>
        <c:delete val="1"/>
        <c:axPos val="l"/>
        <c:numFmt formatCode="0%" sourceLinked="1"/>
        <c:majorTickMark val="out"/>
        <c:minorTickMark val="none"/>
        <c:tickLblPos val="nextTo"/>
        <c:crossAx val="106555648"/>
        <c:crosses val="autoZero"/>
        <c:crossBetween val="between"/>
        <c:majorUnit val="0.2"/>
      </c:valAx>
    </c:plotArea>
    <c:legend>
      <c:legendPos val="r"/>
      <c:layout>
        <c:manualLayout>
          <c:xMode val="edge"/>
          <c:yMode val="edge"/>
          <c:x val="0.49444696203345823"/>
          <c:y val="0.31927893035895272"/>
          <c:w val="0.20254474649015605"/>
          <c:h val="0.18394755775841395"/>
        </c:manualLayout>
      </c:layout>
      <c:overlay val="0"/>
      <c:txPr>
        <a:bodyPr/>
        <a:lstStyle/>
        <a:p>
          <a:pPr>
            <a:defRPr sz="1400">
              <a:latin typeface="Arial" panose="020B0604020202020204" pitchFamily="34" charset="0"/>
              <a:cs typeface="Arial" panose="020B0604020202020204" pitchFamily="34" charset="0"/>
            </a:defRPr>
          </a:pPr>
          <a:endParaRPr lang="de-DE"/>
        </a:p>
      </c:txPr>
    </c:legend>
    <c:plotVisOnly val="1"/>
    <c:dispBlanksAs val="gap"/>
    <c:showDLblsOverMax val="0"/>
  </c:chart>
  <c:txPr>
    <a:bodyPr/>
    <a:lstStyle/>
    <a:p>
      <a:pPr>
        <a:defRPr sz="1800"/>
      </a:pPr>
      <a:endParaRPr lang="de-D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074121744397335E-2"/>
          <c:y val="3.2882410428973052E-2"/>
          <c:w val="0.79682177468201087"/>
          <c:h val="0.84467992256980862"/>
        </c:manualLayout>
      </c:layout>
      <c:barChart>
        <c:barDir val="col"/>
        <c:grouping val="clustered"/>
        <c:varyColors val="0"/>
        <c:ser>
          <c:idx val="0"/>
          <c:order val="0"/>
          <c:tx>
            <c:strRef>
              <c:f>Tabelle1!$B$1</c:f>
              <c:strCache>
                <c:ptCount val="1"/>
                <c:pt idx="0">
                  <c:v>FTTH</c:v>
                </c:pt>
              </c:strCache>
            </c:strRef>
          </c:tx>
          <c:spPr>
            <a:solidFill>
              <a:schemeClr val="accent6"/>
            </a:solidFill>
          </c:spPr>
          <c:invertIfNegative val="0"/>
          <c:dLbls>
            <c:spPr>
              <a:noFill/>
              <a:ln>
                <a:noFill/>
              </a:ln>
              <a:effectLst/>
            </c:spPr>
            <c:txPr>
              <a:bodyPr/>
              <a:lstStyle/>
              <a:p>
                <a:pPr>
                  <a:defRPr sz="1200"/>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Desktop PC***</c:v>
                </c:pt>
                <c:pt idx="1">
                  <c:v>Smart TV*</c:v>
                </c:pt>
                <c:pt idx="2">
                  <c:v>Gaming console</c:v>
                </c:pt>
                <c:pt idx="3">
                  <c:v>Multimedia
set top box***</c:v>
                </c:pt>
                <c:pt idx="4">
                  <c:v>Stereo system / Radio</c:v>
                </c:pt>
              </c:strCache>
            </c:strRef>
          </c:cat>
          <c:val>
            <c:numRef>
              <c:f>Tabelle1!$B$2:$B$6</c:f>
              <c:numCache>
                <c:formatCode>0%</c:formatCode>
                <c:ptCount val="5"/>
                <c:pt idx="0">
                  <c:v>0.48</c:v>
                </c:pt>
                <c:pt idx="1">
                  <c:v>0.3</c:v>
                </c:pt>
                <c:pt idx="2">
                  <c:v>0.18</c:v>
                </c:pt>
                <c:pt idx="3">
                  <c:v>0.15</c:v>
                </c:pt>
                <c:pt idx="4">
                  <c:v>0.06</c:v>
                </c:pt>
              </c:numCache>
            </c:numRef>
          </c:val>
        </c:ser>
        <c:ser>
          <c:idx val="1"/>
          <c:order val="1"/>
          <c:tx>
            <c:strRef>
              <c:f>Tabelle1!$C$1</c:f>
              <c:strCache>
                <c:ptCount val="1"/>
                <c:pt idx="0">
                  <c:v>Non-FTTH</c:v>
                </c:pt>
              </c:strCache>
            </c:strRef>
          </c:tx>
          <c:spPr>
            <a:solidFill>
              <a:srgbClr val="004066"/>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Desktop PC***</c:v>
                </c:pt>
                <c:pt idx="1">
                  <c:v>Smart TV*</c:v>
                </c:pt>
                <c:pt idx="2">
                  <c:v>Gaming console</c:v>
                </c:pt>
                <c:pt idx="3">
                  <c:v>Multimedia
set top box***</c:v>
                </c:pt>
                <c:pt idx="4">
                  <c:v>Stereo system / Radio</c:v>
                </c:pt>
              </c:strCache>
            </c:strRef>
          </c:cat>
          <c:val>
            <c:numRef>
              <c:f>Tabelle1!$C$2:$C$6</c:f>
              <c:numCache>
                <c:formatCode>0%</c:formatCode>
                <c:ptCount val="5"/>
                <c:pt idx="0">
                  <c:v>0.38</c:v>
                </c:pt>
                <c:pt idx="1">
                  <c:v>0.24</c:v>
                </c:pt>
                <c:pt idx="2">
                  <c:v>0.14000000000000001</c:v>
                </c:pt>
                <c:pt idx="3">
                  <c:v>0.06</c:v>
                </c:pt>
                <c:pt idx="4">
                  <c:v>0.04</c:v>
                </c:pt>
              </c:numCache>
            </c:numRef>
          </c:val>
        </c:ser>
        <c:dLbls>
          <c:showLegendKey val="0"/>
          <c:showVal val="0"/>
          <c:showCatName val="0"/>
          <c:showSerName val="0"/>
          <c:showPercent val="0"/>
          <c:showBubbleSize val="0"/>
        </c:dLbls>
        <c:gapWidth val="174"/>
        <c:overlap val="-59"/>
        <c:axId val="106626048"/>
        <c:axId val="108884736"/>
      </c:barChart>
      <c:catAx>
        <c:axId val="106626048"/>
        <c:scaling>
          <c:orientation val="minMax"/>
        </c:scaling>
        <c:delete val="0"/>
        <c:axPos val="b"/>
        <c:numFmt formatCode="General" sourceLinked="0"/>
        <c:majorTickMark val="out"/>
        <c:minorTickMark val="none"/>
        <c:tickLblPos val="nextTo"/>
        <c:txPr>
          <a:bodyPr/>
          <a:lstStyle/>
          <a:p>
            <a:pPr>
              <a:defRPr sz="1200"/>
            </a:pPr>
            <a:endParaRPr lang="de-DE"/>
          </a:p>
        </c:txPr>
        <c:crossAx val="108884736"/>
        <c:crosses val="autoZero"/>
        <c:auto val="1"/>
        <c:lblAlgn val="ctr"/>
        <c:lblOffset val="100"/>
        <c:noMultiLvlLbl val="0"/>
      </c:catAx>
      <c:valAx>
        <c:axId val="108884736"/>
        <c:scaling>
          <c:orientation val="minMax"/>
          <c:max val="1"/>
        </c:scaling>
        <c:delete val="1"/>
        <c:axPos val="l"/>
        <c:numFmt formatCode="0%" sourceLinked="1"/>
        <c:majorTickMark val="out"/>
        <c:minorTickMark val="none"/>
        <c:tickLblPos val="nextTo"/>
        <c:crossAx val="106626048"/>
        <c:crosses val="autoZero"/>
        <c:crossBetween val="between"/>
        <c:majorUnit val="0.2"/>
      </c:valAx>
    </c:plotArea>
    <c:legend>
      <c:legendPos val="r"/>
      <c:layout>
        <c:manualLayout>
          <c:xMode val="edge"/>
          <c:yMode val="edge"/>
          <c:x val="0.50173228346456689"/>
          <c:y val="0.42940355967980959"/>
          <c:w val="0.20980617807389462"/>
          <c:h val="0.14947439813185961"/>
        </c:manualLayout>
      </c:layout>
      <c:overlay val="0"/>
    </c:legend>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de-D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percentStacked"/>
        <c:varyColors val="0"/>
        <c:ser>
          <c:idx val="0"/>
          <c:order val="0"/>
          <c:tx>
            <c:strRef>
              <c:f>Tabelle1!$B$1</c:f>
              <c:strCache>
                <c:ptCount val="1"/>
                <c:pt idx="0">
                  <c:v>0%</c:v>
                </c:pt>
              </c:strCache>
            </c:strRef>
          </c:tx>
          <c:spPr>
            <a:solidFill>
              <a:schemeClr val="accent4">
                <a:lumMod val="60000"/>
                <a:lumOff val="40000"/>
              </a:schemeClr>
            </a:solidFill>
          </c:spPr>
          <c:invertIfNegative val="0"/>
          <c:dLbls>
            <c:txPr>
              <a:bodyPr/>
              <a:lstStyle/>
              <a:p>
                <a:pPr>
                  <a:defRPr>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Tabelle1!$B$2:$B$3</c:f>
              <c:numCache>
                <c:formatCode>0</c:formatCode>
                <c:ptCount val="2"/>
                <c:pt idx="0">
                  <c:v>19.525065963060683</c:v>
                </c:pt>
                <c:pt idx="1">
                  <c:v>28.999999999999996</c:v>
                </c:pt>
              </c:numCache>
            </c:numRef>
          </c:val>
        </c:ser>
        <c:ser>
          <c:idx val="1"/>
          <c:order val="1"/>
          <c:tx>
            <c:strRef>
              <c:f>Tabelle1!$C$1</c:f>
              <c:strCache>
                <c:ptCount val="1"/>
                <c:pt idx="0">
                  <c:v>1-20%</c:v>
                </c:pt>
              </c:strCache>
            </c:strRef>
          </c:tx>
          <c:spPr>
            <a:solidFill>
              <a:srgbClr val="84B4D8"/>
            </a:solidFill>
          </c:spPr>
          <c:invertIfNegative val="0"/>
          <c:dLbls>
            <c:txPr>
              <a:bodyPr/>
              <a:lstStyle/>
              <a:p>
                <a:pPr>
                  <a:defRPr>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Tabelle1!$C$2:$C$3</c:f>
              <c:numCache>
                <c:formatCode>0</c:formatCode>
                <c:ptCount val="2"/>
                <c:pt idx="0">
                  <c:v>5.9366754617414248</c:v>
                </c:pt>
                <c:pt idx="1">
                  <c:v>4.3999999999999995</c:v>
                </c:pt>
              </c:numCache>
            </c:numRef>
          </c:val>
        </c:ser>
        <c:ser>
          <c:idx val="2"/>
          <c:order val="2"/>
          <c:tx>
            <c:strRef>
              <c:f>Tabelle1!$D$1</c:f>
              <c:strCache>
                <c:ptCount val="1"/>
                <c:pt idx="0">
                  <c:v>21-40%</c:v>
                </c:pt>
              </c:strCache>
            </c:strRef>
          </c:tx>
          <c:spPr>
            <a:solidFill>
              <a:srgbClr val="5C9CCC"/>
            </a:solidFill>
          </c:spPr>
          <c:invertIfNegative val="0"/>
          <c:dLbls>
            <c:txPr>
              <a:bodyPr/>
              <a:lstStyle/>
              <a:p>
                <a:pPr>
                  <a:defRPr>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Tabelle1!$D$2:$D$3</c:f>
              <c:numCache>
                <c:formatCode>0</c:formatCode>
                <c:ptCount val="2"/>
                <c:pt idx="0">
                  <c:v>8.7071240105540895</c:v>
                </c:pt>
                <c:pt idx="1">
                  <c:v>6</c:v>
                </c:pt>
              </c:numCache>
            </c:numRef>
          </c:val>
        </c:ser>
        <c:ser>
          <c:idx val="3"/>
          <c:order val="3"/>
          <c:tx>
            <c:strRef>
              <c:f>Tabelle1!$E$1</c:f>
              <c:strCache>
                <c:ptCount val="1"/>
                <c:pt idx="0">
                  <c:v>41-60%</c:v>
                </c:pt>
              </c:strCache>
            </c:strRef>
          </c:tx>
          <c:spPr>
            <a:solidFill>
              <a:srgbClr val="4A91C6"/>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Tabelle1!$E$2:$E$3</c:f>
              <c:numCache>
                <c:formatCode>0</c:formatCode>
                <c:ptCount val="2"/>
                <c:pt idx="0">
                  <c:v>10.949868073878628</c:v>
                </c:pt>
                <c:pt idx="1">
                  <c:v>14.7</c:v>
                </c:pt>
              </c:numCache>
            </c:numRef>
          </c:val>
        </c:ser>
        <c:ser>
          <c:idx val="4"/>
          <c:order val="4"/>
          <c:tx>
            <c:strRef>
              <c:f>Tabelle1!$F$1</c:f>
              <c:strCache>
                <c:ptCount val="1"/>
                <c:pt idx="0">
                  <c:v>61-80%</c:v>
                </c:pt>
              </c:strCache>
            </c:strRef>
          </c:tx>
          <c:spPr>
            <a:solidFill>
              <a:srgbClr val="3271A0"/>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Tabelle1!$F$2:$F$3</c:f>
              <c:numCache>
                <c:formatCode>0</c:formatCode>
                <c:ptCount val="2"/>
                <c:pt idx="0">
                  <c:v>14.248021108179421</c:v>
                </c:pt>
                <c:pt idx="1">
                  <c:v>14.6</c:v>
                </c:pt>
              </c:numCache>
            </c:numRef>
          </c:val>
        </c:ser>
        <c:ser>
          <c:idx val="5"/>
          <c:order val="5"/>
          <c:tx>
            <c:strRef>
              <c:f>Tabelle1!$G$1</c:f>
              <c:strCache>
                <c:ptCount val="1"/>
                <c:pt idx="0">
                  <c:v>81-99%</c:v>
                </c:pt>
              </c:strCache>
            </c:strRef>
          </c:tx>
          <c:spPr>
            <a:solidFill>
              <a:srgbClr val="004066"/>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Tabelle1!$G$2:$G$3</c:f>
              <c:numCache>
                <c:formatCode>0</c:formatCode>
                <c:ptCount val="2"/>
                <c:pt idx="0">
                  <c:v>10.686015831134565</c:v>
                </c:pt>
                <c:pt idx="1">
                  <c:v>10.7</c:v>
                </c:pt>
              </c:numCache>
            </c:numRef>
          </c:val>
        </c:ser>
        <c:ser>
          <c:idx val="6"/>
          <c:order val="6"/>
          <c:tx>
            <c:strRef>
              <c:f>Tabelle1!$H$1</c:f>
              <c:strCache>
                <c:ptCount val="1"/>
                <c:pt idx="0">
                  <c:v>100%</c:v>
                </c:pt>
              </c:strCache>
            </c:strRef>
          </c:tx>
          <c:spPr>
            <a:solidFill>
              <a:srgbClr val="002D48"/>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Tabelle1!$H$2:$H$3</c:f>
              <c:numCache>
                <c:formatCode>0</c:formatCode>
                <c:ptCount val="2"/>
                <c:pt idx="0">
                  <c:v>30.211081794195248</c:v>
                </c:pt>
                <c:pt idx="1">
                  <c:v>20.5</c:v>
                </c:pt>
              </c:numCache>
            </c:numRef>
          </c:val>
        </c:ser>
        <c:dLbls>
          <c:dLblPos val="ctr"/>
          <c:showLegendKey val="0"/>
          <c:showVal val="1"/>
          <c:showCatName val="0"/>
          <c:showSerName val="0"/>
          <c:showPercent val="0"/>
          <c:showBubbleSize val="0"/>
        </c:dLbls>
        <c:gapWidth val="79"/>
        <c:overlap val="100"/>
        <c:axId val="108967808"/>
        <c:axId val="108969344"/>
      </c:barChart>
      <c:catAx>
        <c:axId val="108967808"/>
        <c:scaling>
          <c:orientation val="minMax"/>
        </c:scaling>
        <c:delete val="1"/>
        <c:axPos val="l"/>
        <c:numFmt formatCode="General" sourceLinked="0"/>
        <c:majorTickMark val="out"/>
        <c:minorTickMark val="none"/>
        <c:tickLblPos val="nextTo"/>
        <c:crossAx val="108969344"/>
        <c:crosses val="autoZero"/>
        <c:auto val="1"/>
        <c:lblAlgn val="ctr"/>
        <c:lblOffset val="100"/>
        <c:noMultiLvlLbl val="0"/>
      </c:catAx>
      <c:valAx>
        <c:axId val="108969344"/>
        <c:scaling>
          <c:orientation val="minMax"/>
        </c:scaling>
        <c:delete val="1"/>
        <c:axPos val="b"/>
        <c:numFmt formatCode="0%" sourceLinked="1"/>
        <c:majorTickMark val="out"/>
        <c:minorTickMark val="none"/>
        <c:tickLblPos val="nextTo"/>
        <c:crossAx val="108967808"/>
        <c:crosses val="autoZero"/>
        <c:crossBetween val="between"/>
      </c:valAx>
    </c:plotArea>
    <c:legend>
      <c:legendPos val="b"/>
      <c:legendEntry>
        <c:idx val="0"/>
        <c:txPr>
          <a:bodyPr/>
          <a:lstStyle/>
          <a:p>
            <a:pPr>
              <a:defRPr b="0">
                <a:latin typeface="Arial" panose="020B0604020202020204" pitchFamily="34" charset="0"/>
                <a:cs typeface="Arial" panose="020B0604020202020204" pitchFamily="34" charset="0"/>
              </a:defRPr>
            </a:pPr>
            <a:endParaRPr lang="de-DE"/>
          </a:p>
        </c:txPr>
      </c:legendEntry>
      <c:legendEntry>
        <c:idx val="1"/>
        <c:txPr>
          <a:bodyPr/>
          <a:lstStyle/>
          <a:p>
            <a:pPr>
              <a:defRPr b="0">
                <a:latin typeface="Arial" panose="020B0604020202020204" pitchFamily="34" charset="0"/>
                <a:cs typeface="Arial" panose="020B0604020202020204" pitchFamily="34" charset="0"/>
              </a:defRPr>
            </a:pPr>
            <a:endParaRPr lang="de-DE"/>
          </a:p>
        </c:txPr>
      </c:legendEntry>
      <c:legendEntry>
        <c:idx val="2"/>
        <c:txPr>
          <a:bodyPr/>
          <a:lstStyle/>
          <a:p>
            <a:pPr>
              <a:defRPr b="0">
                <a:latin typeface="Arial" panose="020B0604020202020204" pitchFamily="34" charset="0"/>
                <a:cs typeface="Arial" panose="020B0604020202020204" pitchFamily="34" charset="0"/>
              </a:defRPr>
            </a:pPr>
            <a:endParaRPr lang="de-DE"/>
          </a:p>
        </c:txPr>
      </c:legendEntry>
      <c:legendEntry>
        <c:idx val="3"/>
        <c:txPr>
          <a:bodyPr/>
          <a:lstStyle/>
          <a:p>
            <a:pPr>
              <a:defRPr b="0">
                <a:latin typeface="Arial" panose="020B0604020202020204" pitchFamily="34" charset="0"/>
                <a:cs typeface="Arial" panose="020B0604020202020204" pitchFamily="34" charset="0"/>
              </a:defRPr>
            </a:pPr>
            <a:endParaRPr lang="de-DE"/>
          </a:p>
        </c:txPr>
      </c:legendEntry>
      <c:legendEntry>
        <c:idx val="4"/>
        <c:txPr>
          <a:bodyPr/>
          <a:lstStyle/>
          <a:p>
            <a:pPr>
              <a:defRPr b="0">
                <a:latin typeface="Arial" panose="020B0604020202020204" pitchFamily="34" charset="0"/>
                <a:cs typeface="Arial" panose="020B0604020202020204" pitchFamily="34" charset="0"/>
              </a:defRPr>
            </a:pPr>
            <a:endParaRPr lang="de-DE"/>
          </a:p>
        </c:txPr>
      </c:legendEntry>
      <c:legendEntry>
        <c:idx val="5"/>
        <c:txPr>
          <a:bodyPr/>
          <a:lstStyle/>
          <a:p>
            <a:pPr>
              <a:defRPr b="0">
                <a:latin typeface="Arial" panose="020B0604020202020204" pitchFamily="34" charset="0"/>
                <a:cs typeface="Arial" panose="020B0604020202020204" pitchFamily="34" charset="0"/>
              </a:defRPr>
            </a:pPr>
            <a:endParaRPr lang="de-DE"/>
          </a:p>
        </c:txPr>
      </c:legendEntry>
      <c:legendEntry>
        <c:idx val="6"/>
        <c:txPr>
          <a:bodyPr/>
          <a:lstStyle/>
          <a:p>
            <a:pPr>
              <a:defRPr b="0">
                <a:latin typeface="Arial" panose="020B0604020202020204" pitchFamily="34" charset="0"/>
                <a:cs typeface="Arial" panose="020B0604020202020204" pitchFamily="34" charset="0"/>
              </a:defRPr>
            </a:pPr>
            <a:endParaRPr lang="de-DE"/>
          </a:p>
        </c:txPr>
      </c:legendEntry>
      <c:layout>
        <c:manualLayout>
          <c:xMode val="edge"/>
          <c:yMode val="edge"/>
          <c:x val="7.4031065305784596E-4"/>
          <c:y val="0.82995403976304005"/>
          <c:w val="0.8999999276657783"/>
          <c:h val="0.10901321496449111"/>
        </c:manualLayout>
      </c:layout>
      <c:overlay val="0"/>
      <c:txPr>
        <a:bodyPr/>
        <a:lstStyle/>
        <a:p>
          <a:pPr>
            <a:defRPr>
              <a:latin typeface="Arial" panose="020B0604020202020204" pitchFamily="34" charset="0"/>
              <a:cs typeface="Arial" panose="020B0604020202020204" pitchFamily="34" charset="0"/>
            </a:defRPr>
          </a:pPr>
          <a:endParaRPr lang="de-DE"/>
        </a:p>
      </c:txPr>
    </c:legend>
    <c:plotVisOnly val="1"/>
    <c:dispBlanksAs val="gap"/>
    <c:showDLblsOverMax val="0"/>
  </c:chart>
  <c:txPr>
    <a:bodyPr/>
    <a:lstStyle/>
    <a:p>
      <a:pPr>
        <a:defRPr sz="1200" b="1"/>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889392783139223E-2"/>
          <c:y val="3.6214996274806809E-2"/>
          <c:w val="0.87460751231323353"/>
          <c:h val="0.63698381058435372"/>
        </c:manualLayout>
      </c:layout>
      <c:barChart>
        <c:barDir val="col"/>
        <c:grouping val="clustered"/>
        <c:varyColors val="0"/>
        <c:ser>
          <c:idx val="1"/>
          <c:order val="1"/>
          <c:tx>
            <c:strRef>
              <c:f>Tabelle1!$C$1</c:f>
              <c:strCache>
                <c:ptCount val="1"/>
                <c:pt idx="0">
                  <c:v>2017</c:v>
                </c:pt>
              </c:strCache>
            </c:strRef>
          </c:tx>
          <c:spPr>
            <a:solidFill>
              <a:srgbClr val="004066"/>
            </a:solidFill>
          </c:spPr>
          <c:invertIfNegative val="0"/>
          <c:dLbls>
            <c:dLbl>
              <c:idx val="4"/>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CE3-4388-B8CA-4D5B2ACC808E}"/>
                </c:ext>
              </c:extLst>
            </c:dLbl>
            <c:spPr>
              <a:noFill/>
              <a:ln>
                <a:noFill/>
              </a:ln>
              <a:effectLst/>
            </c:spPr>
            <c:txPr>
              <a:bodyPr/>
              <a:lstStyle/>
              <a:p>
                <a:pPr>
                  <a:defRPr sz="1100"/>
                </a:pPr>
                <a:endParaRPr lang="de-DE"/>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0"/>
              </c:ext>
            </c:extLst>
          </c:dLbls>
          <c:cat>
            <c:strRef>
              <c:f>Tabelle1!$A$2:$A$7</c:f>
              <c:strCache>
                <c:ptCount val="6"/>
                <c:pt idx="0">
                  <c:v>Less than 
16 Mbit/s</c:v>
                </c:pt>
                <c:pt idx="1">
                  <c:v>16 up to 31 Mbit/s</c:v>
                </c:pt>
                <c:pt idx="2">
                  <c:v>32 up to 49 Mbit/s</c:v>
                </c:pt>
                <c:pt idx="3">
                  <c:v>50 up to 99 Mbit/s</c:v>
                </c:pt>
                <c:pt idx="4">
                  <c:v>100 Mbit/s
or more</c:v>
                </c:pt>
                <c:pt idx="5">
                  <c:v>No answer /dont know</c:v>
                </c:pt>
              </c:strCache>
            </c:strRef>
          </c:cat>
          <c:val>
            <c:numRef>
              <c:f>Tabelle1!$C$2:$C$7</c:f>
              <c:numCache>
                <c:formatCode>0%</c:formatCode>
                <c:ptCount val="6"/>
                <c:pt idx="0">
                  <c:v>7.0000000000000007E-2</c:v>
                </c:pt>
                <c:pt idx="1">
                  <c:v>0.09</c:v>
                </c:pt>
                <c:pt idx="2">
                  <c:v>0.04</c:v>
                </c:pt>
                <c:pt idx="3">
                  <c:v>0.13</c:v>
                </c:pt>
                <c:pt idx="4">
                  <c:v>0.41</c:v>
                </c:pt>
                <c:pt idx="5">
                  <c:v>0.26</c:v>
                </c:pt>
              </c:numCache>
            </c:numRef>
          </c:val>
          <c:extLst xmlns:c16r2="http://schemas.microsoft.com/office/drawing/2015/06/chart">
            <c:ext xmlns:c16="http://schemas.microsoft.com/office/drawing/2014/chart" uri="{C3380CC4-5D6E-409C-BE32-E72D297353CC}">
              <c16:uniqueId val="{00000001-ACE3-4388-B8CA-4D5B2ACC808E}"/>
            </c:ext>
          </c:extLst>
        </c:ser>
        <c:dLbls>
          <c:showLegendKey val="0"/>
          <c:showVal val="0"/>
          <c:showCatName val="0"/>
          <c:showSerName val="0"/>
          <c:showPercent val="0"/>
          <c:showBubbleSize val="0"/>
        </c:dLbls>
        <c:gapWidth val="93"/>
        <c:axId val="150183936"/>
        <c:axId val="150185088"/>
      </c:barChart>
      <c:scatterChart>
        <c:scatterStyle val="lineMarker"/>
        <c:varyColors val="0"/>
        <c:ser>
          <c:idx val="0"/>
          <c:order val="0"/>
          <c:tx>
            <c:strRef>
              <c:f>Tabelle1!$B$1</c:f>
              <c:strCache>
                <c:ptCount val="1"/>
                <c:pt idx="0">
                  <c:v>2014</c:v>
                </c:pt>
              </c:strCache>
            </c:strRef>
          </c:tx>
          <c:spPr>
            <a:ln w="28575">
              <a:noFill/>
            </a:ln>
          </c:spPr>
          <c:marker>
            <c:symbol val="diamond"/>
            <c:size val="8"/>
            <c:spPr>
              <a:solidFill>
                <a:srgbClr val="C00000"/>
              </a:solidFill>
              <a:ln w="0">
                <a:solidFill>
                  <a:schemeClr val="accent6"/>
                </a:solidFill>
              </a:ln>
            </c:spPr>
          </c:marker>
          <c:xVal>
            <c:strRef>
              <c:f>Tabelle1!$A$2:$A$7</c:f>
              <c:strCache>
                <c:ptCount val="6"/>
                <c:pt idx="0">
                  <c:v>Less than 
16 Mbit/s</c:v>
                </c:pt>
                <c:pt idx="1">
                  <c:v>16 up to 31 Mbit/s</c:v>
                </c:pt>
                <c:pt idx="2">
                  <c:v>32 up to 49 Mbit/s</c:v>
                </c:pt>
                <c:pt idx="3">
                  <c:v>50 up to 99 Mbit/s</c:v>
                </c:pt>
                <c:pt idx="4">
                  <c:v>100 Mbit/s
or more</c:v>
                </c:pt>
                <c:pt idx="5">
                  <c:v>No answer /dont know</c:v>
                </c:pt>
              </c:strCache>
            </c:strRef>
          </c:xVal>
          <c:yVal>
            <c:numRef>
              <c:f>Tabelle1!$B$2:$B$7</c:f>
              <c:numCache>
                <c:formatCode>0%</c:formatCode>
                <c:ptCount val="6"/>
                <c:pt idx="0">
                  <c:v>0.29099999999999998</c:v>
                </c:pt>
                <c:pt idx="1">
                  <c:v>0.13300000000000001</c:v>
                </c:pt>
                <c:pt idx="2">
                  <c:v>5.8000000000000003E-2</c:v>
                </c:pt>
                <c:pt idx="3">
                  <c:v>0.247</c:v>
                </c:pt>
                <c:pt idx="4">
                  <c:v>9.1999999999999998E-2</c:v>
                </c:pt>
                <c:pt idx="5">
                  <c:v>0.17899999999999999</c:v>
                </c:pt>
              </c:numCache>
            </c:numRef>
          </c:yVal>
          <c:smooth val="0"/>
          <c:extLst xmlns:c16r2="http://schemas.microsoft.com/office/drawing/2015/06/chart">
            <c:ext xmlns:c16="http://schemas.microsoft.com/office/drawing/2014/chart" uri="{C3380CC4-5D6E-409C-BE32-E72D297353CC}">
              <c16:uniqueId val="{00000002-ACE3-4388-B8CA-4D5B2ACC808E}"/>
            </c:ext>
          </c:extLst>
        </c:ser>
        <c:dLbls>
          <c:showLegendKey val="0"/>
          <c:showVal val="0"/>
          <c:showCatName val="0"/>
          <c:showSerName val="0"/>
          <c:showPercent val="0"/>
          <c:showBubbleSize val="0"/>
        </c:dLbls>
        <c:axId val="150183936"/>
        <c:axId val="150185088"/>
      </c:scatterChart>
      <c:catAx>
        <c:axId val="150183936"/>
        <c:scaling>
          <c:orientation val="minMax"/>
        </c:scaling>
        <c:delete val="0"/>
        <c:axPos val="b"/>
        <c:numFmt formatCode="General" sourceLinked="0"/>
        <c:majorTickMark val="out"/>
        <c:minorTickMark val="none"/>
        <c:tickLblPos val="nextTo"/>
        <c:crossAx val="150185088"/>
        <c:crosses val="autoZero"/>
        <c:auto val="1"/>
        <c:lblAlgn val="ctr"/>
        <c:lblOffset val="100"/>
        <c:noMultiLvlLbl val="0"/>
      </c:catAx>
      <c:valAx>
        <c:axId val="150185088"/>
        <c:scaling>
          <c:orientation val="minMax"/>
        </c:scaling>
        <c:delete val="0"/>
        <c:axPos val="l"/>
        <c:numFmt formatCode="0%" sourceLinked="1"/>
        <c:majorTickMark val="out"/>
        <c:minorTickMark val="none"/>
        <c:tickLblPos val="nextTo"/>
        <c:crossAx val="150183936"/>
        <c:crosses val="autoZero"/>
        <c:crossBetween val="between"/>
      </c:valAx>
    </c:plotArea>
    <c:legend>
      <c:legendPos val="b"/>
      <c:layout>
        <c:manualLayout>
          <c:xMode val="edge"/>
          <c:yMode val="edge"/>
          <c:x val="0.2602823681403223"/>
          <c:y val="0.81043191583364127"/>
          <c:w val="0.4175639384833888"/>
          <c:h val="8.5299307828845886E-2"/>
        </c:manualLayout>
      </c:layout>
      <c:overlay val="0"/>
      <c:txPr>
        <a:bodyPr/>
        <a:lstStyle/>
        <a:p>
          <a:pPr>
            <a:defRPr sz="1100"/>
          </a:pPr>
          <a:endParaRPr lang="de-DE"/>
        </a:p>
      </c:txPr>
    </c:legend>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de-DE"/>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percentStacked"/>
        <c:varyColors val="0"/>
        <c:ser>
          <c:idx val="0"/>
          <c:order val="0"/>
          <c:tx>
            <c:strRef>
              <c:f>Tabelle1!$B$1</c:f>
              <c:strCache>
                <c:ptCount val="1"/>
                <c:pt idx="0">
                  <c:v>0%</c:v>
                </c:pt>
              </c:strCache>
            </c:strRef>
          </c:tx>
          <c:spPr>
            <a:solidFill>
              <a:schemeClr val="accent4">
                <a:lumMod val="60000"/>
                <a:lumOff val="40000"/>
              </a:schemeClr>
            </a:solidFill>
          </c:spPr>
          <c:invertIfNegative val="0"/>
          <c:dLbls>
            <c:txPr>
              <a:bodyPr/>
              <a:lstStyle/>
              <a:p>
                <a:pPr>
                  <a:defRPr>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Tabelle1!$B$2:$B$3</c:f>
              <c:numCache>
                <c:formatCode>0</c:formatCode>
                <c:ptCount val="2"/>
                <c:pt idx="0">
                  <c:v>21.375921375921372</c:v>
                </c:pt>
                <c:pt idx="1">
                  <c:v>47</c:v>
                </c:pt>
              </c:numCache>
            </c:numRef>
          </c:val>
        </c:ser>
        <c:ser>
          <c:idx val="1"/>
          <c:order val="1"/>
          <c:tx>
            <c:strRef>
              <c:f>Tabelle1!$C$1</c:f>
              <c:strCache>
                <c:ptCount val="1"/>
                <c:pt idx="0">
                  <c:v>1-20%</c:v>
                </c:pt>
              </c:strCache>
            </c:strRef>
          </c:tx>
          <c:spPr>
            <a:solidFill>
              <a:srgbClr val="84B4D8"/>
            </a:solidFill>
          </c:spPr>
          <c:invertIfNegative val="0"/>
          <c:dLbls>
            <c:txPr>
              <a:bodyPr/>
              <a:lstStyle/>
              <a:p>
                <a:pPr>
                  <a:defRPr>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Tabelle1!$C$2:$C$3</c:f>
              <c:numCache>
                <c:formatCode>0</c:formatCode>
                <c:ptCount val="2"/>
                <c:pt idx="0">
                  <c:v>3.6855036855036856</c:v>
                </c:pt>
                <c:pt idx="1">
                  <c:v>5.3</c:v>
                </c:pt>
              </c:numCache>
            </c:numRef>
          </c:val>
        </c:ser>
        <c:ser>
          <c:idx val="2"/>
          <c:order val="2"/>
          <c:tx>
            <c:strRef>
              <c:f>Tabelle1!$D$1</c:f>
              <c:strCache>
                <c:ptCount val="1"/>
                <c:pt idx="0">
                  <c:v>21-40%</c:v>
                </c:pt>
              </c:strCache>
            </c:strRef>
          </c:tx>
          <c:spPr>
            <a:solidFill>
              <a:srgbClr val="5C9CCC"/>
            </a:solidFill>
          </c:spPr>
          <c:invertIfNegative val="0"/>
          <c:dLbls>
            <c:txPr>
              <a:bodyPr/>
              <a:lstStyle/>
              <a:p>
                <a:pPr>
                  <a:defRPr>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Tabelle1!$D$2:$D$3</c:f>
              <c:numCache>
                <c:formatCode>0</c:formatCode>
                <c:ptCount val="2"/>
                <c:pt idx="0">
                  <c:v>5.5282555282555279</c:v>
                </c:pt>
                <c:pt idx="1">
                  <c:v>8.4</c:v>
                </c:pt>
              </c:numCache>
            </c:numRef>
          </c:val>
        </c:ser>
        <c:ser>
          <c:idx val="3"/>
          <c:order val="3"/>
          <c:tx>
            <c:strRef>
              <c:f>Tabelle1!$E$1</c:f>
              <c:strCache>
                <c:ptCount val="1"/>
                <c:pt idx="0">
                  <c:v>41-60%</c:v>
                </c:pt>
              </c:strCache>
            </c:strRef>
          </c:tx>
          <c:spPr>
            <a:solidFill>
              <a:srgbClr val="4A91C6"/>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Tabelle1!$E$2:$E$3</c:f>
              <c:numCache>
                <c:formatCode>0</c:formatCode>
                <c:ptCount val="2"/>
                <c:pt idx="0">
                  <c:v>11.670761670761671</c:v>
                </c:pt>
                <c:pt idx="1">
                  <c:v>12.8</c:v>
                </c:pt>
              </c:numCache>
            </c:numRef>
          </c:val>
        </c:ser>
        <c:ser>
          <c:idx val="4"/>
          <c:order val="4"/>
          <c:tx>
            <c:strRef>
              <c:f>Tabelle1!$F$1</c:f>
              <c:strCache>
                <c:ptCount val="1"/>
                <c:pt idx="0">
                  <c:v>61-80%</c:v>
                </c:pt>
              </c:strCache>
            </c:strRef>
          </c:tx>
          <c:spPr>
            <a:solidFill>
              <a:srgbClr val="3271A0"/>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Tabelle1!$F$2:$F$3</c:f>
              <c:numCache>
                <c:formatCode>0</c:formatCode>
                <c:ptCount val="2"/>
                <c:pt idx="0">
                  <c:v>12.776412776412775</c:v>
                </c:pt>
                <c:pt idx="1">
                  <c:v>10.4</c:v>
                </c:pt>
              </c:numCache>
            </c:numRef>
          </c:val>
        </c:ser>
        <c:ser>
          <c:idx val="5"/>
          <c:order val="5"/>
          <c:tx>
            <c:strRef>
              <c:f>Tabelle1!$G$1</c:f>
              <c:strCache>
                <c:ptCount val="1"/>
                <c:pt idx="0">
                  <c:v>81-99%</c:v>
                </c:pt>
              </c:strCache>
            </c:strRef>
          </c:tx>
          <c:spPr>
            <a:solidFill>
              <a:srgbClr val="004066"/>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Tabelle1!$G$2:$G$3</c:f>
              <c:numCache>
                <c:formatCode>0</c:formatCode>
                <c:ptCount val="2"/>
                <c:pt idx="0">
                  <c:v>9.7051597051597049</c:v>
                </c:pt>
                <c:pt idx="1">
                  <c:v>6.1</c:v>
                </c:pt>
              </c:numCache>
            </c:numRef>
          </c:val>
        </c:ser>
        <c:ser>
          <c:idx val="6"/>
          <c:order val="6"/>
          <c:tx>
            <c:strRef>
              <c:f>Tabelle1!$H$1</c:f>
              <c:strCache>
                <c:ptCount val="1"/>
                <c:pt idx="0">
                  <c:v>100%</c:v>
                </c:pt>
              </c:strCache>
            </c:strRef>
          </c:tx>
          <c:spPr>
            <a:solidFill>
              <a:srgbClr val="002D48"/>
            </a:solidFill>
          </c:spPr>
          <c:invertIfNegative val="0"/>
          <c:dLbls>
            <c:txPr>
              <a:bodyPr/>
              <a:lstStyle/>
              <a:p>
                <a:pPr>
                  <a:defRPr>
                    <a:solidFill>
                      <a:schemeClr val="bg1"/>
                    </a:solidFill>
                    <a:latin typeface="Arial" panose="020B0604020202020204" pitchFamily="34" charset="0"/>
                    <a:cs typeface="Arial" panose="020B0604020202020204" pitchFamily="34" charset="0"/>
                  </a:defRPr>
                </a:pPr>
                <a:endParaRPr lang="de-DE"/>
              </a:p>
            </c:txPr>
            <c:dLblPos val="ctr"/>
            <c:showLegendKey val="0"/>
            <c:showVal val="1"/>
            <c:showCatName val="0"/>
            <c:showSerName val="0"/>
            <c:showPercent val="0"/>
            <c:showBubbleSize val="0"/>
            <c:showLeaderLines val="0"/>
          </c:dLbls>
          <c:cat>
            <c:strRef>
              <c:f>Tabelle1!$A$2:$A$3</c:f>
              <c:strCache>
                <c:ptCount val="2"/>
                <c:pt idx="0">
                  <c:v>Sweden</c:v>
                </c:pt>
                <c:pt idx="1">
                  <c:v>Germany</c:v>
                </c:pt>
              </c:strCache>
            </c:strRef>
          </c:cat>
          <c:val>
            <c:numRef>
              <c:f>Tabelle1!$H$2:$H$3</c:f>
              <c:numCache>
                <c:formatCode>0</c:formatCode>
                <c:ptCount val="2"/>
                <c:pt idx="0">
                  <c:v>35.257985257985254</c:v>
                </c:pt>
                <c:pt idx="1">
                  <c:v>10</c:v>
                </c:pt>
              </c:numCache>
            </c:numRef>
          </c:val>
        </c:ser>
        <c:dLbls>
          <c:dLblPos val="ctr"/>
          <c:showLegendKey val="0"/>
          <c:showVal val="1"/>
          <c:showCatName val="0"/>
          <c:showSerName val="0"/>
          <c:showPercent val="0"/>
          <c:showBubbleSize val="0"/>
        </c:dLbls>
        <c:gapWidth val="79"/>
        <c:overlap val="100"/>
        <c:axId val="109293568"/>
        <c:axId val="109295104"/>
      </c:barChart>
      <c:catAx>
        <c:axId val="109293568"/>
        <c:scaling>
          <c:orientation val="minMax"/>
        </c:scaling>
        <c:delete val="1"/>
        <c:axPos val="l"/>
        <c:numFmt formatCode="General" sourceLinked="0"/>
        <c:majorTickMark val="out"/>
        <c:minorTickMark val="none"/>
        <c:tickLblPos val="nextTo"/>
        <c:crossAx val="109295104"/>
        <c:crosses val="autoZero"/>
        <c:auto val="1"/>
        <c:lblAlgn val="ctr"/>
        <c:lblOffset val="100"/>
        <c:noMultiLvlLbl val="0"/>
      </c:catAx>
      <c:valAx>
        <c:axId val="109295104"/>
        <c:scaling>
          <c:orientation val="minMax"/>
        </c:scaling>
        <c:delete val="1"/>
        <c:axPos val="b"/>
        <c:numFmt formatCode="0%" sourceLinked="1"/>
        <c:majorTickMark val="out"/>
        <c:minorTickMark val="none"/>
        <c:tickLblPos val="nextTo"/>
        <c:crossAx val="109293568"/>
        <c:crosses val="autoZero"/>
        <c:crossBetween val="between"/>
      </c:valAx>
    </c:plotArea>
    <c:legend>
      <c:legendPos val="b"/>
      <c:overlay val="0"/>
      <c:txPr>
        <a:bodyPr/>
        <a:lstStyle/>
        <a:p>
          <a:pPr>
            <a:defRPr b="0">
              <a:latin typeface="Arial" panose="020B0604020202020204" pitchFamily="34" charset="0"/>
              <a:cs typeface="Arial" panose="020B0604020202020204" pitchFamily="34" charset="0"/>
            </a:defRPr>
          </a:pPr>
          <a:endParaRPr lang="de-DE"/>
        </a:p>
      </c:txPr>
    </c:legend>
    <c:plotVisOnly val="1"/>
    <c:dispBlanksAs val="gap"/>
    <c:showDLblsOverMax val="0"/>
  </c:chart>
  <c:txPr>
    <a:bodyPr/>
    <a:lstStyle/>
    <a:p>
      <a:pPr>
        <a:defRPr sz="1200" b="1"/>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[wik23]</c:v>
                </c:pt>
              </c:strCache>
            </c:strRef>
          </c:tx>
          <c:dPt>
            <c:idx val="0"/>
            <c:bubble3D val="0"/>
            <c:spPr>
              <a:solidFill>
                <a:srgbClr val="004066"/>
              </a:solidFill>
            </c:spPr>
            <c:extLst xmlns:c16r2="http://schemas.microsoft.com/office/drawing/2015/06/chart">
              <c:ext xmlns:c16="http://schemas.microsoft.com/office/drawing/2014/chart" uri="{C3380CC4-5D6E-409C-BE32-E72D297353CC}">
                <c16:uniqueId val="{00000000-0D8F-42F4-8127-5B8F6A795AB6}"/>
              </c:ext>
            </c:extLst>
          </c:dPt>
          <c:dPt>
            <c:idx val="1"/>
            <c:bubble3D val="0"/>
            <c:spPr>
              <a:noFill/>
            </c:spPr>
            <c:extLst xmlns:c16r2="http://schemas.microsoft.com/office/drawing/2015/06/chart">
              <c:ext xmlns:c16="http://schemas.microsoft.com/office/drawing/2014/chart" uri="{C3380CC4-5D6E-409C-BE32-E72D297353CC}">
                <c16:uniqueId val="{00000001-0D8F-42F4-8127-5B8F6A795AB6}"/>
              </c:ext>
            </c:extLst>
          </c:dPt>
          <c:dPt>
            <c:idx val="2"/>
            <c:bubble3D val="0"/>
            <c:spPr>
              <a:noFill/>
            </c:spPr>
            <c:extLst xmlns:c16r2="http://schemas.microsoft.com/office/drawing/2015/06/chart">
              <c:ext xmlns:c16="http://schemas.microsoft.com/office/drawing/2014/chart" uri="{C3380CC4-5D6E-409C-BE32-E72D297353CC}">
                <c16:uniqueId val="{00000002-0D8F-42F4-8127-5B8F6A795AB6}"/>
              </c:ext>
            </c:extLst>
          </c:dPt>
          <c:cat>
            <c:strRef>
              <c:f>Tabelle1!$A$2:$A$4</c:f>
              <c:strCache>
                <c:ptCount val="3"/>
                <c:pt idx="0">
                  <c:v>Yes</c:v>
                </c:pt>
                <c:pt idx="1">
                  <c:v>No</c:v>
                </c:pt>
                <c:pt idx="2">
                  <c:v>No answer / dont know</c:v>
                </c:pt>
              </c:strCache>
            </c:strRef>
          </c:cat>
          <c:val>
            <c:numRef>
              <c:f>Tabelle1!$B$2:$B$4</c:f>
              <c:numCache>
                <c:formatCode>0%</c:formatCode>
                <c:ptCount val="3"/>
                <c:pt idx="0">
                  <c:v>0.74000000000000044</c:v>
                </c:pt>
                <c:pt idx="1">
                  <c:v>0.16200000000000001</c:v>
                </c:pt>
                <c:pt idx="2">
                  <c:v>9.8000000000000087E-2</c:v>
                </c:pt>
              </c:numCache>
            </c:numRef>
          </c:val>
          <c:extLst xmlns:c16r2="http://schemas.microsoft.com/office/drawing/2015/06/chart">
            <c:ext xmlns:c16="http://schemas.microsoft.com/office/drawing/2014/chart" uri="{C3380CC4-5D6E-409C-BE32-E72D297353CC}">
              <c16:uniqueId val="{00000003-0D8F-42F4-8127-5B8F6A795AB6}"/>
            </c:ext>
          </c:extLst>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4638338244598E-2"/>
          <c:y val="6.0302198932628961E-2"/>
          <c:w val="0.90201705983285729"/>
          <c:h val="0.68145051784369637"/>
        </c:manualLayout>
      </c:layout>
      <c:barChart>
        <c:barDir val="col"/>
        <c:grouping val="clustered"/>
        <c:varyColors val="0"/>
        <c:ser>
          <c:idx val="0"/>
          <c:order val="0"/>
          <c:tx>
            <c:strRef>
              <c:f>Tabelle1!$B$1</c:f>
              <c:strCache>
                <c:ptCount val="1"/>
                <c:pt idx="0">
                  <c:v>[wik24]</c:v>
                </c:pt>
              </c:strCache>
            </c:strRef>
          </c:tx>
          <c:spPr>
            <a:solidFill>
              <a:srgbClr val="004066"/>
            </a:solidFill>
          </c:spPr>
          <c:invertIfNegative val="0"/>
          <c:dLbls>
            <c:spPr>
              <a:noFill/>
              <a:ln>
                <a:noFill/>
              </a:ln>
              <a:effectLst/>
            </c:spPr>
            <c:txPr>
              <a:bodyPr/>
              <a:lstStyle/>
              <a:p>
                <a:pPr>
                  <a:defRPr sz="1600">
                    <a:latin typeface="Arial" panose="020B0604020202020204" pitchFamily="34" charset="0"/>
                    <a:cs typeface="Arial" panose="020B0604020202020204" pitchFamily="34" charset="0"/>
                  </a:defRPr>
                </a:pPr>
                <a:endParaRPr lang="de-DE"/>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Tabelle1!$A$2:$A$4</c:f>
              <c:strCache>
                <c:ptCount val="3"/>
                <c:pt idx="0">
                  <c:v>High
bandwidth</c:v>
                </c:pt>
                <c:pt idx="1">
                  <c:v>The range of services you get</c:v>
                </c:pt>
                <c:pt idx="2">
                  <c:v>Value for
money </c:v>
                </c:pt>
              </c:strCache>
            </c:strRef>
          </c:cat>
          <c:val>
            <c:numRef>
              <c:f>Tabelle1!$B$2:$B$4</c:f>
              <c:numCache>
                <c:formatCode>0%</c:formatCode>
                <c:ptCount val="3"/>
                <c:pt idx="0">
                  <c:v>0.8745210730000007</c:v>
                </c:pt>
                <c:pt idx="1">
                  <c:v>0.61877394600000046</c:v>
                </c:pt>
                <c:pt idx="2">
                  <c:v>0.50670498099999961</c:v>
                </c:pt>
              </c:numCache>
            </c:numRef>
          </c:val>
          <c:extLst xmlns:c16r2="http://schemas.microsoft.com/office/drawing/2015/06/chart">
            <c:ext xmlns:c16="http://schemas.microsoft.com/office/drawing/2014/chart" uri="{C3380CC4-5D6E-409C-BE32-E72D297353CC}">
              <c16:uniqueId val="{00000000-D277-416F-B0FC-DF7F1DBE82B4}"/>
            </c:ext>
          </c:extLst>
        </c:ser>
        <c:dLbls>
          <c:showLegendKey val="0"/>
          <c:showVal val="0"/>
          <c:showCatName val="0"/>
          <c:showSerName val="0"/>
          <c:showPercent val="0"/>
          <c:showBubbleSize val="0"/>
        </c:dLbls>
        <c:gapWidth val="118"/>
        <c:axId val="153689472"/>
        <c:axId val="154350720"/>
      </c:barChart>
      <c:catAx>
        <c:axId val="153689472"/>
        <c:scaling>
          <c:orientation val="minMax"/>
        </c:scaling>
        <c:delete val="0"/>
        <c:axPos val="b"/>
        <c:numFmt formatCode="General" sourceLinked="0"/>
        <c:majorTickMark val="out"/>
        <c:minorTickMark val="none"/>
        <c:tickLblPos val="nextTo"/>
        <c:spPr>
          <a:ln w="0">
            <a:noFill/>
          </a:ln>
        </c:spPr>
        <c:txPr>
          <a:bodyPr/>
          <a:lstStyle/>
          <a:p>
            <a:pPr>
              <a:defRPr sz="1200">
                <a:latin typeface="Arial" panose="020B0604020202020204" pitchFamily="34" charset="0"/>
                <a:cs typeface="Arial" panose="020B0604020202020204" pitchFamily="34" charset="0"/>
              </a:defRPr>
            </a:pPr>
            <a:endParaRPr lang="de-DE"/>
          </a:p>
        </c:txPr>
        <c:crossAx val="154350720"/>
        <c:crosses val="autoZero"/>
        <c:auto val="1"/>
        <c:lblAlgn val="ctr"/>
        <c:lblOffset val="100"/>
        <c:noMultiLvlLbl val="0"/>
      </c:catAx>
      <c:valAx>
        <c:axId val="154350720"/>
        <c:scaling>
          <c:orientation val="minMax"/>
        </c:scaling>
        <c:delete val="1"/>
        <c:axPos val="l"/>
        <c:numFmt formatCode="0%" sourceLinked="1"/>
        <c:majorTickMark val="out"/>
        <c:minorTickMark val="none"/>
        <c:tickLblPos val="none"/>
        <c:crossAx val="153689472"/>
        <c:crosses val="autoZero"/>
        <c:crossBetween val="between"/>
      </c:valAx>
      <c:spPr>
        <a:ln>
          <a:noFill/>
        </a:ln>
      </c:spPr>
    </c:plotArea>
    <c:plotVisOnly val="1"/>
    <c:dispBlanksAs val="gap"/>
    <c:showDLblsOverMax val="0"/>
  </c:chart>
  <c:txPr>
    <a:bodyPr/>
    <a:lstStyle/>
    <a:p>
      <a:pPr>
        <a:defRPr sz="1800"/>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Verkauf</c:v>
                </c:pt>
              </c:strCache>
            </c:strRef>
          </c:tx>
          <c:spPr>
            <a:ln>
              <a:noFill/>
            </a:ln>
          </c:spPr>
          <c:dPt>
            <c:idx val="0"/>
            <c:bubble3D val="0"/>
            <c:spPr>
              <a:solidFill>
                <a:srgbClr val="004066"/>
              </a:solidFill>
              <a:ln>
                <a:solidFill>
                  <a:srgbClr val="004066"/>
                </a:solidFill>
              </a:ln>
            </c:spPr>
          </c:dPt>
          <c:dPt>
            <c:idx val="1"/>
            <c:bubble3D val="0"/>
            <c:spPr>
              <a:solidFill>
                <a:srgbClr val="004066"/>
              </a:solidFill>
              <a:ln>
                <a:solidFill>
                  <a:srgbClr val="004066"/>
                </a:solidFill>
              </a:ln>
            </c:spPr>
          </c:dPt>
          <c:dPt>
            <c:idx val="2"/>
            <c:bubble3D val="0"/>
            <c:spPr>
              <a:solidFill>
                <a:srgbClr val="004066"/>
              </a:solidFill>
              <a:ln>
                <a:noFill/>
              </a:ln>
            </c:spPr>
          </c:dPt>
          <c:dPt>
            <c:idx val="3"/>
            <c:bubble3D val="0"/>
            <c:spPr>
              <a:solidFill>
                <a:srgbClr val="DBE8F1"/>
              </a:solidFill>
              <a:ln>
                <a:noFill/>
              </a:ln>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spPr>
                <a:noFill/>
                <a:ln>
                  <a:noFill/>
                </a:ln>
                <a:effectLst/>
              </c:spPr>
              <c:txPr>
                <a:bodyPr/>
                <a:lstStyle/>
                <a:p>
                  <a:pPr>
                    <a:defRPr>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Tabelle1!$A$2:$A$5</c:f>
              <c:strCache>
                <c:ptCount val="4"/>
                <c:pt idx="0">
                  <c:v>No. there is no optical fibre service in my area</c:v>
                </c:pt>
                <c:pt idx="1">
                  <c:v>Not really. I just picked the bast value for money</c:v>
                </c:pt>
                <c:pt idx="2">
                  <c:v>I don't know what optical fibre is</c:v>
                </c:pt>
                <c:pt idx="3">
                  <c:v>Yes</c:v>
                </c:pt>
              </c:strCache>
            </c:strRef>
          </c:cat>
          <c:val>
            <c:numRef>
              <c:f>Tabelle1!$B$2:$B$5</c:f>
              <c:numCache>
                <c:formatCode>0%</c:formatCode>
                <c:ptCount val="4"/>
                <c:pt idx="0">
                  <c:v>0.45</c:v>
                </c:pt>
                <c:pt idx="1">
                  <c:v>0.24</c:v>
                </c:pt>
                <c:pt idx="2">
                  <c:v>0.17499999999999999</c:v>
                </c:pt>
                <c:pt idx="3">
                  <c:v>0.13400000000000001</c:v>
                </c:pt>
              </c:numCache>
            </c:numRef>
          </c:val>
        </c:ser>
        <c:dLbls>
          <c:showLegendKey val="0"/>
          <c:showVal val="0"/>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de-DE"/>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Verkauf</c:v>
                </c:pt>
              </c:strCache>
            </c:strRef>
          </c:tx>
          <c:spPr>
            <a:solidFill>
              <a:srgbClr val="DBE8F1"/>
            </a:solidFill>
            <a:ln>
              <a:solidFill>
                <a:srgbClr val="DBE8F1"/>
              </a:solidFill>
            </a:ln>
          </c:spPr>
          <c:dPt>
            <c:idx val="0"/>
            <c:bubble3D val="0"/>
            <c:spPr>
              <a:solidFill>
                <a:srgbClr val="004066"/>
              </a:solidFill>
              <a:ln>
                <a:solidFill>
                  <a:srgbClr val="DBE8F1"/>
                </a:solidFill>
              </a:ln>
            </c:spPr>
          </c:dPt>
          <c:dPt>
            <c:idx val="1"/>
            <c:bubble3D val="0"/>
          </c:dPt>
          <c:dPt>
            <c:idx val="2"/>
            <c:bubble3D val="0"/>
          </c:dPt>
          <c:dPt>
            <c:idx val="3"/>
            <c:bubble3D val="0"/>
          </c:dPt>
          <c:dLbls>
            <c:dLbl>
              <c:idx val="0"/>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dLbl>
            <c:dLbl>
              <c:idx val="1"/>
              <c:delete val="1"/>
              <c:extLst>
                <c:ext xmlns:c15="http://schemas.microsoft.com/office/drawing/2012/chart" uri="{CE6537A1-D6FC-4f65-9D91-7224C49458BB}"/>
              </c:extLst>
            </c:dLbl>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Tabelle1!$A$2:$A$3</c:f>
              <c:strCache>
                <c:ptCount val="2"/>
                <c:pt idx="0">
                  <c:v>Yes/Maybe</c:v>
                </c:pt>
                <c:pt idx="1">
                  <c:v>No</c:v>
                </c:pt>
              </c:strCache>
            </c:strRef>
          </c:cat>
          <c:val>
            <c:numRef>
              <c:f>Tabelle1!$B$2:$B$3</c:f>
              <c:numCache>
                <c:formatCode>0%</c:formatCode>
                <c:ptCount val="2"/>
                <c:pt idx="0">
                  <c:v>0.93799999999999994</c:v>
                </c:pt>
                <c:pt idx="1">
                  <c:v>0.06</c:v>
                </c:pt>
              </c:numCache>
            </c:numRef>
          </c:val>
        </c:ser>
        <c:dLbls>
          <c:showLegendKey val="0"/>
          <c:showVal val="1"/>
          <c:showCatName val="0"/>
          <c:showSerName val="0"/>
          <c:showPercent val="0"/>
          <c:showBubbleSize val="0"/>
          <c:showLeaderLines val="1"/>
        </c:dLbls>
        <c:firstSliceAng val="0"/>
        <c:holeSize val="62"/>
      </c:doughnutChart>
    </c:plotArea>
    <c:plotVisOnly val="1"/>
    <c:dispBlanksAs val="gap"/>
    <c:showDLblsOverMax val="0"/>
  </c:chart>
  <c:txPr>
    <a:bodyPr/>
    <a:lstStyle/>
    <a:p>
      <a:pPr>
        <a:defRPr sz="1800"/>
      </a:pPr>
      <a:endParaRPr lang="de-DE"/>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Urban</c:v>
                </c:pt>
              </c:strCache>
            </c:strRef>
          </c:tx>
          <c:dPt>
            <c:idx val="0"/>
            <c:bubble3D val="0"/>
            <c:spPr>
              <a:solidFill>
                <a:srgbClr val="004066"/>
              </a:solidFill>
            </c:spPr>
          </c:dPt>
          <c:dPt>
            <c:idx val="1"/>
            <c:bubble3D val="0"/>
            <c:spPr>
              <a:noFill/>
            </c:spPr>
          </c:dPt>
          <c:cat>
            <c:strRef>
              <c:f>Tabelle1!$A$2:$A$3</c:f>
              <c:strCache>
                <c:ptCount val="2"/>
                <c:pt idx="0">
                  <c:v>FTTH</c:v>
                </c:pt>
                <c:pt idx="1">
                  <c:v>nFTTH</c:v>
                </c:pt>
              </c:strCache>
            </c:strRef>
          </c:cat>
          <c:val>
            <c:numRef>
              <c:f>Tabelle1!$B$2:$B$3</c:f>
              <c:numCache>
                <c:formatCode>0%</c:formatCode>
                <c:ptCount val="2"/>
                <c:pt idx="0">
                  <c:v>0.66</c:v>
                </c:pt>
                <c:pt idx="1">
                  <c:v>0.34</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Rather urban</c:v>
                </c:pt>
              </c:strCache>
            </c:strRef>
          </c:tx>
          <c:dPt>
            <c:idx val="0"/>
            <c:bubble3D val="0"/>
            <c:spPr>
              <a:solidFill>
                <a:srgbClr val="004066"/>
              </a:solidFill>
            </c:spPr>
          </c:dPt>
          <c:dPt>
            <c:idx val="1"/>
            <c:bubble3D val="0"/>
            <c:spPr>
              <a:noFill/>
            </c:spPr>
          </c:dPt>
          <c:cat>
            <c:strRef>
              <c:f>Tabelle1!$A$2:$A$3</c:f>
              <c:strCache>
                <c:ptCount val="2"/>
                <c:pt idx="0">
                  <c:v>FTTH</c:v>
                </c:pt>
                <c:pt idx="1">
                  <c:v>nFTTH</c:v>
                </c:pt>
              </c:strCache>
            </c:strRef>
          </c:cat>
          <c:val>
            <c:numRef>
              <c:f>Tabelle1!$B$2:$B$3</c:f>
              <c:numCache>
                <c:formatCode>0%</c:formatCode>
                <c:ptCount val="2"/>
                <c:pt idx="0">
                  <c:v>0.76</c:v>
                </c:pt>
                <c:pt idx="1">
                  <c:v>0.25</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Rather rural</c:v>
                </c:pt>
              </c:strCache>
            </c:strRef>
          </c:tx>
          <c:dPt>
            <c:idx val="0"/>
            <c:bubble3D val="0"/>
            <c:spPr>
              <a:solidFill>
                <a:srgbClr val="004066"/>
              </a:solidFill>
            </c:spPr>
          </c:dPt>
          <c:dPt>
            <c:idx val="1"/>
            <c:bubble3D val="0"/>
            <c:spPr>
              <a:noFill/>
            </c:spPr>
          </c:dPt>
          <c:cat>
            <c:strRef>
              <c:f>Tabelle1!$A$2:$A$3</c:f>
              <c:strCache>
                <c:ptCount val="2"/>
                <c:pt idx="0">
                  <c:v>FTTH</c:v>
                </c:pt>
                <c:pt idx="1">
                  <c:v>nFTTH</c:v>
                </c:pt>
              </c:strCache>
            </c:strRef>
          </c:cat>
          <c:val>
            <c:numRef>
              <c:f>Tabelle1!$B$2:$B$3</c:f>
              <c:numCache>
                <c:formatCode>0%</c:formatCode>
                <c:ptCount val="2"/>
                <c:pt idx="0">
                  <c:v>0.78</c:v>
                </c:pt>
                <c:pt idx="1">
                  <c:v>0.22</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6B2B1286-FA75-4B4E-ACFF-F085B7735B26}" type="datetimeFigureOut">
              <a:rPr lang="de-DE" smtClean="0"/>
              <a:t>09.02.2018</a:t>
            </a:fld>
            <a:endParaRPr lang="de-DE"/>
          </a:p>
        </p:txBody>
      </p:sp>
      <p:sp>
        <p:nvSpPr>
          <p:cNvPr id="4" name="Fußzeilenplatzhalt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3BD69BCE-7C6D-40A0-8E9E-7FEE5CDBD3F8}" type="slidenum">
              <a:rPr lang="de-DE" smtClean="0"/>
              <a:t>‹Nr.›</a:t>
            </a:fld>
            <a:endParaRPr lang="de-DE"/>
          </a:p>
        </p:txBody>
      </p:sp>
    </p:spTree>
    <p:extLst>
      <p:ext uri="{BB962C8B-B14F-4D97-AF65-F5344CB8AC3E}">
        <p14:creationId xmlns:p14="http://schemas.microsoft.com/office/powerpoint/2010/main" val="57253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77EC3850-BED8-4146-B4C0-D95CA873E76B}" type="datetimeFigureOut">
              <a:rPr lang="de-DE" smtClean="0"/>
              <a:t>09.02.2018</a:t>
            </a:fld>
            <a:endParaRPr lang="de-DE"/>
          </a:p>
        </p:txBody>
      </p:sp>
      <p:sp>
        <p:nvSpPr>
          <p:cNvPr id="4" name="Folienbildplatzhalt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9062A411-3221-49C6-A4B4-2F78E5E3D52D}" type="slidenum">
              <a:rPr lang="de-DE" smtClean="0"/>
              <a:t>‹Nr.›</a:t>
            </a:fld>
            <a:endParaRPr lang="de-DE"/>
          </a:p>
        </p:txBody>
      </p:sp>
    </p:spTree>
    <p:extLst>
      <p:ext uri="{BB962C8B-B14F-4D97-AF65-F5344CB8AC3E}">
        <p14:creationId xmlns:p14="http://schemas.microsoft.com/office/powerpoint/2010/main" val="297533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ACCF05AD-E5AC-419F-BE16-B53C7E629F04}" type="datetimeFigureOut">
              <a:rPr lang="de-DE" smtClean="0"/>
              <a:t>09.02.2018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4268188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CCF05AD-E5AC-419F-BE16-B53C7E629F04}" type="datetimeFigureOut">
              <a:rPr lang="de-DE" smtClean="0"/>
              <a:t>09.02.2018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264197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54781"/>
            <a:ext cx="2057400" cy="329088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54781"/>
            <a:ext cx="6019800" cy="329088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CCF05AD-E5AC-419F-BE16-B53C7E629F04}" type="datetimeFigureOut">
              <a:rPr lang="de-DE" smtClean="0"/>
              <a:t>09.02.2018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21835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ACCF05AD-E5AC-419F-BE16-B53C7E629F04}" type="datetimeFigureOut">
              <a:rPr lang="de-DE" smtClean="0"/>
              <a:t>09.02.2018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1314260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CCF05AD-E5AC-419F-BE16-B53C7E629F04}" type="datetimeFigureOut">
              <a:rPr lang="de-DE" smtClean="0"/>
              <a:t>09.02.2018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347750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ACCF05AD-E5AC-419F-BE16-B53C7E629F04}" type="datetimeFigureOut">
              <a:rPr lang="de-DE" smtClean="0"/>
              <a:t>09.02.2018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35610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ACCF05AD-E5AC-419F-BE16-B53C7E629F04}" type="datetimeFigureOut">
              <a:rPr lang="de-DE" smtClean="0"/>
              <a:t>09.02.2018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149517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CCF05AD-E5AC-419F-BE16-B53C7E629F04}" type="datetimeFigureOut">
              <a:rPr lang="de-DE" smtClean="0"/>
              <a:t>09.02.2018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428275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CCF05AD-E5AC-419F-BE16-B53C7E629F04}" type="datetimeFigureOut">
              <a:rPr lang="de-DE" smtClean="0"/>
              <a:t>09.02.2018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1238733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CCF05AD-E5AC-419F-BE16-B53C7E629F04}" type="datetimeFigureOut">
              <a:rPr lang="de-DE" smtClean="0"/>
              <a:t>09.02.2018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400578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CCF05AD-E5AC-419F-BE16-B53C7E629F04}" type="datetimeFigureOut">
              <a:rPr lang="de-DE" smtClean="0"/>
              <a:t>09.02.2018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EF572AE-EB61-4D5E-9A8B-2952AC4F0814}" type="slidenum">
              <a:rPr lang="de-DE" smtClean="0"/>
              <a:t>‹Nr.›</a:t>
            </a:fld>
            <a:endParaRPr lang="de-DE"/>
          </a:p>
        </p:txBody>
      </p:sp>
    </p:spTree>
    <p:extLst>
      <p:ext uri="{BB962C8B-B14F-4D97-AF65-F5344CB8AC3E}">
        <p14:creationId xmlns:p14="http://schemas.microsoft.com/office/powerpoint/2010/main" val="312032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CCF05AD-E5AC-419F-BE16-B53C7E629F04}" type="datetimeFigureOut">
              <a:rPr lang="de-DE" smtClean="0"/>
              <a:t>09.02.2018</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EF572AE-EB61-4D5E-9A8B-2952AC4F0814}" type="slidenum">
              <a:rPr lang="de-DE" smtClean="0"/>
              <a:t>‹Nr.›</a:t>
            </a:fld>
            <a:endParaRPr lang="de-DE"/>
          </a:p>
        </p:txBody>
      </p:sp>
      <p:pic>
        <p:nvPicPr>
          <p:cNvPr id="7" name="Grafik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729282" y="4920764"/>
            <a:ext cx="346720" cy="181285"/>
          </a:xfrm>
          <a:prstGeom prst="rect">
            <a:avLst/>
          </a:prstGeom>
        </p:spPr>
      </p:pic>
    </p:spTree>
    <p:extLst>
      <p:ext uri="{BB962C8B-B14F-4D97-AF65-F5344CB8AC3E}">
        <p14:creationId xmlns:p14="http://schemas.microsoft.com/office/powerpoint/2010/main" val="3535397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hart" Target="../charts/chart7.xml"/><Relationship Id="rId7" Type="http://schemas.openxmlformats.org/officeDocument/2006/relationships/chart" Target="../charts/chart9.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chart" Target="../charts/chart8.xml"/><Relationship Id="rId1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mailto:i.henseler-unger@wik-consult.com"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http://www.wik-consult.com/"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jpeg"/><Relationship Id="rId5" Type="http://schemas.microsoft.com/office/2007/relationships/hdphoto" Target="NUL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l="43" t="3052" r="-43" b="3052"/>
          <a:stretch/>
        </p:blipFill>
        <p:spPr>
          <a:xfrm flipH="1">
            <a:off x="-58796" y="0"/>
            <a:ext cx="9198829" cy="4860000"/>
          </a:xfrm>
          <a:prstGeom prst="rect">
            <a:avLst/>
          </a:prstGeom>
        </p:spPr>
      </p:pic>
      <p:sp>
        <p:nvSpPr>
          <p:cNvPr id="3" name="Shape 106"/>
          <p:cNvSpPr/>
          <p:nvPr/>
        </p:nvSpPr>
        <p:spPr>
          <a:xfrm rot="10800000">
            <a:off x="5093240" y="843558"/>
            <a:ext cx="4050759" cy="2016224"/>
          </a:xfrm>
          <a:prstGeom prst="snip1Rect">
            <a:avLst>
              <a:gd name="adj" fmla="val 27495"/>
            </a:avLst>
          </a:prstGeom>
          <a:solidFill>
            <a:srgbClr val="0E6692">
              <a:alpha val="85098"/>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4" name="Shape 107"/>
          <p:cNvSpPr txBox="1"/>
          <p:nvPr/>
        </p:nvSpPr>
        <p:spPr>
          <a:xfrm>
            <a:off x="5093241" y="1215875"/>
            <a:ext cx="3822022" cy="2059983"/>
          </a:xfrm>
          <a:prstGeom prst="rect">
            <a:avLst/>
          </a:prstGeom>
          <a:noFill/>
          <a:ln>
            <a:noFill/>
          </a:ln>
        </p:spPr>
        <p:txBody>
          <a:bodyPr lIns="91425" tIns="45700" rIns="91425" bIns="45700" anchor="t" anchorCtr="0">
            <a:noAutofit/>
          </a:bodyPr>
          <a:lstStyle/>
          <a:p>
            <a:pPr lvl="0" algn="r">
              <a:spcAft>
                <a:spcPts val="800"/>
              </a:spcAft>
              <a:buClr>
                <a:srgbClr val="FF0000"/>
              </a:buClr>
              <a:buSzPct val="25000"/>
            </a:pPr>
            <a:r>
              <a:rPr lang="de-DE" sz="2400" b="1" dirty="0" smtClean="0">
                <a:solidFill>
                  <a:schemeClr val="lt1"/>
                </a:solidFill>
                <a:latin typeface="Arial" panose="020B0604020202020204" pitchFamily="34" charset="0"/>
                <a:cs typeface="Arial" panose="020B0604020202020204" pitchFamily="34" charset="0"/>
              </a:rPr>
              <a:t>The </a:t>
            </a:r>
            <a:r>
              <a:rPr lang="de-DE" sz="2400" b="1" dirty="0" err="1" smtClean="0">
                <a:solidFill>
                  <a:schemeClr val="lt1"/>
                </a:solidFill>
                <a:latin typeface="Arial" panose="020B0604020202020204" pitchFamily="34" charset="0"/>
                <a:cs typeface="Arial" panose="020B0604020202020204" pitchFamily="34" charset="0"/>
              </a:rPr>
              <a:t>Socio-Economic</a:t>
            </a:r>
            <a:r>
              <a:rPr lang="de-DE" sz="2400" b="1" dirty="0" smtClean="0">
                <a:solidFill>
                  <a:schemeClr val="lt1"/>
                </a:solidFill>
                <a:latin typeface="Arial" panose="020B0604020202020204" pitchFamily="34" charset="0"/>
                <a:cs typeface="Arial" panose="020B0604020202020204" pitchFamily="34" charset="0"/>
              </a:rPr>
              <a:t> </a:t>
            </a:r>
            <a:r>
              <a:rPr lang="de-DE" sz="2400" b="1" dirty="0" err="1" smtClean="0">
                <a:solidFill>
                  <a:schemeClr val="lt1"/>
                </a:solidFill>
                <a:latin typeface="Arial" panose="020B0604020202020204" pitchFamily="34" charset="0"/>
                <a:cs typeface="Arial" panose="020B0604020202020204" pitchFamily="34" charset="0"/>
              </a:rPr>
              <a:t>Benefits</a:t>
            </a:r>
            <a:r>
              <a:rPr lang="de-DE" sz="2400" b="1" dirty="0" smtClean="0">
                <a:solidFill>
                  <a:schemeClr val="lt1"/>
                </a:solidFill>
                <a:latin typeface="Arial" panose="020B0604020202020204" pitchFamily="34" charset="0"/>
                <a:cs typeface="Arial" panose="020B0604020202020204" pitchFamily="34" charset="0"/>
              </a:rPr>
              <a:t> </a:t>
            </a:r>
            <a:r>
              <a:rPr lang="de-DE" sz="2400" b="1" dirty="0" err="1" smtClean="0">
                <a:solidFill>
                  <a:schemeClr val="lt1"/>
                </a:solidFill>
                <a:latin typeface="Arial" panose="020B0604020202020204" pitchFamily="34" charset="0"/>
                <a:cs typeface="Arial" panose="020B0604020202020204" pitchFamily="34" charset="0"/>
              </a:rPr>
              <a:t>of</a:t>
            </a:r>
            <a:r>
              <a:rPr lang="de-DE" sz="2400" b="1" dirty="0" smtClean="0">
                <a:solidFill>
                  <a:schemeClr val="lt1"/>
                </a:solidFill>
                <a:latin typeface="Arial" panose="020B0604020202020204" pitchFamily="34" charset="0"/>
                <a:cs typeface="Arial" panose="020B0604020202020204" pitchFamily="34" charset="0"/>
              </a:rPr>
              <a:t> FTTH</a:t>
            </a:r>
          </a:p>
          <a:p>
            <a:pPr lvl="0" algn="r">
              <a:spcAft>
                <a:spcPts val="1200"/>
              </a:spcAft>
              <a:buClr>
                <a:srgbClr val="FF0000"/>
              </a:buClr>
              <a:buSzPct val="25000"/>
            </a:pPr>
            <a:r>
              <a:rPr lang="en-US" sz="1200" b="0" i="0" u="none" strike="noStrike" cap="none" dirty="0" smtClean="0">
                <a:solidFill>
                  <a:schemeClr val="lt1"/>
                </a:solidFill>
                <a:latin typeface="Arial" panose="020B0604020202020204" pitchFamily="34" charset="0"/>
                <a:ea typeface="Arial"/>
                <a:cs typeface="Arial" panose="020B0604020202020204" pitchFamily="34" charset="0"/>
                <a:sym typeface="Arial"/>
              </a:rPr>
              <a:t>Dr. Iris Henseler-Unger</a:t>
            </a:r>
            <a:br>
              <a:rPr lang="en-US" sz="1200" b="0" i="0" u="none" strike="noStrike" cap="none" dirty="0" smtClean="0">
                <a:solidFill>
                  <a:schemeClr val="lt1"/>
                </a:solidFill>
                <a:latin typeface="Arial" panose="020B0604020202020204" pitchFamily="34" charset="0"/>
                <a:ea typeface="Arial"/>
                <a:cs typeface="Arial" panose="020B0604020202020204" pitchFamily="34" charset="0"/>
                <a:sym typeface="Arial"/>
              </a:rPr>
            </a:br>
            <a:r>
              <a:rPr lang="en-US" sz="1200" b="0" i="0" u="none" strike="noStrike" cap="none" dirty="0" smtClean="0">
                <a:solidFill>
                  <a:schemeClr val="lt1"/>
                </a:solidFill>
                <a:latin typeface="Arial" panose="020B0604020202020204" pitchFamily="34" charset="0"/>
                <a:ea typeface="Arial"/>
                <a:cs typeface="Arial" panose="020B0604020202020204" pitchFamily="34" charset="0"/>
                <a:sym typeface="Arial"/>
              </a:rPr>
              <a:t>13</a:t>
            </a:r>
            <a:r>
              <a:rPr lang="en-US" sz="1200" b="0" i="0" u="none" strike="noStrike" cap="none" baseline="30000" dirty="0" smtClean="0">
                <a:solidFill>
                  <a:schemeClr val="lt1"/>
                </a:solidFill>
                <a:latin typeface="Arial" panose="020B0604020202020204" pitchFamily="34" charset="0"/>
                <a:ea typeface="Arial"/>
                <a:cs typeface="Arial" panose="020B0604020202020204" pitchFamily="34" charset="0"/>
                <a:sym typeface="Arial"/>
              </a:rPr>
              <a:t>th</a:t>
            </a:r>
            <a:r>
              <a:rPr lang="en-US" sz="1200" b="0" i="0" u="none" strike="noStrike" cap="none" dirty="0" smtClean="0">
                <a:solidFill>
                  <a:schemeClr val="lt1"/>
                </a:solidFill>
                <a:latin typeface="Arial" panose="020B0604020202020204" pitchFamily="34" charset="0"/>
                <a:ea typeface="Arial"/>
                <a:cs typeface="Arial" panose="020B0604020202020204" pitchFamily="34" charset="0"/>
                <a:sym typeface="Arial"/>
              </a:rPr>
              <a:t> February 2018</a:t>
            </a:r>
            <a:endParaRPr lang="en-US" sz="1200" b="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
        <p:nvSpPr>
          <p:cNvPr id="5" name="Shape 107"/>
          <p:cNvSpPr txBox="1"/>
          <p:nvPr/>
        </p:nvSpPr>
        <p:spPr>
          <a:xfrm>
            <a:off x="5093241" y="928386"/>
            <a:ext cx="3822022"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0000"/>
              </a:buClr>
              <a:buSzPct val="25000"/>
              <a:buFont typeface="Arial"/>
              <a:buNone/>
            </a:pPr>
            <a:r>
              <a:rPr lang="de-DE" sz="1200" i="0" u="none" strike="noStrike" cap="none" dirty="0" smtClean="0">
                <a:solidFill>
                  <a:schemeClr val="lt1"/>
                </a:solidFill>
                <a:latin typeface="Arial" panose="020B0604020202020204" pitchFamily="34" charset="0"/>
                <a:ea typeface="Arial"/>
                <a:cs typeface="Arial" panose="020B0604020202020204" pitchFamily="34" charset="0"/>
                <a:sym typeface="Arial"/>
              </a:rPr>
              <a:t>FTTH Conference 2018</a:t>
            </a:r>
            <a:endParaRPr lang="en-US" sz="1050" i="0" u="none" strike="noStrike" cap="none" dirty="0">
              <a:solidFill>
                <a:schemeClr val="lt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923319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4220425"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717449" cy="265206"/>
          </a:xfrm>
          <a:prstGeom prst="rect">
            <a:avLst/>
          </a:prstGeom>
          <a:noFill/>
          <a:ln>
            <a:noFill/>
          </a:ln>
        </p:spPr>
        <p:txBody>
          <a:bodyPr lIns="0" tIns="0" rIns="0" bIns="0" anchor="ctr" anchorCtr="0">
            <a:noAutofit/>
          </a:bodyPr>
          <a:lstStyle/>
          <a:p>
            <a:pPr lvl="0">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Fibre makes a difference</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Box 6"/>
          <p:cNvSpPr txBox="1"/>
          <p:nvPr/>
        </p:nvSpPr>
        <p:spPr>
          <a:xfrm>
            <a:off x="487440" y="987574"/>
            <a:ext cx="4228576" cy="803297"/>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More than 70% of those who made the switch to fibre noticed a difference to their previous Internet access technology</a:t>
            </a:r>
            <a:r>
              <a:rPr lang="en-US" sz="1400" smtClean="0">
                <a:solidFill>
                  <a:srgbClr val="000000"/>
                </a:solidFill>
                <a:latin typeface="Arial"/>
              </a:rPr>
              <a:t>. </a:t>
            </a:r>
            <a:endParaRPr lang="en-GB" sz="1400" dirty="0">
              <a:solidFill>
                <a:srgbClr val="000000"/>
              </a:solidFill>
              <a:latin typeface="Arial"/>
            </a:endParaRPr>
          </a:p>
        </p:txBody>
      </p:sp>
      <p:sp>
        <p:nvSpPr>
          <p:cNvPr id="29" name="TextBox 6"/>
          <p:cNvSpPr txBox="1"/>
          <p:nvPr/>
        </p:nvSpPr>
        <p:spPr>
          <a:xfrm>
            <a:off x="4716016" y="987574"/>
            <a:ext cx="3960440" cy="566309"/>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For the majority of FTTH users fibre is about higher speed and better value for money</a:t>
            </a:r>
            <a:r>
              <a:rPr lang="en-US" sz="1400" smtClean="0">
                <a:solidFill>
                  <a:srgbClr val="000000"/>
                </a:solidFill>
                <a:latin typeface="Arial"/>
              </a:rPr>
              <a:t>.* </a:t>
            </a:r>
            <a:endParaRPr lang="en-GB" sz="1400" dirty="0">
              <a:solidFill>
                <a:srgbClr val="000000"/>
              </a:solidFill>
              <a:latin typeface="Arial"/>
            </a:endParaRPr>
          </a:p>
        </p:txBody>
      </p:sp>
      <p:sp>
        <p:nvSpPr>
          <p:cNvPr id="30" name="Textfeld 29"/>
          <p:cNvSpPr txBox="1"/>
          <p:nvPr/>
        </p:nvSpPr>
        <p:spPr>
          <a:xfrm>
            <a:off x="-350" y="4960047"/>
            <a:ext cx="3788729" cy="186409"/>
          </a:xfrm>
          <a:prstGeom prst="rect">
            <a:avLst/>
          </a:prstGeom>
          <a:noFill/>
        </p:spPr>
        <p:txBody>
          <a:bodyPr wrap="square" lIns="77925" tIns="38963" rIns="77925" bIns="38963" rtlCol="0">
            <a:spAutoFit/>
          </a:bodyPr>
          <a:lstStyle/>
          <a:p>
            <a:pPr algn="l"/>
            <a:r>
              <a:rPr lang="en-GB" sz="700" dirty="0">
                <a:latin typeface="Arial" panose="020B0604020202020204" pitchFamily="34" charset="0"/>
                <a:cs typeface="Arial" panose="020B0604020202020204" pitchFamily="34" charset="0"/>
              </a:rPr>
              <a:t>Source: Representative consumer survey (2017), N=181</a:t>
            </a:r>
          </a:p>
        </p:txBody>
      </p:sp>
      <p:graphicFrame>
        <p:nvGraphicFramePr>
          <p:cNvPr id="31" name="Diagramm 30"/>
          <p:cNvGraphicFramePr/>
          <p:nvPr>
            <p:extLst>
              <p:ext uri="{D42A27DB-BD31-4B8C-83A1-F6EECF244321}">
                <p14:modId xmlns:p14="http://schemas.microsoft.com/office/powerpoint/2010/main" val="2423317770"/>
              </p:ext>
            </p:extLst>
          </p:nvPr>
        </p:nvGraphicFramePr>
        <p:xfrm>
          <a:off x="611560" y="1860248"/>
          <a:ext cx="3276000" cy="278280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feld 31"/>
          <p:cNvSpPr txBox="1"/>
          <p:nvPr/>
        </p:nvSpPr>
        <p:spPr>
          <a:xfrm>
            <a:off x="1366954" y="3012376"/>
            <a:ext cx="1728192" cy="369332"/>
          </a:xfrm>
          <a:prstGeom prst="rect">
            <a:avLst/>
          </a:prstGeom>
          <a:noFill/>
        </p:spPr>
        <p:txBody>
          <a:bodyPr wrap="square" rtlCol="0">
            <a:spAutoFit/>
          </a:bodyPr>
          <a:lstStyle/>
          <a:p>
            <a:pPr algn="ctr" eaLnBrk="0" fontAlgn="base" hangingPunct="0">
              <a:spcBef>
                <a:spcPct val="50000"/>
              </a:spcBef>
              <a:spcAft>
                <a:spcPct val="0"/>
              </a:spcAft>
            </a:pPr>
            <a:r>
              <a:rPr lang="de-DE" dirty="0">
                <a:solidFill>
                  <a:srgbClr val="000000"/>
                </a:solidFill>
                <a:latin typeface="Arial" charset="0"/>
              </a:rPr>
              <a:t>74%</a:t>
            </a:r>
          </a:p>
        </p:txBody>
      </p:sp>
      <p:graphicFrame>
        <p:nvGraphicFramePr>
          <p:cNvPr id="33" name="Diagramm 32"/>
          <p:cNvGraphicFramePr/>
          <p:nvPr>
            <p:extLst>
              <p:ext uri="{D42A27DB-BD31-4B8C-83A1-F6EECF244321}">
                <p14:modId xmlns:p14="http://schemas.microsoft.com/office/powerpoint/2010/main" val="1726449397"/>
              </p:ext>
            </p:extLst>
          </p:nvPr>
        </p:nvGraphicFramePr>
        <p:xfrm>
          <a:off x="4638469" y="1553883"/>
          <a:ext cx="4536446" cy="3431566"/>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feld 33"/>
          <p:cNvSpPr txBox="1"/>
          <p:nvPr/>
        </p:nvSpPr>
        <p:spPr>
          <a:xfrm>
            <a:off x="5031743" y="4852973"/>
            <a:ext cx="3788729" cy="294131"/>
          </a:xfrm>
          <a:prstGeom prst="rect">
            <a:avLst/>
          </a:prstGeom>
          <a:noFill/>
        </p:spPr>
        <p:txBody>
          <a:bodyPr wrap="square" lIns="77925" tIns="38963" rIns="77925" bIns="38963" rtlCol="0">
            <a:spAutoFit/>
          </a:bodyPr>
          <a:lstStyle/>
          <a:p>
            <a:pPr algn="l"/>
            <a:r>
              <a:rPr lang="en-GB" sz="700" dirty="0">
                <a:latin typeface="Arial" panose="020B0604020202020204" pitchFamily="34" charset="0"/>
                <a:cs typeface="Arial" panose="020B0604020202020204" pitchFamily="34" charset="0"/>
              </a:rPr>
              <a:t>* Percentage share of the maximum available points in a ranking exercise.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Source: Representative consumer survey (2017), N=347.</a:t>
            </a:r>
          </a:p>
        </p:txBody>
      </p:sp>
    </p:spTree>
    <p:extLst>
      <p:ext uri="{BB962C8B-B14F-4D97-AF65-F5344CB8AC3E}">
        <p14:creationId xmlns:p14="http://schemas.microsoft.com/office/powerpoint/2010/main" val="17885735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11724" r="1401" b="9668"/>
          <a:stretch/>
        </p:blipFill>
        <p:spPr>
          <a:xfrm>
            <a:off x="1" y="-20539"/>
            <a:ext cx="9144000" cy="4860000"/>
          </a:xfrm>
          <a:prstGeom prst="rect">
            <a:avLst/>
          </a:prstGeom>
        </p:spPr>
      </p:pic>
      <p:sp>
        <p:nvSpPr>
          <p:cNvPr id="3" name="Shape 115"/>
          <p:cNvSpPr/>
          <p:nvPr/>
        </p:nvSpPr>
        <p:spPr>
          <a:xfrm rot="10800000" flipH="1">
            <a:off x="-8465" y="195486"/>
            <a:ext cx="688472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5517649"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…in love with their FTTH connections</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6" name="Textfeld 5"/>
          <p:cNvSpPr txBox="1"/>
          <p:nvPr/>
        </p:nvSpPr>
        <p:spPr>
          <a:xfrm>
            <a:off x="251520" y="1851670"/>
            <a:ext cx="1005403" cy="1862048"/>
          </a:xfrm>
          <a:prstGeom prst="rect">
            <a:avLst/>
          </a:prstGeom>
          <a:noFill/>
        </p:spPr>
        <p:txBody>
          <a:bodyPr wrap="none" rtlCol="0">
            <a:spAutoFit/>
          </a:bodyPr>
          <a:lstStyle/>
          <a:p>
            <a:r>
              <a:rPr lang="de-DE" sz="11500" dirty="0" smtClean="0">
                <a:solidFill>
                  <a:srgbClr val="C31B1B"/>
                </a:solidFill>
                <a:latin typeface="Arial" panose="020B0604020202020204" pitchFamily="34" charset="0"/>
                <a:cs typeface="Arial" panose="020B0604020202020204" pitchFamily="34" charset="0"/>
              </a:rPr>
              <a:t>5</a:t>
            </a:r>
            <a:endParaRPr lang="de-DE" sz="11500" dirty="0">
              <a:solidFill>
                <a:srgbClr val="C31B1B"/>
              </a:solidFill>
              <a:latin typeface="Arial" panose="020B0604020202020204" pitchFamily="34" charset="0"/>
              <a:cs typeface="Arial" panose="020B0604020202020204" pitchFamily="34" charset="0"/>
            </a:endParaRPr>
          </a:p>
        </p:txBody>
      </p:sp>
      <p:sp>
        <p:nvSpPr>
          <p:cNvPr id="7" name="Textfeld 6"/>
          <p:cNvSpPr txBox="1"/>
          <p:nvPr/>
        </p:nvSpPr>
        <p:spPr>
          <a:xfrm>
            <a:off x="984593" y="2427734"/>
            <a:ext cx="697627" cy="1200329"/>
          </a:xfrm>
          <a:prstGeom prst="rect">
            <a:avLst/>
          </a:prstGeom>
          <a:noFill/>
        </p:spPr>
        <p:txBody>
          <a:bodyPr wrap="none" rtlCol="0">
            <a:spAutoFit/>
          </a:bodyPr>
          <a:lstStyle/>
          <a:p>
            <a:r>
              <a:rPr lang="de-DE" sz="7200" dirty="0" smtClean="0">
                <a:solidFill>
                  <a:srgbClr val="C31B1B"/>
                </a:solidFill>
                <a:latin typeface="Arial" panose="020B0604020202020204" pitchFamily="34" charset="0"/>
                <a:cs typeface="Arial" panose="020B0604020202020204" pitchFamily="34" charset="0"/>
              </a:rPr>
              <a:t>2</a:t>
            </a:r>
            <a:endParaRPr lang="de-DE" sz="7200" dirty="0">
              <a:solidFill>
                <a:srgbClr val="C31B1B"/>
              </a:solidFill>
              <a:latin typeface="Arial" panose="020B0604020202020204" pitchFamily="34" charset="0"/>
              <a:cs typeface="Arial" panose="020B0604020202020204" pitchFamily="34" charset="0"/>
            </a:endParaRPr>
          </a:p>
        </p:txBody>
      </p:sp>
      <p:sp>
        <p:nvSpPr>
          <p:cNvPr id="8" name="Textfeld 7"/>
          <p:cNvSpPr txBox="1"/>
          <p:nvPr/>
        </p:nvSpPr>
        <p:spPr>
          <a:xfrm>
            <a:off x="1495199" y="2810128"/>
            <a:ext cx="641522" cy="707886"/>
          </a:xfrm>
          <a:prstGeom prst="rect">
            <a:avLst/>
          </a:prstGeom>
          <a:noFill/>
        </p:spPr>
        <p:txBody>
          <a:bodyPr wrap="none" rtlCol="0">
            <a:spAutoFit/>
          </a:bodyPr>
          <a:lstStyle/>
          <a:p>
            <a:r>
              <a:rPr lang="de-DE" sz="4000" dirty="0">
                <a:solidFill>
                  <a:srgbClr val="C31B1B"/>
                </a:solidFill>
                <a:latin typeface="Arial" panose="020B0604020202020204" pitchFamily="34" charset="0"/>
                <a:cs typeface="Arial" panose="020B0604020202020204" pitchFamily="34" charset="0"/>
              </a:rPr>
              <a:t>%</a:t>
            </a:r>
          </a:p>
        </p:txBody>
      </p:sp>
      <p:sp>
        <p:nvSpPr>
          <p:cNvPr id="9" name="Textfeld 8"/>
          <p:cNvSpPr txBox="1"/>
          <p:nvPr/>
        </p:nvSpPr>
        <p:spPr>
          <a:xfrm>
            <a:off x="1855128" y="1356886"/>
            <a:ext cx="1005403" cy="1862048"/>
          </a:xfrm>
          <a:prstGeom prst="rect">
            <a:avLst/>
          </a:prstGeom>
          <a:noFill/>
        </p:spPr>
        <p:txBody>
          <a:bodyPr wrap="none" rtlCol="0">
            <a:spAutoFit/>
          </a:bodyPr>
          <a:lstStyle/>
          <a:p>
            <a:r>
              <a:rPr lang="de-DE" sz="11500" dirty="0">
                <a:solidFill>
                  <a:srgbClr val="C31B1B"/>
                </a:solidFill>
                <a:latin typeface="Arial" panose="020B0604020202020204" pitchFamily="34" charset="0"/>
                <a:cs typeface="Arial" panose="020B0604020202020204" pitchFamily="34" charset="0"/>
              </a:rPr>
              <a:t>7</a:t>
            </a:r>
          </a:p>
        </p:txBody>
      </p:sp>
      <p:sp>
        <p:nvSpPr>
          <p:cNvPr id="10" name="Textfeld 9"/>
          <p:cNvSpPr txBox="1"/>
          <p:nvPr/>
        </p:nvSpPr>
        <p:spPr>
          <a:xfrm>
            <a:off x="2496761" y="1871990"/>
            <a:ext cx="697627" cy="1200329"/>
          </a:xfrm>
          <a:prstGeom prst="rect">
            <a:avLst/>
          </a:prstGeom>
          <a:noFill/>
        </p:spPr>
        <p:txBody>
          <a:bodyPr wrap="none" rtlCol="0">
            <a:spAutoFit/>
          </a:bodyPr>
          <a:lstStyle/>
          <a:p>
            <a:r>
              <a:rPr lang="de-DE" sz="7200" dirty="0" smtClean="0">
                <a:solidFill>
                  <a:srgbClr val="C31B1B"/>
                </a:solidFill>
                <a:latin typeface="Arial" panose="020B0604020202020204" pitchFamily="34" charset="0"/>
                <a:cs typeface="Arial" panose="020B0604020202020204" pitchFamily="34" charset="0"/>
              </a:rPr>
              <a:t>2</a:t>
            </a:r>
            <a:endParaRPr lang="de-DE" sz="7200" dirty="0">
              <a:solidFill>
                <a:srgbClr val="C31B1B"/>
              </a:solidFill>
              <a:latin typeface="Arial" panose="020B0604020202020204" pitchFamily="34" charset="0"/>
              <a:cs typeface="Arial" panose="020B0604020202020204" pitchFamily="34" charset="0"/>
            </a:endParaRPr>
          </a:p>
        </p:txBody>
      </p:sp>
      <p:sp>
        <p:nvSpPr>
          <p:cNvPr id="11" name="Textfeld 10"/>
          <p:cNvSpPr txBox="1"/>
          <p:nvPr/>
        </p:nvSpPr>
        <p:spPr>
          <a:xfrm>
            <a:off x="3007367" y="2254384"/>
            <a:ext cx="641522" cy="707886"/>
          </a:xfrm>
          <a:prstGeom prst="rect">
            <a:avLst/>
          </a:prstGeom>
          <a:noFill/>
        </p:spPr>
        <p:txBody>
          <a:bodyPr wrap="none" rtlCol="0">
            <a:spAutoFit/>
          </a:bodyPr>
          <a:lstStyle/>
          <a:p>
            <a:r>
              <a:rPr lang="de-DE" sz="4000" dirty="0">
                <a:solidFill>
                  <a:srgbClr val="C31B1B"/>
                </a:solidFill>
                <a:latin typeface="Arial" panose="020B0604020202020204" pitchFamily="34" charset="0"/>
                <a:cs typeface="Arial" panose="020B0604020202020204" pitchFamily="34" charset="0"/>
              </a:rPr>
              <a:t>%</a:t>
            </a:r>
          </a:p>
        </p:txBody>
      </p:sp>
      <p:sp>
        <p:nvSpPr>
          <p:cNvPr id="12" name="Textfeld 11"/>
          <p:cNvSpPr txBox="1"/>
          <p:nvPr/>
        </p:nvSpPr>
        <p:spPr>
          <a:xfrm>
            <a:off x="3309076" y="830620"/>
            <a:ext cx="1005403" cy="1862048"/>
          </a:xfrm>
          <a:prstGeom prst="rect">
            <a:avLst/>
          </a:prstGeom>
          <a:noFill/>
        </p:spPr>
        <p:txBody>
          <a:bodyPr wrap="none" rtlCol="0">
            <a:spAutoFit/>
          </a:bodyPr>
          <a:lstStyle/>
          <a:p>
            <a:r>
              <a:rPr lang="de-DE" sz="11500" dirty="0">
                <a:solidFill>
                  <a:srgbClr val="C31B1B"/>
                </a:solidFill>
                <a:latin typeface="Arial" panose="020B0604020202020204" pitchFamily="34" charset="0"/>
                <a:cs typeface="Arial" panose="020B0604020202020204" pitchFamily="34" charset="0"/>
              </a:rPr>
              <a:t>8</a:t>
            </a:r>
          </a:p>
        </p:txBody>
      </p:sp>
      <p:sp>
        <p:nvSpPr>
          <p:cNvPr id="13" name="Textfeld 12"/>
          <p:cNvSpPr txBox="1"/>
          <p:nvPr/>
        </p:nvSpPr>
        <p:spPr>
          <a:xfrm>
            <a:off x="4042149" y="1355884"/>
            <a:ext cx="697627" cy="1200329"/>
          </a:xfrm>
          <a:prstGeom prst="rect">
            <a:avLst/>
          </a:prstGeom>
          <a:noFill/>
        </p:spPr>
        <p:txBody>
          <a:bodyPr wrap="none" rtlCol="0">
            <a:spAutoFit/>
          </a:bodyPr>
          <a:lstStyle/>
          <a:p>
            <a:r>
              <a:rPr lang="de-DE" sz="7200" dirty="0">
                <a:solidFill>
                  <a:srgbClr val="C31B1B"/>
                </a:solidFill>
                <a:latin typeface="Arial" panose="020B0604020202020204" pitchFamily="34" charset="0"/>
                <a:cs typeface="Arial" panose="020B0604020202020204" pitchFamily="34" charset="0"/>
              </a:rPr>
              <a:t>3</a:t>
            </a:r>
          </a:p>
        </p:txBody>
      </p:sp>
      <p:sp>
        <p:nvSpPr>
          <p:cNvPr id="14" name="Textfeld 13"/>
          <p:cNvSpPr txBox="1"/>
          <p:nvPr/>
        </p:nvSpPr>
        <p:spPr>
          <a:xfrm>
            <a:off x="4552755" y="1738278"/>
            <a:ext cx="641522" cy="707886"/>
          </a:xfrm>
          <a:prstGeom prst="rect">
            <a:avLst/>
          </a:prstGeom>
          <a:noFill/>
        </p:spPr>
        <p:txBody>
          <a:bodyPr wrap="none" rtlCol="0">
            <a:spAutoFit/>
          </a:bodyPr>
          <a:lstStyle/>
          <a:p>
            <a:r>
              <a:rPr lang="de-DE" sz="4000" dirty="0">
                <a:solidFill>
                  <a:srgbClr val="C31B1B"/>
                </a:solidFill>
                <a:latin typeface="Arial" panose="020B0604020202020204" pitchFamily="34" charset="0"/>
                <a:cs typeface="Arial" panose="020B0604020202020204" pitchFamily="34" charset="0"/>
              </a:rPr>
              <a:t>%</a:t>
            </a:r>
          </a:p>
        </p:txBody>
      </p:sp>
      <p:sp>
        <p:nvSpPr>
          <p:cNvPr id="15" name="Textfeld 14"/>
          <p:cNvSpPr txBox="1"/>
          <p:nvPr/>
        </p:nvSpPr>
        <p:spPr>
          <a:xfrm>
            <a:off x="6109920" y="3363838"/>
            <a:ext cx="2637260" cy="1323439"/>
          </a:xfrm>
          <a:prstGeom prst="rect">
            <a:avLst/>
          </a:prstGeom>
          <a:noFill/>
        </p:spPr>
        <p:txBody>
          <a:bodyPr wrap="none" rtlCol="0">
            <a:spAutoFit/>
          </a:bodyPr>
          <a:lstStyle/>
          <a:p>
            <a:r>
              <a:rPr lang="de-DE" sz="4000" dirty="0" err="1" smtClean="0">
                <a:solidFill>
                  <a:schemeClr val="bg1"/>
                </a:solidFill>
                <a:latin typeface="Arial" panose="020B0604020202020204" pitchFamily="34" charset="0"/>
                <a:cs typeface="Arial" panose="020B0604020202020204" pitchFamily="34" charset="0"/>
              </a:rPr>
              <a:t>satisfied</a:t>
            </a:r>
            <a:r>
              <a:rPr lang="de-DE" sz="4000" dirty="0" smtClean="0">
                <a:solidFill>
                  <a:schemeClr val="bg1"/>
                </a:solidFill>
                <a:latin typeface="Arial" panose="020B0604020202020204" pitchFamily="34" charset="0"/>
                <a:cs typeface="Arial" panose="020B0604020202020204" pitchFamily="34" charset="0"/>
              </a:rPr>
              <a:t> </a:t>
            </a:r>
            <a:br>
              <a:rPr lang="de-DE" sz="4000" dirty="0" smtClean="0">
                <a:solidFill>
                  <a:schemeClr val="bg1"/>
                </a:solidFill>
                <a:latin typeface="Arial" panose="020B0604020202020204" pitchFamily="34" charset="0"/>
                <a:cs typeface="Arial" panose="020B0604020202020204" pitchFamily="34" charset="0"/>
              </a:rPr>
            </a:br>
            <a:r>
              <a:rPr lang="de-DE" sz="4000" dirty="0" err="1" smtClean="0">
                <a:solidFill>
                  <a:schemeClr val="bg1"/>
                </a:solidFill>
                <a:latin typeface="Arial" panose="020B0604020202020204" pitchFamily="34" charset="0"/>
                <a:cs typeface="Arial" panose="020B0604020202020204" pitchFamily="34" charset="0"/>
              </a:rPr>
              <a:t>customers</a:t>
            </a:r>
            <a:endParaRPr lang="de-DE" sz="4000" dirty="0">
              <a:solidFill>
                <a:schemeClr val="bg1"/>
              </a:solidFill>
              <a:latin typeface="Arial" panose="020B0604020202020204" pitchFamily="34" charset="0"/>
              <a:cs typeface="Arial" panose="020B0604020202020204" pitchFamily="34" charset="0"/>
            </a:endParaRPr>
          </a:p>
        </p:txBody>
      </p:sp>
      <p:sp>
        <p:nvSpPr>
          <p:cNvPr id="16" name="Textfeld 15"/>
          <p:cNvSpPr txBox="1"/>
          <p:nvPr/>
        </p:nvSpPr>
        <p:spPr>
          <a:xfrm>
            <a:off x="1304806" y="3376652"/>
            <a:ext cx="784189" cy="461665"/>
          </a:xfrm>
          <a:prstGeom prst="rect">
            <a:avLst/>
          </a:prstGeom>
          <a:noFill/>
        </p:spPr>
        <p:txBody>
          <a:bodyPr wrap="none" rtlCol="0">
            <a:spAutoFit/>
          </a:bodyPr>
          <a:lstStyle/>
          <a:p>
            <a:r>
              <a:rPr lang="de-DE" sz="2400" dirty="0" smtClean="0">
                <a:solidFill>
                  <a:schemeClr val="bg1"/>
                </a:solidFill>
                <a:latin typeface="Arial" panose="020B0604020202020204" pitchFamily="34" charset="0"/>
                <a:cs typeface="Arial" panose="020B0604020202020204" pitchFamily="34" charset="0"/>
              </a:rPr>
              <a:t>DSL</a:t>
            </a:r>
            <a:endParaRPr lang="de-DE" sz="2400" dirty="0">
              <a:solidFill>
                <a:schemeClr val="bg1"/>
              </a:solidFill>
              <a:latin typeface="Arial" panose="020B0604020202020204" pitchFamily="34" charset="0"/>
              <a:cs typeface="Arial" panose="020B0604020202020204" pitchFamily="34" charset="0"/>
            </a:endParaRPr>
          </a:p>
        </p:txBody>
      </p:sp>
      <p:sp>
        <p:nvSpPr>
          <p:cNvPr id="17" name="Textfeld 16"/>
          <p:cNvSpPr txBox="1"/>
          <p:nvPr/>
        </p:nvSpPr>
        <p:spPr>
          <a:xfrm>
            <a:off x="2724074" y="2782694"/>
            <a:ext cx="922047" cy="461665"/>
          </a:xfrm>
          <a:prstGeom prst="rect">
            <a:avLst/>
          </a:prstGeom>
          <a:noFill/>
        </p:spPr>
        <p:txBody>
          <a:bodyPr wrap="none" rtlCol="0">
            <a:spAutoFit/>
          </a:bodyPr>
          <a:lstStyle/>
          <a:p>
            <a:r>
              <a:rPr lang="de-DE" sz="2400" dirty="0" err="1" smtClean="0">
                <a:solidFill>
                  <a:schemeClr val="bg1"/>
                </a:solidFill>
                <a:latin typeface="Arial" panose="020B0604020202020204" pitchFamily="34" charset="0"/>
                <a:cs typeface="Arial" panose="020B0604020202020204" pitchFamily="34" charset="0"/>
              </a:rPr>
              <a:t>cable</a:t>
            </a:r>
            <a:endParaRPr lang="de-DE" sz="2400" dirty="0">
              <a:solidFill>
                <a:schemeClr val="bg1"/>
              </a:solidFill>
              <a:latin typeface="Arial" panose="020B0604020202020204" pitchFamily="34" charset="0"/>
              <a:cs typeface="Arial" panose="020B0604020202020204" pitchFamily="34" charset="0"/>
            </a:endParaRPr>
          </a:p>
        </p:txBody>
      </p:sp>
      <p:sp>
        <p:nvSpPr>
          <p:cNvPr id="18" name="Textfeld 17"/>
          <p:cNvSpPr txBox="1"/>
          <p:nvPr/>
        </p:nvSpPr>
        <p:spPr>
          <a:xfrm>
            <a:off x="4086932" y="2280404"/>
            <a:ext cx="970137" cy="461665"/>
          </a:xfrm>
          <a:prstGeom prst="rect">
            <a:avLst/>
          </a:prstGeom>
          <a:noFill/>
        </p:spPr>
        <p:txBody>
          <a:bodyPr wrap="none" rtlCol="0">
            <a:spAutoFit/>
          </a:bodyPr>
          <a:lstStyle/>
          <a:p>
            <a:r>
              <a:rPr lang="de-DE" sz="2400" dirty="0" smtClean="0">
                <a:solidFill>
                  <a:schemeClr val="bg1"/>
                </a:solidFill>
                <a:latin typeface="Arial" panose="020B0604020202020204" pitchFamily="34" charset="0"/>
                <a:cs typeface="Arial" panose="020B0604020202020204" pitchFamily="34" charset="0"/>
              </a:rPr>
              <a:t>FTTH</a:t>
            </a:r>
            <a:endParaRPr lang="de-DE" sz="2400" dirty="0">
              <a:solidFill>
                <a:schemeClr val="bg1"/>
              </a:solidFill>
              <a:latin typeface="Arial" panose="020B0604020202020204" pitchFamily="34" charset="0"/>
              <a:cs typeface="Arial" panose="020B0604020202020204" pitchFamily="34" charset="0"/>
            </a:endParaRPr>
          </a:p>
        </p:txBody>
      </p:sp>
      <p:sp>
        <p:nvSpPr>
          <p:cNvPr id="19" name="Textfeld 18"/>
          <p:cNvSpPr txBox="1"/>
          <p:nvPr/>
        </p:nvSpPr>
        <p:spPr>
          <a:xfrm>
            <a:off x="0" y="4947049"/>
            <a:ext cx="8100392" cy="200055"/>
          </a:xfrm>
          <a:prstGeom prst="rect">
            <a:avLst/>
          </a:prstGeom>
          <a:noFill/>
        </p:spPr>
        <p:txBody>
          <a:bodyPr wrap="square" rtlCol="0">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a:t>
            </a:r>
            <a:r>
              <a:rPr lang="en-GB" sz="700" dirty="0" smtClean="0">
                <a:solidFill>
                  <a:srgbClr val="000000"/>
                </a:solidFill>
                <a:latin typeface="Arial" charset="0"/>
              </a:rPr>
              <a:t>N=924; in Sweden; Sum of “</a:t>
            </a:r>
            <a:r>
              <a:rPr lang="en-GB" sz="700" dirty="0" err="1" smtClean="0">
                <a:solidFill>
                  <a:srgbClr val="000000"/>
                </a:solidFill>
                <a:latin typeface="Arial" charset="0"/>
              </a:rPr>
              <a:t>Ilike</a:t>
            </a:r>
            <a:r>
              <a:rPr lang="en-GB" sz="700" dirty="0" smtClean="0">
                <a:solidFill>
                  <a:srgbClr val="000000"/>
                </a:solidFill>
                <a:latin typeface="Arial" charset="0"/>
              </a:rPr>
              <a:t> it very much” and “It’s above average” on 5-point Likert-scale</a:t>
            </a:r>
            <a:endParaRPr lang="en-GB" sz="700" dirty="0">
              <a:solidFill>
                <a:srgbClr val="000000"/>
              </a:solidFill>
              <a:latin typeface="Arial" charset="0"/>
            </a:endParaRPr>
          </a:p>
        </p:txBody>
      </p:sp>
    </p:spTree>
    <p:extLst>
      <p:ext uri="{BB962C8B-B14F-4D97-AF65-F5344CB8AC3E}">
        <p14:creationId xmlns:p14="http://schemas.microsoft.com/office/powerpoint/2010/main" val="2559590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4" y="195486"/>
            <a:ext cx="3932392"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285401"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Consumers want </a:t>
            </a:r>
            <a:r>
              <a:rPr lang="en-US" sz="2400" dirty="0" err="1" smtClean="0">
                <a:solidFill>
                  <a:srgbClr val="FFFFFF"/>
                </a:solidFill>
                <a:latin typeface="Arial" panose="020B0604020202020204" pitchFamily="34" charset="0"/>
                <a:cs typeface="Arial" panose="020B0604020202020204" pitchFamily="34" charset="0"/>
                <a:sym typeface="Arial"/>
              </a:rPr>
              <a:t>fibre</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31" name="Diagramm 30"/>
          <p:cNvGraphicFramePr/>
          <p:nvPr>
            <p:extLst>
              <p:ext uri="{D42A27DB-BD31-4B8C-83A1-F6EECF244321}">
                <p14:modId xmlns:p14="http://schemas.microsoft.com/office/powerpoint/2010/main" val="3051416465"/>
              </p:ext>
            </p:extLst>
          </p:nvPr>
        </p:nvGraphicFramePr>
        <p:xfrm>
          <a:off x="554688" y="1508032"/>
          <a:ext cx="3816424"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6"/>
          <p:cNvSpPr txBox="1"/>
          <p:nvPr/>
        </p:nvSpPr>
        <p:spPr>
          <a:xfrm>
            <a:off x="482680" y="997734"/>
            <a:ext cx="4320480" cy="803297"/>
          </a:xfrm>
          <a:prstGeom prst="rect">
            <a:avLst/>
          </a:prstGeom>
          <a:noFill/>
        </p:spPr>
        <p:txBody>
          <a:bodyPr wrap="square" rtlCol="0">
            <a:spAutoFit/>
          </a:bodyPr>
          <a:lstStyle/>
          <a:p>
            <a:pPr marL="285750" indent="-285750" eaLnBrk="0" fontAlgn="base" hangingPunct="0">
              <a:lnSpc>
                <a:spcPct val="110000"/>
              </a:lnSpc>
              <a:spcAft>
                <a:spcPts val="600"/>
              </a:spcAft>
              <a:buClr>
                <a:srgbClr val="0080CC"/>
              </a:buClr>
              <a:buSzPct val="135000"/>
              <a:buFont typeface="Wingdings" panose="05000000000000000000" pitchFamily="2" charset="2"/>
              <a:buChar char="§"/>
            </a:pPr>
            <a:r>
              <a:rPr lang="en-GB" sz="1400" dirty="0" smtClean="0">
                <a:solidFill>
                  <a:srgbClr val="000000"/>
                </a:solidFill>
                <a:latin typeface="Arial"/>
              </a:rPr>
              <a:t>Only 13% </a:t>
            </a:r>
            <a:r>
              <a:rPr lang="en-GB" sz="1400" smtClean="0">
                <a:solidFill>
                  <a:srgbClr val="000000"/>
                </a:solidFill>
                <a:latin typeface="Arial"/>
              </a:rPr>
              <a:t>of non-FTTH users </a:t>
            </a:r>
            <a:r>
              <a:rPr lang="en-GB" sz="1400" dirty="0" smtClean="0">
                <a:solidFill>
                  <a:srgbClr val="000000"/>
                </a:solidFill>
                <a:latin typeface="Arial"/>
              </a:rPr>
              <a:t>claim that </a:t>
            </a:r>
            <a:r>
              <a:rPr lang="en-GB" sz="1400" dirty="0">
                <a:solidFill>
                  <a:srgbClr val="000000"/>
                </a:solidFill>
                <a:latin typeface="Arial"/>
              </a:rPr>
              <a:t>they </a:t>
            </a:r>
            <a:r>
              <a:rPr lang="en-GB" sz="1400" dirty="0" smtClean="0">
                <a:solidFill>
                  <a:srgbClr val="000000"/>
                </a:solidFill>
                <a:latin typeface="Arial"/>
              </a:rPr>
              <a:t>have consciously </a:t>
            </a:r>
            <a:r>
              <a:rPr lang="en-GB" sz="1400" dirty="0">
                <a:solidFill>
                  <a:srgbClr val="000000"/>
                </a:solidFill>
                <a:latin typeface="Arial"/>
              </a:rPr>
              <a:t>decided against </a:t>
            </a:r>
            <a:r>
              <a:rPr lang="en-GB" sz="1400" dirty="0" smtClean="0">
                <a:solidFill>
                  <a:srgbClr val="000000"/>
                </a:solidFill>
                <a:latin typeface="Arial"/>
              </a:rPr>
              <a:t>an FTTH subscription.</a:t>
            </a:r>
          </a:p>
        </p:txBody>
      </p:sp>
      <p:graphicFrame>
        <p:nvGraphicFramePr>
          <p:cNvPr id="33" name="Diagramm 32"/>
          <p:cNvGraphicFramePr/>
          <p:nvPr>
            <p:extLst>
              <p:ext uri="{D42A27DB-BD31-4B8C-83A1-F6EECF244321}">
                <p14:modId xmlns:p14="http://schemas.microsoft.com/office/powerpoint/2010/main" val="3223875686"/>
              </p:ext>
            </p:extLst>
          </p:nvPr>
        </p:nvGraphicFramePr>
        <p:xfrm>
          <a:off x="5091192" y="1508032"/>
          <a:ext cx="3816424" cy="3456384"/>
        </p:xfrm>
        <a:graphic>
          <a:graphicData uri="http://schemas.openxmlformats.org/drawingml/2006/chart">
            <c:chart xmlns:c="http://schemas.openxmlformats.org/drawingml/2006/chart" xmlns:r="http://schemas.openxmlformats.org/officeDocument/2006/relationships" r:id="rId4"/>
          </a:graphicData>
        </a:graphic>
      </p:graphicFrame>
      <p:sp>
        <p:nvSpPr>
          <p:cNvPr id="34" name="TextBox 6"/>
          <p:cNvSpPr txBox="1"/>
          <p:nvPr/>
        </p:nvSpPr>
        <p:spPr>
          <a:xfrm>
            <a:off x="4875168" y="997734"/>
            <a:ext cx="4104456" cy="803297"/>
          </a:xfrm>
          <a:prstGeom prst="rect">
            <a:avLst/>
          </a:prstGeom>
          <a:noFill/>
        </p:spPr>
        <p:txBody>
          <a:bodyPr wrap="square" rtlCol="0">
            <a:spAutoFit/>
          </a:bodyPr>
          <a:lstStyle/>
          <a:p>
            <a:pPr marL="285750" indent="-285750" eaLnBrk="0" fontAlgn="base" hangingPunct="0">
              <a:lnSpc>
                <a:spcPct val="110000"/>
              </a:lnSpc>
              <a:spcAft>
                <a:spcPts val="600"/>
              </a:spcAft>
              <a:buClr>
                <a:srgbClr val="0080CC"/>
              </a:buClr>
              <a:buSzPct val="135000"/>
              <a:buFont typeface="Wingdings" panose="05000000000000000000" pitchFamily="2" charset="2"/>
              <a:buChar char="§"/>
            </a:pPr>
            <a:r>
              <a:rPr lang="en-GB" sz="1400" dirty="0" smtClean="0">
                <a:solidFill>
                  <a:srgbClr val="000000"/>
                </a:solidFill>
                <a:latin typeface="Arial"/>
              </a:rPr>
              <a:t>94% of non-FTTH users would consider subscribing to FTTH if it was made available in their area.</a:t>
            </a:r>
          </a:p>
        </p:txBody>
      </p:sp>
      <p:sp>
        <p:nvSpPr>
          <p:cNvPr id="12" name="Rechteck 11"/>
          <p:cNvSpPr/>
          <p:nvPr/>
        </p:nvSpPr>
        <p:spPr>
          <a:xfrm>
            <a:off x="-2644" y="4947077"/>
            <a:ext cx="3430370" cy="200055"/>
          </a:xfrm>
          <a:prstGeom prst="rect">
            <a:avLst/>
          </a:prstGeom>
        </p:spPr>
        <p:txBody>
          <a:bodyPr wrap="square">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N=417.</a:t>
            </a:r>
          </a:p>
        </p:txBody>
      </p:sp>
      <p:sp>
        <p:nvSpPr>
          <p:cNvPr id="13" name="Rechteck 12"/>
          <p:cNvSpPr/>
          <p:nvPr/>
        </p:nvSpPr>
        <p:spPr>
          <a:xfrm>
            <a:off x="5325948" y="4947049"/>
            <a:ext cx="3430370" cy="200055"/>
          </a:xfrm>
          <a:prstGeom prst="rect">
            <a:avLst/>
          </a:prstGeom>
        </p:spPr>
        <p:txBody>
          <a:bodyPr wrap="square">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N=157</a:t>
            </a:r>
            <a:r>
              <a:rPr lang="de-DE" sz="700" dirty="0">
                <a:solidFill>
                  <a:srgbClr val="000000"/>
                </a:solidFill>
                <a:latin typeface="Arial" charset="0"/>
              </a:rPr>
              <a:t>.</a:t>
            </a:r>
          </a:p>
        </p:txBody>
      </p:sp>
    </p:spTree>
    <p:extLst>
      <p:ext uri="{BB962C8B-B14F-4D97-AF65-F5344CB8AC3E}">
        <p14:creationId xmlns:p14="http://schemas.microsoft.com/office/powerpoint/2010/main" val="16982511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4" y="195486"/>
            <a:ext cx="3932392"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285401"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Rural areas catching up</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1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3568" y="3800172"/>
            <a:ext cx="725186" cy="77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21489" y="3953958"/>
            <a:ext cx="690277" cy="6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99703" y="3903903"/>
            <a:ext cx="730837" cy="669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602714" y="4011910"/>
            <a:ext cx="749840" cy="5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7524328" y="852945"/>
            <a:ext cx="1587294" cy="769441"/>
          </a:xfrm>
          <a:prstGeom prst="rect">
            <a:avLst/>
          </a:prstGeom>
          <a:noFill/>
        </p:spPr>
        <p:txBody>
          <a:bodyPr wrap="none" rtlCol="0">
            <a:spAutoFit/>
          </a:bodyPr>
          <a:lstStyle/>
          <a:p>
            <a:pPr algn="r"/>
            <a:r>
              <a:rPr lang="en-GB" sz="1100" i="1" dirty="0" smtClean="0">
                <a:latin typeface="Arial" panose="020B0604020202020204" pitchFamily="34" charset="0"/>
                <a:cs typeface="Arial" panose="020B0604020202020204" pitchFamily="34" charset="0"/>
              </a:rPr>
              <a:t>Share in % of Internet </a:t>
            </a:r>
            <a:br>
              <a:rPr lang="en-GB" sz="1100" i="1" dirty="0" smtClean="0">
                <a:latin typeface="Arial" panose="020B0604020202020204" pitchFamily="34" charset="0"/>
                <a:cs typeface="Arial" panose="020B0604020202020204" pitchFamily="34" charset="0"/>
              </a:rPr>
            </a:br>
            <a:r>
              <a:rPr lang="en-GB" sz="1100" i="1" dirty="0" smtClean="0">
                <a:latin typeface="Arial" panose="020B0604020202020204" pitchFamily="34" charset="0"/>
                <a:cs typeface="Arial" panose="020B0604020202020204" pitchFamily="34" charset="0"/>
              </a:rPr>
              <a:t>connections 100Mbit/s</a:t>
            </a:r>
            <a:br>
              <a:rPr lang="en-GB" sz="1100" i="1" dirty="0" smtClean="0">
                <a:latin typeface="Arial" panose="020B0604020202020204" pitchFamily="34" charset="0"/>
                <a:cs typeface="Arial" panose="020B0604020202020204" pitchFamily="34" charset="0"/>
              </a:rPr>
            </a:br>
            <a:r>
              <a:rPr lang="en-GB" sz="1100" i="1" dirty="0" smtClean="0">
                <a:latin typeface="Arial" panose="020B0604020202020204" pitchFamily="34" charset="0"/>
                <a:cs typeface="Arial" panose="020B0604020202020204" pitchFamily="34" charset="0"/>
              </a:rPr>
              <a:t>or more and area type</a:t>
            </a:r>
            <a:br>
              <a:rPr lang="en-GB" sz="1100" i="1" dirty="0" smtClean="0">
                <a:latin typeface="Arial" panose="020B0604020202020204" pitchFamily="34" charset="0"/>
                <a:cs typeface="Arial" panose="020B0604020202020204" pitchFamily="34" charset="0"/>
              </a:rPr>
            </a:br>
            <a:r>
              <a:rPr lang="en-GB" sz="1100" i="1" dirty="0" smtClean="0">
                <a:latin typeface="Arial" panose="020B0604020202020204" pitchFamily="34" charset="0"/>
                <a:cs typeface="Arial" panose="020B0604020202020204" pitchFamily="34" charset="0"/>
              </a:rPr>
              <a:t> (Sweden)</a:t>
            </a:r>
            <a:endParaRPr lang="en-GB" sz="1100" i="1" dirty="0">
              <a:latin typeface="Arial" panose="020B0604020202020204" pitchFamily="34" charset="0"/>
              <a:cs typeface="Arial" panose="020B0604020202020204" pitchFamily="34" charset="0"/>
            </a:endParaRPr>
          </a:p>
        </p:txBody>
      </p:sp>
      <p:sp>
        <p:nvSpPr>
          <p:cNvPr id="11" name="Rechteck 10"/>
          <p:cNvSpPr/>
          <p:nvPr/>
        </p:nvSpPr>
        <p:spPr>
          <a:xfrm>
            <a:off x="721707" y="3147574"/>
            <a:ext cx="324000" cy="5040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1091708" y="1491630"/>
            <a:ext cx="324000" cy="2160000"/>
          </a:xfrm>
          <a:prstGeom prst="rect">
            <a:avLst/>
          </a:prstGeom>
          <a:solidFill>
            <a:srgbClr val="004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3011571" y="3111630"/>
            <a:ext cx="324000" cy="54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3381572" y="1527630"/>
            <a:ext cx="324000" cy="2124000"/>
          </a:xfrm>
          <a:prstGeom prst="rect">
            <a:avLst/>
          </a:prstGeom>
          <a:solidFill>
            <a:srgbClr val="004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5270873" y="3435630"/>
            <a:ext cx="324000" cy="216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5640874" y="1959630"/>
            <a:ext cx="324000" cy="1692000"/>
          </a:xfrm>
          <a:prstGeom prst="rect">
            <a:avLst/>
          </a:prstGeom>
          <a:solidFill>
            <a:srgbClr val="004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p:cNvSpPr/>
          <p:nvPr/>
        </p:nvSpPr>
        <p:spPr>
          <a:xfrm>
            <a:off x="7602713" y="3543630"/>
            <a:ext cx="324000" cy="10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7972714" y="2391630"/>
            <a:ext cx="324000" cy="1260000"/>
          </a:xfrm>
          <a:prstGeom prst="rect">
            <a:avLst/>
          </a:prstGeom>
          <a:solidFill>
            <a:srgbClr val="004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7654824" y="1605312"/>
            <a:ext cx="108000" cy="10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0" name="Rechteck 19"/>
          <p:cNvSpPr/>
          <p:nvPr/>
        </p:nvSpPr>
        <p:spPr>
          <a:xfrm>
            <a:off x="7654824" y="1815678"/>
            <a:ext cx="108000" cy="108000"/>
          </a:xfrm>
          <a:prstGeom prst="rect">
            <a:avLst/>
          </a:prstGeom>
          <a:solidFill>
            <a:srgbClr val="004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1" name="Textfeld 20"/>
          <p:cNvSpPr txBox="1"/>
          <p:nvPr/>
        </p:nvSpPr>
        <p:spPr>
          <a:xfrm>
            <a:off x="7757682" y="1518052"/>
            <a:ext cx="498855" cy="261610"/>
          </a:xfrm>
          <a:prstGeom prst="rect">
            <a:avLst/>
          </a:prstGeom>
          <a:noFill/>
        </p:spPr>
        <p:txBody>
          <a:bodyPr wrap="none" rtlCol="0">
            <a:spAutoFit/>
          </a:bodyPr>
          <a:lstStyle/>
          <a:p>
            <a:pPr algn="l"/>
            <a:r>
              <a:rPr lang="en-GB" sz="1100" i="1" dirty="0" smtClean="0">
                <a:latin typeface="Arial" panose="020B0604020202020204" pitchFamily="34" charset="0"/>
                <a:cs typeface="Arial" panose="020B0604020202020204" pitchFamily="34" charset="0"/>
              </a:rPr>
              <a:t>2014</a:t>
            </a:r>
            <a:endParaRPr lang="en-GB" sz="1100" i="1" dirty="0">
              <a:latin typeface="Arial" panose="020B0604020202020204" pitchFamily="34" charset="0"/>
              <a:cs typeface="Arial" panose="020B0604020202020204" pitchFamily="34" charset="0"/>
            </a:endParaRPr>
          </a:p>
        </p:txBody>
      </p:sp>
      <p:sp>
        <p:nvSpPr>
          <p:cNvPr id="22" name="Textfeld 21"/>
          <p:cNvSpPr txBox="1"/>
          <p:nvPr/>
        </p:nvSpPr>
        <p:spPr>
          <a:xfrm>
            <a:off x="7757682" y="1738873"/>
            <a:ext cx="498855" cy="261610"/>
          </a:xfrm>
          <a:prstGeom prst="rect">
            <a:avLst/>
          </a:prstGeom>
          <a:noFill/>
        </p:spPr>
        <p:txBody>
          <a:bodyPr wrap="none" rtlCol="0">
            <a:spAutoFit/>
          </a:bodyPr>
          <a:lstStyle/>
          <a:p>
            <a:pPr algn="l"/>
            <a:r>
              <a:rPr lang="en-GB" sz="1100" i="1" dirty="0" smtClean="0">
                <a:latin typeface="Arial" panose="020B0604020202020204" pitchFamily="34" charset="0"/>
                <a:cs typeface="Arial" panose="020B0604020202020204" pitchFamily="34" charset="0"/>
              </a:rPr>
              <a:t>2017</a:t>
            </a:r>
          </a:p>
        </p:txBody>
      </p:sp>
      <p:sp>
        <p:nvSpPr>
          <p:cNvPr id="23" name="Textfeld 22"/>
          <p:cNvSpPr txBox="1"/>
          <p:nvPr/>
        </p:nvSpPr>
        <p:spPr>
          <a:xfrm>
            <a:off x="7929440" y="2122222"/>
            <a:ext cx="383438" cy="307777"/>
          </a:xfrm>
          <a:prstGeom prst="rect">
            <a:avLst/>
          </a:prstGeom>
          <a:noFill/>
        </p:spPr>
        <p:txBody>
          <a:bodyPr wrap="none" rtlCol="0">
            <a:spAutoFit/>
          </a:bodyPr>
          <a:lstStyle/>
          <a:p>
            <a:pPr algn="l"/>
            <a:r>
              <a:rPr lang="en-GB" sz="1400" b="1" dirty="0" smtClean="0">
                <a:solidFill>
                  <a:schemeClr val="tx2"/>
                </a:solidFill>
                <a:latin typeface="Arial" panose="020B0604020202020204" pitchFamily="34" charset="0"/>
                <a:cs typeface="Arial" panose="020B0604020202020204" pitchFamily="34" charset="0"/>
              </a:rPr>
              <a:t>35</a:t>
            </a:r>
            <a:endParaRPr lang="en-GB" sz="1100" b="1" dirty="0" smtClean="0">
              <a:solidFill>
                <a:schemeClr val="tx2"/>
              </a:solidFill>
              <a:latin typeface="Arial" panose="020B0604020202020204" pitchFamily="34" charset="0"/>
              <a:cs typeface="Arial" panose="020B0604020202020204" pitchFamily="34" charset="0"/>
            </a:endParaRPr>
          </a:p>
        </p:txBody>
      </p:sp>
      <p:sp>
        <p:nvSpPr>
          <p:cNvPr id="24" name="Textfeld 23"/>
          <p:cNvSpPr txBox="1"/>
          <p:nvPr/>
        </p:nvSpPr>
        <p:spPr>
          <a:xfrm>
            <a:off x="5603321" y="1661789"/>
            <a:ext cx="383438" cy="307777"/>
          </a:xfrm>
          <a:prstGeom prst="rect">
            <a:avLst/>
          </a:prstGeom>
          <a:noFill/>
        </p:spPr>
        <p:txBody>
          <a:bodyPr wrap="none" rtlCol="0">
            <a:spAutoFit/>
          </a:bodyPr>
          <a:lstStyle/>
          <a:p>
            <a:pPr algn="l"/>
            <a:r>
              <a:rPr lang="en-GB" sz="1400" b="1" dirty="0" smtClean="0">
                <a:solidFill>
                  <a:schemeClr val="tx2"/>
                </a:solidFill>
                <a:latin typeface="Arial" panose="020B0604020202020204" pitchFamily="34" charset="0"/>
                <a:cs typeface="Arial" panose="020B0604020202020204" pitchFamily="34" charset="0"/>
              </a:rPr>
              <a:t>47</a:t>
            </a:r>
            <a:endParaRPr lang="en-GB" sz="1100" b="1" dirty="0" smtClean="0">
              <a:solidFill>
                <a:schemeClr val="tx2"/>
              </a:solidFill>
              <a:latin typeface="Arial" panose="020B0604020202020204" pitchFamily="34" charset="0"/>
              <a:cs typeface="Arial" panose="020B0604020202020204" pitchFamily="34" charset="0"/>
            </a:endParaRPr>
          </a:p>
        </p:txBody>
      </p:sp>
      <p:sp>
        <p:nvSpPr>
          <p:cNvPr id="25" name="Textfeld 24"/>
          <p:cNvSpPr txBox="1"/>
          <p:nvPr/>
        </p:nvSpPr>
        <p:spPr>
          <a:xfrm>
            <a:off x="3349867" y="1224787"/>
            <a:ext cx="383438" cy="307777"/>
          </a:xfrm>
          <a:prstGeom prst="rect">
            <a:avLst/>
          </a:prstGeom>
          <a:noFill/>
        </p:spPr>
        <p:txBody>
          <a:bodyPr wrap="none" rtlCol="0">
            <a:spAutoFit/>
          </a:bodyPr>
          <a:lstStyle/>
          <a:p>
            <a:pPr algn="l"/>
            <a:r>
              <a:rPr lang="en-GB" sz="1400" b="1" dirty="0" smtClean="0">
                <a:solidFill>
                  <a:schemeClr val="tx2"/>
                </a:solidFill>
                <a:latin typeface="Arial" panose="020B0604020202020204" pitchFamily="34" charset="0"/>
                <a:cs typeface="Arial" panose="020B0604020202020204" pitchFamily="34" charset="0"/>
              </a:rPr>
              <a:t>59</a:t>
            </a:r>
            <a:endParaRPr lang="en-GB" sz="1100" b="1" dirty="0" smtClean="0">
              <a:solidFill>
                <a:schemeClr val="tx2"/>
              </a:solidFill>
              <a:latin typeface="Arial" panose="020B0604020202020204" pitchFamily="34" charset="0"/>
              <a:cs typeface="Arial" panose="020B0604020202020204" pitchFamily="34" charset="0"/>
            </a:endParaRPr>
          </a:p>
        </p:txBody>
      </p:sp>
      <p:sp>
        <p:nvSpPr>
          <p:cNvPr id="26" name="Textfeld 25"/>
          <p:cNvSpPr txBox="1"/>
          <p:nvPr/>
        </p:nvSpPr>
        <p:spPr>
          <a:xfrm>
            <a:off x="1062216" y="1202677"/>
            <a:ext cx="383438" cy="307777"/>
          </a:xfrm>
          <a:prstGeom prst="rect">
            <a:avLst/>
          </a:prstGeom>
          <a:noFill/>
        </p:spPr>
        <p:txBody>
          <a:bodyPr wrap="none" rtlCol="0">
            <a:spAutoFit/>
          </a:bodyPr>
          <a:lstStyle/>
          <a:p>
            <a:pPr algn="l"/>
            <a:r>
              <a:rPr lang="en-GB" sz="1400" b="1" dirty="0" smtClean="0">
                <a:solidFill>
                  <a:schemeClr val="tx2"/>
                </a:solidFill>
                <a:latin typeface="Arial" panose="020B0604020202020204" pitchFamily="34" charset="0"/>
                <a:cs typeface="Arial" panose="020B0604020202020204" pitchFamily="34" charset="0"/>
              </a:rPr>
              <a:t>60</a:t>
            </a:r>
            <a:endParaRPr lang="en-GB" sz="1100" b="1" dirty="0" smtClean="0">
              <a:solidFill>
                <a:schemeClr val="tx2"/>
              </a:solidFill>
              <a:latin typeface="Arial" panose="020B0604020202020204" pitchFamily="34" charset="0"/>
              <a:cs typeface="Arial" panose="020B0604020202020204" pitchFamily="34" charset="0"/>
            </a:endParaRPr>
          </a:p>
        </p:txBody>
      </p:sp>
      <p:sp>
        <p:nvSpPr>
          <p:cNvPr id="27" name="Textfeld 26"/>
          <p:cNvSpPr txBox="1"/>
          <p:nvPr/>
        </p:nvSpPr>
        <p:spPr>
          <a:xfrm>
            <a:off x="7622914" y="3245713"/>
            <a:ext cx="284052" cy="307777"/>
          </a:xfrm>
          <a:prstGeom prst="rect">
            <a:avLst/>
          </a:prstGeom>
          <a:noFill/>
        </p:spPr>
        <p:txBody>
          <a:bodyPr wrap="none" rtlCol="0">
            <a:spAutoFit/>
          </a:bodyPr>
          <a:lstStyle/>
          <a:p>
            <a:pPr algn="l"/>
            <a:r>
              <a:rPr lang="en-GB" sz="1400" b="1" dirty="0" smtClean="0">
                <a:solidFill>
                  <a:schemeClr val="accent1">
                    <a:lumMod val="40000"/>
                    <a:lumOff val="60000"/>
                  </a:schemeClr>
                </a:solidFill>
                <a:latin typeface="Arial" panose="020B0604020202020204" pitchFamily="34" charset="0"/>
                <a:cs typeface="Arial" panose="020B0604020202020204" pitchFamily="34" charset="0"/>
              </a:rPr>
              <a:t>3</a:t>
            </a:r>
            <a:endParaRPr lang="en-GB" sz="1100" b="1" dirty="0" smtClean="0">
              <a:solidFill>
                <a:schemeClr val="accent1">
                  <a:lumMod val="40000"/>
                  <a:lumOff val="60000"/>
                </a:schemeClr>
              </a:solidFill>
              <a:latin typeface="Arial" panose="020B0604020202020204" pitchFamily="34" charset="0"/>
              <a:cs typeface="Arial" panose="020B0604020202020204" pitchFamily="34" charset="0"/>
            </a:endParaRPr>
          </a:p>
        </p:txBody>
      </p:sp>
      <p:sp>
        <p:nvSpPr>
          <p:cNvPr id="28" name="Textfeld 27"/>
          <p:cNvSpPr txBox="1"/>
          <p:nvPr/>
        </p:nvSpPr>
        <p:spPr>
          <a:xfrm>
            <a:off x="5296795" y="3111630"/>
            <a:ext cx="284052" cy="307777"/>
          </a:xfrm>
          <a:prstGeom prst="rect">
            <a:avLst/>
          </a:prstGeom>
          <a:noFill/>
        </p:spPr>
        <p:txBody>
          <a:bodyPr wrap="none" rtlCol="0">
            <a:spAutoFit/>
          </a:bodyPr>
          <a:lstStyle/>
          <a:p>
            <a:pPr algn="l"/>
            <a:r>
              <a:rPr lang="en-GB" sz="1400" b="1" dirty="0" smtClean="0">
                <a:solidFill>
                  <a:schemeClr val="accent1">
                    <a:lumMod val="40000"/>
                    <a:lumOff val="60000"/>
                  </a:schemeClr>
                </a:solidFill>
                <a:latin typeface="Arial" panose="020B0604020202020204" pitchFamily="34" charset="0"/>
                <a:cs typeface="Arial" panose="020B0604020202020204" pitchFamily="34" charset="0"/>
              </a:rPr>
              <a:t>6</a:t>
            </a:r>
            <a:endParaRPr lang="en-GB" sz="1100" b="1" dirty="0" smtClean="0">
              <a:solidFill>
                <a:schemeClr val="accent1">
                  <a:lumMod val="40000"/>
                  <a:lumOff val="60000"/>
                </a:schemeClr>
              </a:solidFill>
              <a:latin typeface="Arial" panose="020B0604020202020204" pitchFamily="34" charset="0"/>
              <a:cs typeface="Arial" panose="020B0604020202020204" pitchFamily="34" charset="0"/>
            </a:endParaRPr>
          </a:p>
        </p:txBody>
      </p:sp>
      <p:sp>
        <p:nvSpPr>
          <p:cNvPr id="29" name="Textfeld 28"/>
          <p:cNvSpPr txBox="1"/>
          <p:nvPr/>
        </p:nvSpPr>
        <p:spPr>
          <a:xfrm>
            <a:off x="2979866" y="2797897"/>
            <a:ext cx="383438" cy="307777"/>
          </a:xfrm>
          <a:prstGeom prst="rect">
            <a:avLst/>
          </a:prstGeom>
          <a:noFill/>
        </p:spPr>
        <p:txBody>
          <a:bodyPr wrap="none" rtlCol="0">
            <a:spAutoFit/>
          </a:bodyPr>
          <a:lstStyle/>
          <a:p>
            <a:pPr algn="l"/>
            <a:r>
              <a:rPr lang="en-GB" sz="1400" b="1" dirty="0" smtClean="0">
                <a:solidFill>
                  <a:schemeClr val="accent1">
                    <a:lumMod val="40000"/>
                    <a:lumOff val="60000"/>
                  </a:schemeClr>
                </a:solidFill>
                <a:latin typeface="Arial" panose="020B0604020202020204" pitchFamily="34" charset="0"/>
                <a:cs typeface="Arial" panose="020B0604020202020204" pitchFamily="34" charset="0"/>
              </a:rPr>
              <a:t>15</a:t>
            </a:r>
            <a:endParaRPr lang="en-GB" sz="1100" b="1" dirty="0" smtClean="0">
              <a:solidFill>
                <a:schemeClr val="accent1">
                  <a:lumMod val="40000"/>
                  <a:lumOff val="60000"/>
                </a:schemeClr>
              </a:solidFill>
              <a:latin typeface="Arial" panose="020B0604020202020204" pitchFamily="34" charset="0"/>
              <a:cs typeface="Arial" panose="020B0604020202020204" pitchFamily="34" charset="0"/>
            </a:endParaRPr>
          </a:p>
        </p:txBody>
      </p:sp>
      <p:sp>
        <p:nvSpPr>
          <p:cNvPr id="30" name="Textfeld 29"/>
          <p:cNvSpPr txBox="1"/>
          <p:nvPr/>
        </p:nvSpPr>
        <p:spPr>
          <a:xfrm>
            <a:off x="694533" y="2839797"/>
            <a:ext cx="383438" cy="307777"/>
          </a:xfrm>
          <a:prstGeom prst="rect">
            <a:avLst/>
          </a:prstGeom>
          <a:noFill/>
        </p:spPr>
        <p:txBody>
          <a:bodyPr wrap="none" rtlCol="0">
            <a:spAutoFit/>
          </a:bodyPr>
          <a:lstStyle/>
          <a:p>
            <a:pPr algn="l"/>
            <a:r>
              <a:rPr lang="en-GB" sz="1400" b="1" dirty="0" smtClean="0">
                <a:solidFill>
                  <a:schemeClr val="accent1">
                    <a:lumMod val="40000"/>
                    <a:lumOff val="60000"/>
                  </a:schemeClr>
                </a:solidFill>
                <a:latin typeface="Arial" panose="020B0604020202020204" pitchFamily="34" charset="0"/>
                <a:cs typeface="Arial" panose="020B0604020202020204" pitchFamily="34" charset="0"/>
              </a:rPr>
              <a:t>14</a:t>
            </a:r>
            <a:endParaRPr lang="en-GB" sz="1100" b="1" dirty="0" smtClean="0">
              <a:solidFill>
                <a:schemeClr val="accent1">
                  <a:lumMod val="40000"/>
                  <a:lumOff val="60000"/>
                </a:schemeClr>
              </a:solidFill>
              <a:latin typeface="Arial" panose="020B0604020202020204" pitchFamily="34" charset="0"/>
              <a:cs typeface="Arial" panose="020B0604020202020204" pitchFamily="34" charset="0"/>
            </a:endParaRPr>
          </a:p>
        </p:txBody>
      </p:sp>
      <p:sp>
        <p:nvSpPr>
          <p:cNvPr id="32" name="Textfeld 31"/>
          <p:cNvSpPr txBox="1"/>
          <p:nvPr/>
        </p:nvSpPr>
        <p:spPr>
          <a:xfrm>
            <a:off x="2" y="4948833"/>
            <a:ext cx="5767388" cy="200055"/>
          </a:xfrm>
          <a:prstGeom prst="rect">
            <a:avLst/>
          </a:prstGeom>
          <a:noFill/>
        </p:spPr>
        <p:txBody>
          <a:bodyPr wrap="square" rtlCol="0">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(2014, 2017); 2014: N=1122; 2017: N=924.</a:t>
            </a:r>
          </a:p>
        </p:txBody>
      </p:sp>
    </p:spTree>
    <p:extLst>
      <p:ext uri="{BB962C8B-B14F-4D97-AF65-F5344CB8AC3E}">
        <p14:creationId xmlns:p14="http://schemas.microsoft.com/office/powerpoint/2010/main" val="37558562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63105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82% of rural households with 100 Mbit/s use FTTH</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1" name="Gruppieren 30"/>
          <p:cNvGrpSpPr/>
          <p:nvPr/>
        </p:nvGrpSpPr>
        <p:grpSpPr>
          <a:xfrm>
            <a:off x="35496" y="2010751"/>
            <a:ext cx="2355512" cy="2217322"/>
            <a:chOff x="142967" y="1435057"/>
            <a:chExt cx="2355512" cy="2217322"/>
          </a:xfrm>
        </p:grpSpPr>
        <p:graphicFrame>
          <p:nvGraphicFramePr>
            <p:cNvPr id="32" name="Diagramm 31"/>
            <p:cNvGraphicFramePr/>
            <p:nvPr>
              <p:extLst>
                <p:ext uri="{D42A27DB-BD31-4B8C-83A1-F6EECF244321}">
                  <p14:modId xmlns:p14="http://schemas.microsoft.com/office/powerpoint/2010/main" val="3879177281"/>
                </p:ext>
              </p:extLst>
            </p:nvPr>
          </p:nvGraphicFramePr>
          <p:xfrm>
            <a:off x="142967" y="1435057"/>
            <a:ext cx="2355512" cy="2217322"/>
          </p:xfrm>
          <a:graphic>
            <a:graphicData uri="http://schemas.openxmlformats.org/drawingml/2006/chart">
              <c:chart xmlns:c="http://schemas.openxmlformats.org/drawingml/2006/chart" xmlns:r="http://schemas.openxmlformats.org/officeDocument/2006/relationships" r:id="rId3"/>
            </a:graphicData>
          </a:graphic>
        </p:graphicFrame>
        <p:pic>
          <p:nvPicPr>
            <p:cNvPr id="33" name="Picture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08112" y="2139971"/>
              <a:ext cx="725186" cy="77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feld 33"/>
            <p:cNvSpPr txBox="1"/>
            <p:nvPr/>
          </p:nvSpPr>
          <p:spPr>
            <a:xfrm rot="19730167">
              <a:off x="176124" y="2686718"/>
              <a:ext cx="847015" cy="369332"/>
            </a:xfrm>
            <a:prstGeom prst="rect">
              <a:avLst/>
            </a:prstGeom>
            <a:noFill/>
          </p:spPr>
          <p:txBody>
            <a:bodyPr wrap="square" rtlCol="0">
              <a:spAutoFit/>
            </a:bodyPr>
            <a:lstStyle/>
            <a:p>
              <a:r>
                <a:rPr lang="de-DE" dirty="0" smtClean="0">
                  <a:latin typeface="Arial" panose="020B0604020202020204" pitchFamily="34" charset="0"/>
                  <a:cs typeface="Arial" panose="020B0604020202020204" pitchFamily="34" charset="0"/>
                </a:rPr>
                <a:t>66%</a:t>
              </a:r>
              <a:endParaRPr lang="de-DE" dirty="0">
                <a:latin typeface="Arial" panose="020B0604020202020204" pitchFamily="34" charset="0"/>
                <a:cs typeface="Arial" panose="020B0604020202020204" pitchFamily="34" charset="0"/>
              </a:endParaRPr>
            </a:p>
          </p:txBody>
        </p:sp>
      </p:grpSp>
      <p:grpSp>
        <p:nvGrpSpPr>
          <p:cNvPr id="35" name="Gruppieren 34"/>
          <p:cNvGrpSpPr/>
          <p:nvPr/>
        </p:nvGrpSpPr>
        <p:grpSpPr>
          <a:xfrm>
            <a:off x="2271247" y="2010751"/>
            <a:ext cx="2426471" cy="2217322"/>
            <a:chOff x="2736304" y="1435057"/>
            <a:chExt cx="2426471" cy="2217322"/>
          </a:xfrm>
        </p:grpSpPr>
        <p:graphicFrame>
          <p:nvGraphicFramePr>
            <p:cNvPr id="36" name="Diagramm 35"/>
            <p:cNvGraphicFramePr/>
            <p:nvPr>
              <p:extLst>
                <p:ext uri="{D42A27DB-BD31-4B8C-83A1-F6EECF244321}">
                  <p14:modId xmlns:p14="http://schemas.microsoft.com/office/powerpoint/2010/main" val="266778380"/>
                </p:ext>
              </p:extLst>
            </p:nvPr>
          </p:nvGraphicFramePr>
          <p:xfrm>
            <a:off x="2807263" y="1435057"/>
            <a:ext cx="2355512" cy="2217322"/>
          </p:xfrm>
          <a:graphic>
            <a:graphicData uri="http://schemas.openxmlformats.org/drawingml/2006/chart">
              <c:chart xmlns:c="http://schemas.openxmlformats.org/drawingml/2006/chart" xmlns:r="http://schemas.openxmlformats.org/officeDocument/2006/relationships" r:id="rId5"/>
            </a:graphicData>
          </a:graphic>
        </p:graphicFrame>
        <p:pic>
          <p:nvPicPr>
            <p:cNvPr id="37"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46722" y="2225398"/>
              <a:ext cx="707305" cy="6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feld 37"/>
            <p:cNvSpPr txBox="1"/>
            <p:nvPr/>
          </p:nvSpPr>
          <p:spPr>
            <a:xfrm>
              <a:off x="2736304" y="2235540"/>
              <a:ext cx="847015"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7</a:t>
              </a:r>
              <a:r>
                <a:rPr lang="de-DE" dirty="0" smtClean="0">
                  <a:latin typeface="Arial" panose="020B0604020202020204" pitchFamily="34" charset="0"/>
                  <a:cs typeface="Arial" panose="020B0604020202020204" pitchFamily="34" charset="0"/>
                </a:rPr>
                <a:t>6%</a:t>
              </a:r>
              <a:endParaRPr lang="de-DE" dirty="0">
                <a:latin typeface="Arial" panose="020B0604020202020204" pitchFamily="34" charset="0"/>
                <a:cs typeface="Arial" panose="020B0604020202020204" pitchFamily="34" charset="0"/>
              </a:endParaRPr>
            </a:p>
          </p:txBody>
        </p:sp>
      </p:grpSp>
      <p:grpSp>
        <p:nvGrpSpPr>
          <p:cNvPr id="39" name="Gruppieren 38"/>
          <p:cNvGrpSpPr/>
          <p:nvPr/>
        </p:nvGrpSpPr>
        <p:grpSpPr>
          <a:xfrm>
            <a:off x="4577957" y="2000181"/>
            <a:ext cx="2359208" cy="2217322"/>
            <a:chOff x="5372118" y="1424487"/>
            <a:chExt cx="2359208" cy="2217322"/>
          </a:xfrm>
        </p:grpSpPr>
        <p:graphicFrame>
          <p:nvGraphicFramePr>
            <p:cNvPr id="40" name="Diagramm 39"/>
            <p:cNvGraphicFramePr/>
            <p:nvPr>
              <p:extLst>
                <p:ext uri="{D42A27DB-BD31-4B8C-83A1-F6EECF244321}">
                  <p14:modId xmlns:p14="http://schemas.microsoft.com/office/powerpoint/2010/main" val="4015297640"/>
                </p:ext>
              </p:extLst>
            </p:nvPr>
          </p:nvGraphicFramePr>
          <p:xfrm>
            <a:off x="5375814" y="1424487"/>
            <a:ext cx="2355512" cy="2217322"/>
          </p:xfrm>
          <a:graphic>
            <a:graphicData uri="http://schemas.openxmlformats.org/drawingml/2006/chart">
              <c:chart xmlns:c="http://schemas.openxmlformats.org/drawingml/2006/chart" xmlns:r="http://schemas.openxmlformats.org/officeDocument/2006/relationships" r:id="rId7"/>
            </a:graphicData>
          </a:graphic>
        </p:graphicFrame>
        <p:pic>
          <p:nvPicPr>
            <p:cNvPr id="41" name="Picture 14"/>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15273" y="2299111"/>
              <a:ext cx="691814"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feld 41"/>
            <p:cNvSpPr txBox="1"/>
            <p:nvPr/>
          </p:nvSpPr>
          <p:spPr>
            <a:xfrm rot="642533">
              <a:off x="5372118" y="2065973"/>
              <a:ext cx="847015" cy="369332"/>
            </a:xfrm>
            <a:prstGeom prst="rect">
              <a:avLst/>
            </a:prstGeom>
            <a:noFill/>
          </p:spPr>
          <p:txBody>
            <a:bodyPr wrap="square" rtlCol="0">
              <a:spAutoFit/>
            </a:bodyPr>
            <a:lstStyle/>
            <a:p>
              <a:r>
                <a:rPr lang="de-DE" dirty="0" smtClean="0">
                  <a:latin typeface="Arial" panose="020B0604020202020204" pitchFamily="34" charset="0"/>
                  <a:cs typeface="Arial" panose="020B0604020202020204" pitchFamily="34" charset="0"/>
                </a:rPr>
                <a:t>7</a:t>
              </a:r>
              <a:r>
                <a:rPr lang="de-DE" dirty="0">
                  <a:latin typeface="Arial" panose="020B0604020202020204" pitchFamily="34" charset="0"/>
                  <a:cs typeface="Arial" panose="020B0604020202020204" pitchFamily="34" charset="0"/>
                </a:rPr>
                <a:t>8</a:t>
              </a:r>
              <a:r>
                <a:rPr lang="de-DE" dirty="0" smtClean="0">
                  <a:latin typeface="Arial" panose="020B0604020202020204" pitchFamily="34" charset="0"/>
                  <a:cs typeface="Arial" panose="020B0604020202020204" pitchFamily="34" charset="0"/>
                </a:rPr>
                <a:t>%</a:t>
              </a:r>
              <a:endParaRPr lang="de-DE" dirty="0">
                <a:latin typeface="Arial" panose="020B0604020202020204" pitchFamily="34" charset="0"/>
                <a:cs typeface="Arial" panose="020B0604020202020204" pitchFamily="34" charset="0"/>
              </a:endParaRPr>
            </a:p>
          </p:txBody>
        </p:sp>
      </p:grpSp>
      <p:grpSp>
        <p:nvGrpSpPr>
          <p:cNvPr id="43" name="Gruppieren 42"/>
          <p:cNvGrpSpPr/>
          <p:nvPr/>
        </p:nvGrpSpPr>
        <p:grpSpPr>
          <a:xfrm>
            <a:off x="6817404" y="2041127"/>
            <a:ext cx="2355512" cy="2217322"/>
            <a:chOff x="8127709" y="1465433"/>
            <a:chExt cx="2355512" cy="2217322"/>
          </a:xfrm>
        </p:grpSpPr>
        <p:graphicFrame>
          <p:nvGraphicFramePr>
            <p:cNvPr id="44" name="Diagramm 43"/>
            <p:cNvGraphicFramePr/>
            <p:nvPr>
              <p:extLst>
                <p:ext uri="{D42A27DB-BD31-4B8C-83A1-F6EECF244321}">
                  <p14:modId xmlns:p14="http://schemas.microsoft.com/office/powerpoint/2010/main" val="1514542884"/>
                </p:ext>
              </p:extLst>
            </p:nvPr>
          </p:nvGraphicFramePr>
          <p:xfrm>
            <a:off x="8127709" y="1465433"/>
            <a:ext cx="2355512" cy="2217322"/>
          </p:xfrm>
          <a:graphic>
            <a:graphicData uri="http://schemas.openxmlformats.org/drawingml/2006/chart">
              <c:chart xmlns:c="http://schemas.openxmlformats.org/drawingml/2006/chart" xmlns:r="http://schemas.openxmlformats.org/officeDocument/2006/relationships" r:id="rId9"/>
            </a:graphicData>
          </a:graphic>
        </p:graphicFrame>
        <p:pic>
          <p:nvPicPr>
            <p:cNvPr id="45" name="Picture 18"/>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004362" y="2246023"/>
              <a:ext cx="602206" cy="53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feld 45"/>
            <p:cNvSpPr txBox="1"/>
            <p:nvPr/>
          </p:nvSpPr>
          <p:spPr>
            <a:xfrm rot="1289870">
              <a:off x="8344459" y="1982242"/>
              <a:ext cx="738946" cy="369332"/>
            </a:xfrm>
            <a:prstGeom prst="rect">
              <a:avLst/>
            </a:prstGeom>
            <a:noFill/>
          </p:spPr>
          <p:txBody>
            <a:bodyPr wrap="square" rtlCol="0">
              <a:spAutoFit/>
            </a:bodyPr>
            <a:lstStyle/>
            <a:p>
              <a:r>
                <a:rPr lang="de-DE" dirty="0" smtClean="0">
                  <a:latin typeface="Arial" panose="020B0604020202020204" pitchFamily="34" charset="0"/>
                  <a:cs typeface="Arial" panose="020B0604020202020204" pitchFamily="34" charset="0"/>
                </a:rPr>
                <a:t>82%</a:t>
              </a:r>
              <a:endParaRPr lang="de-DE" dirty="0">
                <a:latin typeface="Arial" panose="020B0604020202020204" pitchFamily="34" charset="0"/>
                <a:cs typeface="Arial" panose="020B0604020202020204" pitchFamily="34" charset="0"/>
              </a:endParaRPr>
            </a:p>
          </p:txBody>
        </p:sp>
      </p:grpSp>
      <p:sp>
        <p:nvSpPr>
          <p:cNvPr id="47" name="Textfeld 46"/>
          <p:cNvSpPr txBox="1"/>
          <p:nvPr/>
        </p:nvSpPr>
        <p:spPr>
          <a:xfrm>
            <a:off x="945642" y="3369256"/>
            <a:ext cx="554263" cy="107722"/>
          </a:xfrm>
          <a:prstGeom prst="rect">
            <a:avLst/>
          </a:prstGeom>
          <a:solidFill>
            <a:schemeClr val="bg1"/>
          </a:solidFill>
        </p:spPr>
        <p:txBody>
          <a:bodyPr wrap="square" lIns="0" tIns="0" rIns="0" bIns="0" rtlCol="0" anchor="ctr" anchorCtr="0">
            <a:noAutofit/>
          </a:bodyPr>
          <a:lstStyle/>
          <a:p>
            <a:r>
              <a:rPr lang="de-DE" sz="800" b="1" dirty="0" smtClean="0">
                <a:latin typeface="Calibri" panose="020F0502020204030204" pitchFamily="34" charset="0"/>
              </a:rPr>
              <a:t>URBAN</a:t>
            </a:r>
            <a:endParaRPr lang="de-DE" sz="800" b="1" dirty="0">
              <a:latin typeface="Calibri" panose="020F0502020204030204" pitchFamily="34" charset="0"/>
            </a:endParaRPr>
          </a:p>
        </p:txBody>
      </p:sp>
      <p:sp>
        <p:nvSpPr>
          <p:cNvPr id="48" name="Textfeld 47"/>
          <p:cNvSpPr txBox="1"/>
          <p:nvPr/>
        </p:nvSpPr>
        <p:spPr>
          <a:xfrm>
            <a:off x="3242001" y="3337359"/>
            <a:ext cx="554263" cy="107722"/>
          </a:xfrm>
          <a:prstGeom prst="rect">
            <a:avLst/>
          </a:prstGeom>
          <a:solidFill>
            <a:schemeClr val="bg1"/>
          </a:solidFill>
        </p:spPr>
        <p:txBody>
          <a:bodyPr wrap="square" lIns="0" tIns="0" rIns="0" bIns="0" rtlCol="0" anchor="ctr" anchorCtr="0">
            <a:noAutofit/>
          </a:bodyPr>
          <a:lstStyle/>
          <a:p>
            <a:r>
              <a:rPr lang="de-DE" sz="800" b="1" dirty="0" smtClean="0">
                <a:latin typeface="Calibri" panose="020F0502020204030204" pitchFamily="34" charset="0"/>
              </a:rPr>
              <a:t>SUBURBAN</a:t>
            </a:r>
            <a:endParaRPr lang="de-DE" sz="800" b="1" dirty="0">
              <a:latin typeface="Calibri" panose="020F0502020204030204" pitchFamily="34" charset="0"/>
            </a:endParaRPr>
          </a:p>
        </p:txBody>
      </p:sp>
      <p:sp>
        <p:nvSpPr>
          <p:cNvPr id="49" name="Textfeld 48"/>
          <p:cNvSpPr txBox="1"/>
          <p:nvPr/>
        </p:nvSpPr>
        <p:spPr>
          <a:xfrm>
            <a:off x="5399980" y="3267314"/>
            <a:ext cx="703203" cy="95307"/>
          </a:xfrm>
          <a:prstGeom prst="rect">
            <a:avLst/>
          </a:prstGeom>
          <a:solidFill>
            <a:schemeClr val="bg1"/>
          </a:solidFill>
        </p:spPr>
        <p:txBody>
          <a:bodyPr wrap="square" lIns="0" tIns="0" rIns="0" bIns="0" rtlCol="0" anchor="ctr" anchorCtr="0">
            <a:noAutofit/>
          </a:bodyPr>
          <a:lstStyle/>
          <a:p>
            <a:r>
              <a:rPr lang="de-DE" sz="800" b="1" dirty="0" smtClean="0">
                <a:latin typeface="Calibri" panose="020F0502020204030204" pitchFamily="34" charset="0"/>
              </a:rPr>
              <a:t>SEMIRURAL</a:t>
            </a:r>
            <a:endParaRPr lang="de-DE" sz="800" b="1" dirty="0">
              <a:latin typeface="Calibri" panose="020F0502020204030204" pitchFamily="34" charset="0"/>
            </a:endParaRPr>
          </a:p>
        </p:txBody>
      </p:sp>
      <p:sp>
        <p:nvSpPr>
          <p:cNvPr id="50" name="Textfeld 49"/>
          <p:cNvSpPr txBox="1"/>
          <p:nvPr/>
        </p:nvSpPr>
        <p:spPr>
          <a:xfrm>
            <a:off x="7760879" y="3261857"/>
            <a:ext cx="486832" cy="94404"/>
          </a:xfrm>
          <a:prstGeom prst="rect">
            <a:avLst/>
          </a:prstGeom>
          <a:solidFill>
            <a:schemeClr val="bg1"/>
          </a:solidFill>
        </p:spPr>
        <p:txBody>
          <a:bodyPr wrap="square" lIns="0" tIns="0" rIns="0" bIns="0" rtlCol="0" anchor="ctr" anchorCtr="0">
            <a:noAutofit/>
          </a:bodyPr>
          <a:lstStyle/>
          <a:p>
            <a:r>
              <a:rPr lang="de-DE" sz="800" b="1" dirty="0" smtClean="0">
                <a:latin typeface="Calibri" panose="020F0502020204030204" pitchFamily="34" charset="0"/>
              </a:rPr>
              <a:t>RURAL</a:t>
            </a:r>
            <a:endParaRPr lang="de-DE" sz="800" b="1" dirty="0">
              <a:latin typeface="Calibri" panose="020F0502020204030204" pitchFamily="34" charset="0"/>
            </a:endParaRPr>
          </a:p>
        </p:txBody>
      </p:sp>
      <p:sp>
        <p:nvSpPr>
          <p:cNvPr id="28" name="Textfeld 27"/>
          <p:cNvSpPr txBox="1"/>
          <p:nvPr/>
        </p:nvSpPr>
        <p:spPr>
          <a:xfrm>
            <a:off x="5822189" y="850743"/>
            <a:ext cx="3321811" cy="769441"/>
          </a:xfrm>
          <a:prstGeom prst="rect">
            <a:avLst/>
          </a:prstGeom>
          <a:noFill/>
        </p:spPr>
        <p:txBody>
          <a:bodyPr wrap="square" rtlCol="0">
            <a:spAutoFit/>
          </a:bodyPr>
          <a:lstStyle/>
          <a:p>
            <a:pPr algn="r" eaLnBrk="0" fontAlgn="base" hangingPunct="0">
              <a:spcBef>
                <a:spcPct val="50000"/>
              </a:spcBef>
              <a:spcAft>
                <a:spcPct val="0"/>
              </a:spcAft>
            </a:pPr>
            <a:r>
              <a:rPr lang="en-GB" sz="1100" i="1" dirty="0">
                <a:solidFill>
                  <a:srgbClr val="000000"/>
                </a:solidFill>
                <a:latin typeface="Arial" charset="0"/>
              </a:rPr>
              <a:t>Proportion of Internet connections</a:t>
            </a:r>
            <a:br>
              <a:rPr lang="en-GB" sz="1100" i="1" dirty="0">
                <a:solidFill>
                  <a:srgbClr val="000000"/>
                </a:solidFill>
                <a:latin typeface="Arial" charset="0"/>
              </a:rPr>
            </a:br>
            <a:r>
              <a:rPr lang="en-GB" sz="1100" i="1" dirty="0">
                <a:solidFill>
                  <a:srgbClr val="000000"/>
                </a:solidFill>
                <a:latin typeface="Arial" charset="0"/>
              </a:rPr>
              <a:t>offering download speeds of 100 Mbit/s or more on optical fibre by </a:t>
            </a:r>
            <a:r>
              <a:rPr lang="en-GB" sz="1100" i="1" dirty="0" smtClean="0">
                <a:solidFill>
                  <a:srgbClr val="000000"/>
                </a:solidFill>
                <a:latin typeface="Arial" charset="0"/>
              </a:rPr>
              <a:t>area</a:t>
            </a:r>
            <a:br>
              <a:rPr lang="en-GB" sz="1100" i="1" dirty="0" smtClean="0">
                <a:solidFill>
                  <a:srgbClr val="000000"/>
                </a:solidFill>
                <a:latin typeface="Arial" charset="0"/>
              </a:rPr>
            </a:br>
            <a:r>
              <a:rPr lang="en-GB" sz="1100" i="1" dirty="0" smtClean="0">
                <a:solidFill>
                  <a:srgbClr val="000000"/>
                </a:solidFill>
                <a:latin typeface="Arial" charset="0"/>
              </a:rPr>
              <a:t>(Sweden)</a:t>
            </a:r>
            <a:endParaRPr lang="en-GB" sz="1100" i="1" dirty="0">
              <a:solidFill>
                <a:srgbClr val="000000"/>
              </a:solidFill>
              <a:latin typeface="Arial" charset="0"/>
            </a:endParaRPr>
          </a:p>
        </p:txBody>
      </p:sp>
      <p:sp>
        <p:nvSpPr>
          <p:cNvPr id="30" name="Textfeld 29"/>
          <p:cNvSpPr txBox="1"/>
          <p:nvPr/>
        </p:nvSpPr>
        <p:spPr>
          <a:xfrm>
            <a:off x="1706" y="4944990"/>
            <a:ext cx="5767388" cy="200055"/>
          </a:xfrm>
          <a:prstGeom prst="rect">
            <a:avLst/>
          </a:prstGeom>
          <a:noFill/>
        </p:spPr>
        <p:txBody>
          <a:bodyPr wrap="square" rtlCol="0">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N=924.</a:t>
            </a:r>
          </a:p>
        </p:txBody>
      </p:sp>
    </p:spTree>
    <p:extLst>
      <p:ext uri="{BB962C8B-B14F-4D97-AF65-F5344CB8AC3E}">
        <p14:creationId xmlns:p14="http://schemas.microsoft.com/office/powerpoint/2010/main" val="2454270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63105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Always on</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3347" y="4967104"/>
            <a:ext cx="5767388" cy="180000"/>
          </a:xfrm>
          <a:prstGeom prst="rect">
            <a:avLst/>
          </a:prstGeom>
          <a:noFill/>
        </p:spPr>
        <p:txBody>
          <a:bodyPr wrap="square" rtlCol="0">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N=924.</a:t>
            </a:r>
          </a:p>
        </p:txBody>
      </p:sp>
      <p:sp>
        <p:nvSpPr>
          <p:cNvPr id="29" name="TextBox 6"/>
          <p:cNvSpPr txBox="1"/>
          <p:nvPr/>
        </p:nvSpPr>
        <p:spPr>
          <a:xfrm>
            <a:off x="3335125" y="1012564"/>
            <a:ext cx="5472608" cy="3622017"/>
          </a:xfrm>
          <a:prstGeom prst="rect">
            <a:avLst/>
          </a:prstGeom>
          <a:noFill/>
        </p:spPr>
        <p:txBody>
          <a:bodyPr wrap="square" rtlCol="0">
            <a:spAutoFit/>
          </a:bodyPr>
          <a:lstStyle/>
          <a:p>
            <a:pPr marL="285750" indent="-285750" eaLnBrk="0" fontAlgn="base" hangingPunct="0">
              <a:lnSpc>
                <a:spcPct val="110000"/>
              </a:lnSpc>
              <a:spcAft>
                <a:spcPts val="700"/>
              </a:spcAft>
              <a:buClr>
                <a:srgbClr val="0080CC"/>
              </a:buClr>
              <a:buSzPct val="135000"/>
              <a:buFont typeface="Wingdings" panose="05000000000000000000" pitchFamily="2" charset="2"/>
              <a:buChar char="§"/>
            </a:pPr>
            <a:r>
              <a:rPr lang="en-GB" sz="1400" dirty="0">
                <a:solidFill>
                  <a:srgbClr val="000000"/>
                </a:solidFill>
                <a:latin typeface="Arial"/>
              </a:rPr>
              <a:t>FTTH users are more likely to be online daily. They can therefore gain more frequent benefits from the reduced search and transaction costs that the Internet offers. </a:t>
            </a:r>
          </a:p>
          <a:p>
            <a:pPr marL="285750" indent="-285750" eaLnBrk="0" fontAlgn="base" hangingPunct="0">
              <a:lnSpc>
                <a:spcPct val="110000"/>
              </a:lnSpc>
              <a:spcAft>
                <a:spcPts val="700"/>
              </a:spcAft>
              <a:buClr>
                <a:srgbClr val="0080CC"/>
              </a:buClr>
              <a:buSzPct val="135000"/>
              <a:buFont typeface="Wingdings" panose="05000000000000000000" pitchFamily="2" charset="2"/>
              <a:buChar char="§"/>
            </a:pPr>
            <a:r>
              <a:rPr lang="en-GB" sz="1400" dirty="0">
                <a:solidFill>
                  <a:srgbClr val="000000"/>
                </a:solidFill>
                <a:latin typeface="Arial"/>
              </a:rPr>
              <a:t>As the following slide illustrates, FTTH users are also more active on the Internet:</a:t>
            </a:r>
          </a:p>
          <a:p>
            <a:pPr marL="742950" lvl="1" indent="-285750" eaLnBrk="0" fontAlgn="base" hangingPunct="0">
              <a:lnSpc>
                <a:spcPct val="110000"/>
              </a:lnSpc>
              <a:spcAft>
                <a:spcPts val="700"/>
              </a:spcAft>
              <a:buClr>
                <a:srgbClr val="0080CC"/>
              </a:buClr>
              <a:buSzPct val="135000"/>
              <a:buFont typeface="Wingdings" panose="05000000000000000000" pitchFamily="2" charset="2"/>
              <a:buChar char="Ø"/>
            </a:pPr>
            <a:r>
              <a:rPr lang="en-GB" sz="1400" dirty="0">
                <a:solidFill>
                  <a:srgbClr val="000000"/>
                </a:solidFill>
                <a:latin typeface="Arial"/>
              </a:rPr>
              <a:t>FTTH users access public service sites more frequently than non-FTTH users.</a:t>
            </a:r>
          </a:p>
          <a:p>
            <a:pPr marL="742950" lvl="1" indent="-285750" eaLnBrk="0" fontAlgn="base" hangingPunct="0">
              <a:lnSpc>
                <a:spcPct val="110000"/>
              </a:lnSpc>
              <a:spcAft>
                <a:spcPts val="700"/>
              </a:spcAft>
              <a:buClr>
                <a:srgbClr val="0080CC"/>
              </a:buClr>
              <a:buSzPct val="135000"/>
              <a:buFont typeface="Wingdings" panose="05000000000000000000" pitchFamily="2" charset="2"/>
              <a:buChar char="Ø"/>
            </a:pPr>
            <a:r>
              <a:rPr lang="en-GB" sz="1400" dirty="0">
                <a:solidFill>
                  <a:srgbClr val="000000"/>
                </a:solidFill>
                <a:latin typeface="Arial"/>
              </a:rPr>
              <a:t>FTTH users stream music and video more frequently than non-FTTH users.</a:t>
            </a:r>
          </a:p>
          <a:p>
            <a:pPr marL="742950" lvl="1" indent="-285750" eaLnBrk="0" fontAlgn="base" hangingPunct="0">
              <a:lnSpc>
                <a:spcPct val="110000"/>
              </a:lnSpc>
              <a:spcAft>
                <a:spcPts val="700"/>
              </a:spcAft>
              <a:buClr>
                <a:srgbClr val="0080CC"/>
              </a:buClr>
              <a:buSzPct val="135000"/>
              <a:buFont typeface="Wingdings" panose="05000000000000000000" pitchFamily="2" charset="2"/>
              <a:buChar char="Ø"/>
            </a:pPr>
            <a:r>
              <a:rPr lang="en-GB" sz="1400" dirty="0">
                <a:solidFill>
                  <a:srgbClr val="000000"/>
                </a:solidFill>
                <a:latin typeface="Arial"/>
              </a:rPr>
              <a:t>FTTH users employ the Internet’s information resources to find the best offers as well as general information more frequently than non-users. </a:t>
            </a:r>
          </a:p>
          <a:p>
            <a:pPr marL="742950" lvl="1" indent="-285750" eaLnBrk="0" fontAlgn="base" hangingPunct="0">
              <a:lnSpc>
                <a:spcPct val="110000"/>
              </a:lnSpc>
              <a:spcAft>
                <a:spcPts val="600"/>
              </a:spcAft>
              <a:buClr>
                <a:srgbClr val="0080CC"/>
              </a:buClr>
              <a:buSzPct val="135000"/>
              <a:buFont typeface="Wingdings" panose="05000000000000000000" pitchFamily="2" charset="2"/>
              <a:buChar char="Ø"/>
            </a:pPr>
            <a:r>
              <a:rPr lang="en-GB" sz="1400" dirty="0">
                <a:solidFill>
                  <a:srgbClr val="000000"/>
                </a:solidFill>
                <a:latin typeface="Arial"/>
              </a:rPr>
              <a:t>They also spend more time surfing than non-FTTH users. </a:t>
            </a:r>
          </a:p>
        </p:txBody>
      </p:sp>
      <p:grpSp>
        <p:nvGrpSpPr>
          <p:cNvPr id="51" name="Gruppieren 50"/>
          <p:cNvGrpSpPr/>
          <p:nvPr/>
        </p:nvGrpSpPr>
        <p:grpSpPr>
          <a:xfrm>
            <a:off x="179512" y="915566"/>
            <a:ext cx="3276000" cy="2878147"/>
            <a:chOff x="4880992" y="670210"/>
            <a:chExt cx="3276000" cy="2878147"/>
          </a:xfrm>
        </p:grpSpPr>
        <p:graphicFrame>
          <p:nvGraphicFramePr>
            <p:cNvPr id="52" name="Diagramm 51"/>
            <p:cNvGraphicFramePr/>
            <p:nvPr>
              <p:extLst>
                <p:ext uri="{D42A27DB-BD31-4B8C-83A1-F6EECF244321}">
                  <p14:modId xmlns:p14="http://schemas.microsoft.com/office/powerpoint/2010/main" val="2932185240"/>
                </p:ext>
              </p:extLst>
            </p:nvPr>
          </p:nvGraphicFramePr>
          <p:xfrm>
            <a:off x="4880992" y="765557"/>
            <a:ext cx="3276000" cy="2782800"/>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feld 52"/>
            <p:cNvSpPr txBox="1"/>
            <p:nvPr/>
          </p:nvSpPr>
          <p:spPr>
            <a:xfrm rot="2851081">
              <a:off x="5351025" y="1169620"/>
              <a:ext cx="1368152" cy="369332"/>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de-DE" b="0" i="0" u="none" strike="noStrike" kern="0" cap="none" spc="0" normalizeH="0" baseline="0" noProof="0" dirty="0" smtClean="0">
                  <a:ln>
                    <a:noFill/>
                  </a:ln>
                  <a:solidFill>
                    <a:srgbClr val="000000"/>
                  </a:solidFill>
                  <a:effectLst/>
                  <a:uLnTx/>
                  <a:uFillTx/>
                  <a:latin typeface="Arial" charset="0"/>
                </a:rPr>
                <a:t>89%</a:t>
              </a:r>
            </a:p>
          </p:txBody>
        </p:sp>
      </p:grpSp>
      <p:sp>
        <p:nvSpPr>
          <p:cNvPr id="54" name="Textfeld 53"/>
          <p:cNvSpPr txBox="1"/>
          <p:nvPr/>
        </p:nvSpPr>
        <p:spPr>
          <a:xfrm>
            <a:off x="679624" y="4058517"/>
            <a:ext cx="2254143" cy="523220"/>
          </a:xfrm>
          <a:prstGeom prst="rect">
            <a:avLst/>
          </a:prstGeom>
          <a:noFill/>
        </p:spPr>
        <p:txBody>
          <a:bodyPr wrap="none" rtlCol="0">
            <a:spAutoFit/>
          </a:bodyPr>
          <a:lstStyle/>
          <a:p>
            <a:pPr eaLnBrk="0" fontAlgn="base" hangingPunct="0">
              <a:spcBef>
                <a:spcPct val="50000"/>
              </a:spcBef>
              <a:spcAft>
                <a:spcPct val="0"/>
              </a:spcAft>
            </a:pPr>
            <a:r>
              <a:rPr lang="en-GB" sz="1400" i="1" dirty="0">
                <a:solidFill>
                  <a:srgbClr val="000000"/>
                </a:solidFill>
                <a:latin typeface="Arial" charset="0"/>
              </a:rPr>
              <a:t>Proportion of FTTH users</a:t>
            </a:r>
            <a:br>
              <a:rPr lang="en-GB" sz="1400" i="1" dirty="0">
                <a:solidFill>
                  <a:srgbClr val="000000"/>
                </a:solidFill>
                <a:latin typeface="Arial" charset="0"/>
              </a:rPr>
            </a:br>
            <a:r>
              <a:rPr lang="en-GB" sz="1400" i="1" dirty="0">
                <a:solidFill>
                  <a:srgbClr val="000000"/>
                </a:solidFill>
                <a:latin typeface="Arial" charset="0"/>
              </a:rPr>
              <a:t>who use the Internet daily</a:t>
            </a:r>
          </a:p>
        </p:txBody>
      </p:sp>
    </p:spTree>
    <p:extLst>
      <p:ext uri="{BB962C8B-B14F-4D97-AF65-F5344CB8AC3E}">
        <p14:creationId xmlns:p14="http://schemas.microsoft.com/office/powerpoint/2010/main" val="2867759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21490" r="1523"/>
          <a:stretch/>
        </p:blipFill>
        <p:spPr>
          <a:xfrm>
            <a:off x="0" y="6990"/>
            <a:ext cx="9144000" cy="4860000"/>
          </a:xfrm>
          <a:prstGeom prst="rect">
            <a:avLst/>
          </a:prstGeom>
        </p:spPr>
      </p:pic>
      <p:sp>
        <p:nvSpPr>
          <p:cNvPr id="3" name="Shape 115"/>
          <p:cNvSpPr/>
          <p:nvPr/>
        </p:nvSpPr>
        <p:spPr>
          <a:xfrm rot="10800000" flipH="1">
            <a:off x="2" y="195486"/>
            <a:ext cx="446392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867801" cy="265206"/>
          </a:xfrm>
          <a:prstGeom prst="rect">
            <a:avLst/>
          </a:prstGeom>
          <a:noFill/>
          <a:ln>
            <a:noFill/>
          </a:ln>
        </p:spPr>
        <p:txBody>
          <a:bodyPr lIns="0" tIns="0" rIns="0" bIns="0" anchor="ctr" anchorCtr="0">
            <a:noAutofit/>
          </a:bodyPr>
          <a:lstStyle/>
          <a:p>
            <a:pPr lvl="0">
              <a:buClr>
                <a:srgbClr val="FFFFFF"/>
              </a:buClr>
              <a:buSzPct val="25000"/>
            </a:pPr>
            <a:r>
              <a:rPr lang="en-US" sz="2400" dirty="0">
                <a:solidFill>
                  <a:srgbClr val="FFFFFF"/>
                </a:solidFill>
                <a:latin typeface="Arial" panose="020B0604020202020204" pitchFamily="34" charset="0"/>
                <a:cs typeface="Arial" panose="020B0604020202020204" pitchFamily="34" charset="0"/>
                <a:sym typeface="Arial"/>
              </a:rPr>
              <a:t>FTTH users do more online</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Textfeld 4"/>
          <p:cNvSpPr txBox="1"/>
          <p:nvPr/>
        </p:nvSpPr>
        <p:spPr>
          <a:xfrm>
            <a:off x="541372" y="1113860"/>
            <a:ext cx="2639080" cy="861774"/>
          </a:xfrm>
          <a:prstGeom prst="rect">
            <a:avLst/>
          </a:prstGeom>
          <a:noFill/>
        </p:spPr>
        <p:txBody>
          <a:bodyPr wrap="square" rtlCol="0">
            <a:spAutoFit/>
          </a:bodyPr>
          <a:lstStyle/>
          <a:p>
            <a:pPr algn="l"/>
            <a:r>
              <a:rPr lang="de-DE" sz="2500" dirty="0" smtClean="0">
                <a:latin typeface="Arial" panose="020B0604020202020204" pitchFamily="34" charset="0"/>
                <a:cs typeface="Arial" panose="020B0604020202020204" pitchFamily="34" charset="0"/>
              </a:rPr>
              <a:t>On </a:t>
            </a:r>
            <a:r>
              <a:rPr lang="de-DE" sz="2500" dirty="0" err="1" smtClean="0">
                <a:latin typeface="Arial" panose="020B0604020202020204" pitchFamily="34" charset="0"/>
                <a:cs typeface="Arial" panose="020B0604020202020204" pitchFamily="34" charset="0"/>
              </a:rPr>
              <a:t>average</a:t>
            </a:r>
            <a:r>
              <a:rPr lang="de-DE" sz="2500" dirty="0" smtClean="0">
                <a:latin typeface="Arial" panose="020B0604020202020204" pitchFamily="34" charset="0"/>
                <a:cs typeface="Arial" panose="020B0604020202020204" pitchFamily="34" charset="0"/>
              </a:rPr>
              <a:t> FTTH </a:t>
            </a:r>
            <a:r>
              <a:rPr lang="de-DE" sz="2500" dirty="0" err="1" smtClean="0">
                <a:latin typeface="Arial" panose="020B0604020202020204" pitchFamily="34" charset="0"/>
                <a:cs typeface="Arial" panose="020B0604020202020204" pitchFamily="34" charset="0"/>
              </a:rPr>
              <a:t>users</a:t>
            </a:r>
            <a:r>
              <a:rPr lang="de-DE" sz="2500" dirty="0" smtClean="0">
                <a:latin typeface="Arial" panose="020B0604020202020204" pitchFamily="34" charset="0"/>
                <a:cs typeface="Arial" panose="020B0604020202020204" pitchFamily="34" charset="0"/>
              </a:rPr>
              <a:t> </a:t>
            </a:r>
            <a:r>
              <a:rPr lang="de-DE" sz="2500" dirty="0" err="1" smtClean="0">
                <a:latin typeface="Arial" panose="020B0604020202020204" pitchFamily="34" charset="0"/>
                <a:cs typeface="Arial" panose="020B0604020202020204" pitchFamily="34" charset="0"/>
              </a:rPr>
              <a:t>are</a:t>
            </a:r>
            <a:endParaRPr lang="de-DE" sz="2500" dirty="0">
              <a:latin typeface="Arial" panose="020B0604020202020204" pitchFamily="34" charset="0"/>
              <a:cs typeface="Arial" panose="020B0604020202020204" pitchFamily="34" charset="0"/>
            </a:endParaRPr>
          </a:p>
        </p:txBody>
      </p:sp>
      <p:sp>
        <p:nvSpPr>
          <p:cNvPr id="6" name="Textfeld 5"/>
          <p:cNvSpPr txBox="1"/>
          <p:nvPr/>
        </p:nvSpPr>
        <p:spPr>
          <a:xfrm>
            <a:off x="5531500" y="1113860"/>
            <a:ext cx="184730" cy="2400657"/>
          </a:xfrm>
          <a:prstGeom prst="rect">
            <a:avLst/>
          </a:prstGeom>
          <a:noFill/>
        </p:spPr>
        <p:txBody>
          <a:bodyPr wrap="none" rtlCol="0">
            <a:spAutoFit/>
          </a:bodyPr>
          <a:lstStyle/>
          <a:p>
            <a:endParaRPr lang="de-DE" sz="15000" dirty="0">
              <a:latin typeface="Arial" panose="020B0604020202020204" pitchFamily="34" charset="0"/>
              <a:cs typeface="Arial" panose="020B0604020202020204" pitchFamily="34" charset="0"/>
            </a:endParaRPr>
          </a:p>
        </p:txBody>
      </p:sp>
      <p:sp>
        <p:nvSpPr>
          <p:cNvPr id="7" name="Textfeld 6"/>
          <p:cNvSpPr txBox="1"/>
          <p:nvPr/>
        </p:nvSpPr>
        <p:spPr>
          <a:xfrm>
            <a:off x="3180452" y="1113975"/>
            <a:ext cx="1253868" cy="2400657"/>
          </a:xfrm>
          <a:prstGeom prst="rect">
            <a:avLst/>
          </a:prstGeom>
          <a:noFill/>
        </p:spPr>
        <p:txBody>
          <a:bodyPr wrap="none" rtlCol="0">
            <a:spAutoFit/>
          </a:bodyPr>
          <a:lstStyle/>
          <a:p>
            <a:r>
              <a:rPr lang="de-DE" sz="15000" dirty="0" smtClean="0">
                <a:latin typeface="Arial" panose="020B0604020202020204" pitchFamily="34" charset="0"/>
                <a:cs typeface="Arial" panose="020B0604020202020204" pitchFamily="34" charset="0"/>
              </a:rPr>
              <a:t>1</a:t>
            </a:r>
            <a:endParaRPr lang="de-DE" sz="15000" dirty="0">
              <a:latin typeface="Arial" panose="020B0604020202020204" pitchFamily="34" charset="0"/>
              <a:cs typeface="Arial" panose="020B0604020202020204" pitchFamily="34" charset="0"/>
            </a:endParaRPr>
          </a:p>
        </p:txBody>
      </p:sp>
      <p:sp>
        <p:nvSpPr>
          <p:cNvPr id="8" name="Textfeld 7"/>
          <p:cNvSpPr txBox="1"/>
          <p:nvPr/>
        </p:nvSpPr>
        <p:spPr>
          <a:xfrm>
            <a:off x="5436096" y="1491630"/>
            <a:ext cx="2808312" cy="861774"/>
          </a:xfrm>
          <a:prstGeom prst="rect">
            <a:avLst/>
          </a:prstGeom>
          <a:noFill/>
        </p:spPr>
        <p:txBody>
          <a:bodyPr wrap="square" rtlCol="0">
            <a:spAutoFit/>
          </a:bodyPr>
          <a:lstStyle/>
          <a:p>
            <a:pPr algn="l"/>
            <a:r>
              <a:rPr lang="de-DE" sz="2500" dirty="0" err="1" smtClean="0">
                <a:latin typeface="Arial" panose="020B0604020202020204" pitchFamily="34" charset="0"/>
                <a:cs typeface="Arial" panose="020B0604020202020204" pitchFamily="34" charset="0"/>
              </a:rPr>
              <a:t>more</a:t>
            </a:r>
            <a:r>
              <a:rPr lang="de-DE" sz="2500" dirty="0" smtClean="0">
                <a:latin typeface="Arial" panose="020B0604020202020204" pitchFamily="34" charset="0"/>
                <a:cs typeface="Arial" panose="020B0604020202020204" pitchFamily="34" charset="0"/>
              </a:rPr>
              <a:t> </a:t>
            </a:r>
            <a:r>
              <a:rPr lang="de-DE" sz="2500" dirty="0" err="1" smtClean="0">
                <a:latin typeface="Arial" panose="020B0604020202020204" pitchFamily="34" charset="0"/>
                <a:cs typeface="Arial" panose="020B0604020202020204" pitchFamily="34" charset="0"/>
              </a:rPr>
              <a:t>active</a:t>
            </a:r>
            <a:r>
              <a:rPr lang="de-DE" sz="2500" dirty="0">
                <a:latin typeface="Arial" panose="020B0604020202020204" pitchFamily="34" charset="0"/>
                <a:cs typeface="Arial" panose="020B0604020202020204" pitchFamily="34" charset="0"/>
              </a:rPr>
              <a:t> </a:t>
            </a:r>
            <a:r>
              <a:rPr lang="de-DE" sz="2500" dirty="0" smtClean="0">
                <a:latin typeface="Arial" panose="020B0604020202020204" pitchFamily="34" charset="0"/>
                <a:cs typeface="Arial" panose="020B0604020202020204" pitchFamily="34" charset="0"/>
              </a:rPr>
              <a:t>online.</a:t>
            </a:r>
            <a:endParaRPr lang="de-DE" sz="2500" dirty="0">
              <a:latin typeface="Arial" panose="020B0604020202020204" pitchFamily="34" charset="0"/>
              <a:cs typeface="Arial" panose="020B0604020202020204" pitchFamily="34" charset="0"/>
            </a:endParaRPr>
          </a:p>
        </p:txBody>
      </p:sp>
      <p:sp>
        <p:nvSpPr>
          <p:cNvPr id="9" name="Textfeld 8"/>
          <p:cNvSpPr txBox="1"/>
          <p:nvPr/>
        </p:nvSpPr>
        <p:spPr>
          <a:xfrm>
            <a:off x="4612481" y="2282766"/>
            <a:ext cx="800219" cy="923330"/>
          </a:xfrm>
          <a:prstGeom prst="rect">
            <a:avLst/>
          </a:prstGeom>
          <a:noFill/>
        </p:spPr>
        <p:txBody>
          <a:bodyPr wrap="none" rtlCol="0">
            <a:spAutoFit/>
          </a:bodyPr>
          <a:lstStyle/>
          <a:p>
            <a:r>
              <a:rPr lang="de-DE" sz="5400" dirty="0">
                <a:latin typeface="Arial" panose="020B0604020202020204" pitchFamily="34" charset="0"/>
                <a:cs typeface="Arial" panose="020B0604020202020204" pitchFamily="34" charset="0"/>
              </a:rPr>
              <a:t>%</a:t>
            </a:r>
            <a:endParaRPr lang="de-DE" sz="15000" dirty="0">
              <a:latin typeface="Arial" panose="020B0604020202020204" pitchFamily="34" charset="0"/>
              <a:cs typeface="Arial" panose="020B0604020202020204" pitchFamily="34" charset="0"/>
            </a:endParaRPr>
          </a:p>
        </p:txBody>
      </p:sp>
      <p:sp>
        <p:nvSpPr>
          <p:cNvPr id="10" name="Textfeld 9"/>
          <p:cNvSpPr txBox="1"/>
          <p:nvPr/>
        </p:nvSpPr>
        <p:spPr>
          <a:xfrm>
            <a:off x="3828524" y="1113975"/>
            <a:ext cx="1253868" cy="2400657"/>
          </a:xfrm>
          <a:prstGeom prst="rect">
            <a:avLst/>
          </a:prstGeom>
          <a:noFill/>
        </p:spPr>
        <p:txBody>
          <a:bodyPr wrap="none" rtlCol="0">
            <a:spAutoFit/>
          </a:bodyPr>
          <a:lstStyle/>
          <a:p>
            <a:r>
              <a:rPr lang="de-DE" sz="15000" dirty="0" smtClean="0">
                <a:latin typeface="Arial" panose="020B0604020202020204" pitchFamily="34" charset="0"/>
                <a:cs typeface="Arial" panose="020B0604020202020204" pitchFamily="34" charset="0"/>
              </a:rPr>
              <a:t>1</a:t>
            </a:r>
            <a:endParaRPr lang="de-DE" sz="15000" dirty="0">
              <a:latin typeface="Arial" panose="020B0604020202020204" pitchFamily="34" charset="0"/>
              <a:cs typeface="Arial" panose="020B0604020202020204" pitchFamily="34" charset="0"/>
            </a:endParaRPr>
          </a:p>
        </p:txBody>
      </p:sp>
      <p:sp>
        <p:nvSpPr>
          <p:cNvPr id="11" name="Rechteck 10"/>
          <p:cNvSpPr/>
          <p:nvPr/>
        </p:nvSpPr>
        <p:spPr>
          <a:xfrm>
            <a:off x="0" y="4966361"/>
            <a:ext cx="8678943" cy="180000"/>
          </a:xfrm>
          <a:prstGeom prst="rect">
            <a:avLst/>
          </a:prstGeom>
        </p:spPr>
        <p:txBody>
          <a:bodyPr wrap="square">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a:t>
            </a:r>
            <a:r>
              <a:rPr lang="en-GB" sz="700" dirty="0" smtClean="0">
                <a:solidFill>
                  <a:srgbClr val="000000"/>
                </a:solidFill>
                <a:latin typeface="Arial" charset="0"/>
              </a:rPr>
              <a:t>N=924</a:t>
            </a:r>
            <a:endParaRPr lang="en-GB" sz="700" dirty="0">
              <a:solidFill>
                <a:srgbClr val="000000"/>
              </a:solidFill>
              <a:latin typeface="Arial" charset="0"/>
            </a:endParaRPr>
          </a:p>
        </p:txBody>
      </p:sp>
    </p:spTree>
    <p:extLst>
      <p:ext uri="{BB962C8B-B14F-4D97-AF65-F5344CB8AC3E}">
        <p14:creationId xmlns:p14="http://schemas.microsoft.com/office/powerpoint/2010/main" val="252409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21490" r="1523"/>
          <a:stretch/>
        </p:blipFill>
        <p:spPr>
          <a:xfrm>
            <a:off x="0" y="6990"/>
            <a:ext cx="9144000" cy="4860000"/>
          </a:xfrm>
          <a:prstGeom prst="rect">
            <a:avLst/>
          </a:prstGeom>
        </p:spPr>
      </p:pic>
      <p:sp>
        <p:nvSpPr>
          <p:cNvPr id="3" name="Shape 115"/>
          <p:cNvSpPr/>
          <p:nvPr/>
        </p:nvSpPr>
        <p:spPr>
          <a:xfrm rot="10800000" flipH="1">
            <a:off x="-2643" y="195486"/>
            <a:ext cx="4464000"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861465" cy="265206"/>
          </a:xfrm>
          <a:prstGeom prst="rect">
            <a:avLst/>
          </a:prstGeom>
          <a:noFill/>
          <a:ln>
            <a:noFill/>
          </a:ln>
        </p:spPr>
        <p:txBody>
          <a:bodyPr lIns="0" tIns="0" rIns="0" bIns="0" anchor="ctr" anchorCtr="0">
            <a:noAutofit/>
          </a:bodyPr>
          <a:lstStyle/>
          <a:p>
            <a:pPr lvl="0">
              <a:buClr>
                <a:srgbClr val="FFFFFF"/>
              </a:buClr>
              <a:buSzPct val="25000"/>
            </a:pPr>
            <a:r>
              <a:rPr lang="en-US" sz="2400" dirty="0">
                <a:solidFill>
                  <a:srgbClr val="FFFFFF"/>
                </a:solidFill>
                <a:latin typeface="Arial" panose="020B0604020202020204" pitchFamily="34" charset="0"/>
                <a:cs typeface="Arial" panose="020B0604020202020204" pitchFamily="34" charset="0"/>
                <a:sym typeface="Arial"/>
              </a:rPr>
              <a:t>FTTH users do more online</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pic>
        <p:nvPicPr>
          <p:cNvPr id="11" name="Grafik 10"/>
          <p:cNvPicPr>
            <a:picLocks noChangeAspect="1"/>
          </p:cNvPicPr>
          <p:nvPr/>
        </p:nvPicPr>
        <p:blipFill rotWithShape="1">
          <a:blip r:embed="rId3" cstate="print">
            <a:extLst>
              <a:ext uri="{28A0092B-C50C-407E-A947-70E740481C1C}">
                <a14:useLocalDpi xmlns:a14="http://schemas.microsoft.com/office/drawing/2010/main"/>
              </a:ext>
            </a:extLst>
          </a:blip>
          <a:srcRect b="13617"/>
          <a:stretch/>
        </p:blipFill>
        <p:spPr>
          <a:xfrm>
            <a:off x="574453" y="1414890"/>
            <a:ext cx="650009" cy="561498"/>
          </a:xfrm>
          <a:prstGeom prst="rect">
            <a:avLst/>
          </a:prstGeom>
        </p:spPr>
      </p:pic>
      <p:sp>
        <p:nvSpPr>
          <p:cNvPr id="12" name="Textfeld 11"/>
          <p:cNvSpPr txBox="1"/>
          <p:nvPr/>
        </p:nvSpPr>
        <p:spPr>
          <a:xfrm>
            <a:off x="1224462" y="1326307"/>
            <a:ext cx="2016224" cy="369332"/>
          </a:xfrm>
          <a:prstGeom prst="rect">
            <a:avLst/>
          </a:prstGeom>
          <a:noFill/>
        </p:spPr>
        <p:txBody>
          <a:bodyPr wrap="square" rtlCol="0">
            <a:spAutoFit/>
          </a:bodyPr>
          <a:lstStyle/>
          <a:p>
            <a:pPr eaLnBrk="0" fontAlgn="base" hangingPunct="0">
              <a:spcBef>
                <a:spcPct val="50000"/>
              </a:spcBef>
              <a:spcAft>
                <a:spcPct val="0"/>
              </a:spcAft>
            </a:pPr>
            <a:r>
              <a:rPr lang="de-DE" dirty="0" smtClean="0">
                <a:solidFill>
                  <a:srgbClr val="000000"/>
                </a:solidFill>
                <a:latin typeface="Arial" charset="0"/>
              </a:rPr>
              <a:t>Information </a:t>
            </a:r>
            <a:endParaRPr lang="de-DE" dirty="0">
              <a:solidFill>
                <a:srgbClr val="000000"/>
              </a:solidFill>
              <a:latin typeface="Arial" charset="0"/>
            </a:endParaRPr>
          </a:p>
        </p:txBody>
      </p:sp>
      <p:sp>
        <p:nvSpPr>
          <p:cNvPr id="13" name="Textfeld 12"/>
          <p:cNvSpPr txBox="1"/>
          <p:nvPr/>
        </p:nvSpPr>
        <p:spPr>
          <a:xfrm>
            <a:off x="4355837" y="1326307"/>
            <a:ext cx="2016224" cy="369332"/>
          </a:xfrm>
          <a:prstGeom prst="rect">
            <a:avLst/>
          </a:prstGeom>
          <a:noFill/>
        </p:spPr>
        <p:txBody>
          <a:bodyPr wrap="square" rtlCol="0">
            <a:spAutoFit/>
          </a:bodyPr>
          <a:lstStyle/>
          <a:p>
            <a:pPr algn="ctr" eaLnBrk="0" fontAlgn="base" hangingPunct="0">
              <a:spcBef>
                <a:spcPct val="50000"/>
              </a:spcBef>
              <a:spcAft>
                <a:spcPct val="0"/>
              </a:spcAft>
            </a:pPr>
            <a:r>
              <a:rPr lang="de-DE" dirty="0" smtClean="0">
                <a:solidFill>
                  <a:srgbClr val="000000"/>
                </a:solidFill>
                <a:latin typeface="Arial" charset="0"/>
              </a:rPr>
              <a:t>Entertainment</a:t>
            </a:r>
            <a:endParaRPr lang="de-DE" dirty="0">
              <a:solidFill>
                <a:srgbClr val="000000"/>
              </a:solidFill>
              <a:latin typeface="Arial" charset="0"/>
            </a:endParaRPr>
          </a:p>
        </p:txBody>
      </p:sp>
      <p:sp>
        <p:nvSpPr>
          <p:cNvPr id="15" name="Textfeld 14"/>
          <p:cNvSpPr txBox="1"/>
          <p:nvPr/>
        </p:nvSpPr>
        <p:spPr>
          <a:xfrm>
            <a:off x="4500880" y="2887207"/>
            <a:ext cx="2016224" cy="369332"/>
          </a:xfrm>
          <a:prstGeom prst="rect">
            <a:avLst/>
          </a:prstGeom>
          <a:noFill/>
        </p:spPr>
        <p:txBody>
          <a:bodyPr wrap="square" rtlCol="0">
            <a:spAutoFit/>
          </a:bodyPr>
          <a:lstStyle/>
          <a:p>
            <a:pPr eaLnBrk="0" fontAlgn="base" hangingPunct="0">
              <a:spcBef>
                <a:spcPct val="50000"/>
              </a:spcBef>
              <a:spcAft>
                <a:spcPct val="0"/>
              </a:spcAft>
            </a:pPr>
            <a:r>
              <a:rPr lang="de-DE" dirty="0" err="1" smtClean="0">
                <a:solidFill>
                  <a:srgbClr val="000000"/>
                </a:solidFill>
                <a:latin typeface="Arial" charset="0"/>
              </a:rPr>
              <a:t>Local</a:t>
            </a:r>
            <a:r>
              <a:rPr lang="de-DE" dirty="0" smtClean="0">
                <a:solidFill>
                  <a:srgbClr val="000000"/>
                </a:solidFill>
                <a:latin typeface="Arial" charset="0"/>
              </a:rPr>
              <a:t> Services</a:t>
            </a:r>
            <a:endParaRPr lang="de-DE" dirty="0">
              <a:solidFill>
                <a:srgbClr val="000000"/>
              </a:solidFill>
              <a:latin typeface="Arial" charset="0"/>
            </a:endParaRPr>
          </a:p>
        </p:txBody>
      </p:sp>
      <p:pic>
        <p:nvPicPr>
          <p:cNvPr id="16" name="Grafik 15"/>
          <p:cNvPicPr>
            <a:picLocks noChangeAspect="1"/>
          </p:cNvPicPr>
          <p:nvPr/>
        </p:nvPicPr>
        <p:blipFill rotWithShape="1">
          <a:blip r:embed="rId4" cstate="print">
            <a:extLst>
              <a:ext uri="{28A0092B-C50C-407E-A947-70E740481C1C}">
                <a14:useLocalDpi xmlns:a14="http://schemas.microsoft.com/office/drawing/2010/main"/>
              </a:ext>
            </a:extLst>
          </a:blip>
          <a:srcRect b="27996"/>
          <a:stretch/>
        </p:blipFill>
        <p:spPr>
          <a:xfrm>
            <a:off x="3133630" y="1190494"/>
            <a:ext cx="1222207" cy="880039"/>
          </a:xfrm>
          <a:prstGeom prst="rect">
            <a:avLst/>
          </a:prstGeom>
        </p:spPr>
      </p:pic>
      <p:pic>
        <p:nvPicPr>
          <p:cNvPr id="17" name="Grafik 16"/>
          <p:cNvPicPr>
            <a:picLocks noChangeAspect="1"/>
          </p:cNvPicPr>
          <p:nvPr/>
        </p:nvPicPr>
        <p:blipFill rotWithShape="1">
          <a:blip r:embed="rId5" cstate="print">
            <a:extLst>
              <a:ext uri="{28A0092B-C50C-407E-A947-70E740481C1C}">
                <a14:useLocalDpi xmlns:a14="http://schemas.microsoft.com/office/drawing/2010/main"/>
              </a:ext>
            </a:extLst>
          </a:blip>
          <a:srcRect b="17892"/>
          <a:stretch/>
        </p:blipFill>
        <p:spPr>
          <a:xfrm>
            <a:off x="323528" y="2820673"/>
            <a:ext cx="1151860" cy="945768"/>
          </a:xfrm>
          <a:prstGeom prst="rect">
            <a:avLst/>
          </a:prstGeom>
        </p:spPr>
      </p:pic>
      <p:sp>
        <p:nvSpPr>
          <p:cNvPr id="18" name="Textfeld 17"/>
          <p:cNvSpPr txBox="1"/>
          <p:nvPr/>
        </p:nvSpPr>
        <p:spPr>
          <a:xfrm>
            <a:off x="1279952" y="1573798"/>
            <a:ext cx="1368152" cy="461665"/>
          </a:xfrm>
          <a:prstGeom prst="rect">
            <a:avLst/>
          </a:prstGeom>
          <a:noFill/>
        </p:spPr>
        <p:txBody>
          <a:bodyPr wrap="square" rtlCol="0">
            <a:spAutoFit/>
          </a:bodyPr>
          <a:lstStyle/>
          <a:p>
            <a:pPr eaLnBrk="0" fontAlgn="base" hangingPunct="0">
              <a:spcBef>
                <a:spcPct val="50000"/>
              </a:spcBef>
              <a:spcAft>
                <a:spcPct val="0"/>
              </a:spcAft>
            </a:pPr>
            <a:r>
              <a:rPr lang="de-DE" sz="2400" b="1" dirty="0" smtClean="0">
                <a:solidFill>
                  <a:srgbClr val="000000"/>
                </a:solidFill>
                <a:latin typeface="Arial" charset="0"/>
              </a:rPr>
              <a:t>+ 7</a:t>
            </a:r>
            <a:r>
              <a:rPr lang="de-DE" sz="1600" b="1" dirty="0" smtClean="0">
                <a:solidFill>
                  <a:srgbClr val="000000"/>
                </a:solidFill>
                <a:latin typeface="Arial" charset="0"/>
              </a:rPr>
              <a:t>%</a:t>
            </a:r>
            <a:endParaRPr lang="de-DE" sz="2400" b="1" dirty="0">
              <a:solidFill>
                <a:srgbClr val="000000"/>
              </a:solidFill>
              <a:latin typeface="Arial" charset="0"/>
            </a:endParaRPr>
          </a:p>
        </p:txBody>
      </p:sp>
      <p:sp>
        <p:nvSpPr>
          <p:cNvPr id="19" name="Textfeld 18"/>
          <p:cNvSpPr txBox="1"/>
          <p:nvPr/>
        </p:nvSpPr>
        <p:spPr>
          <a:xfrm>
            <a:off x="4367957" y="1563638"/>
            <a:ext cx="1368152" cy="461665"/>
          </a:xfrm>
          <a:prstGeom prst="rect">
            <a:avLst/>
          </a:prstGeom>
          <a:noFill/>
        </p:spPr>
        <p:txBody>
          <a:bodyPr wrap="square" rtlCol="0">
            <a:spAutoFit/>
          </a:bodyPr>
          <a:lstStyle/>
          <a:p>
            <a:pPr algn="ctr" eaLnBrk="0" fontAlgn="base" hangingPunct="0">
              <a:spcBef>
                <a:spcPct val="50000"/>
              </a:spcBef>
              <a:spcAft>
                <a:spcPct val="0"/>
              </a:spcAft>
            </a:pPr>
            <a:r>
              <a:rPr lang="de-DE" sz="2400" b="1" dirty="0" smtClean="0">
                <a:solidFill>
                  <a:srgbClr val="000000"/>
                </a:solidFill>
                <a:latin typeface="Arial" charset="0"/>
              </a:rPr>
              <a:t>+ 15</a:t>
            </a:r>
            <a:r>
              <a:rPr lang="de-DE" sz="1600" b="1" dirty="0" smtClean="0">
                <a:solidFill>
                  <a:srgbClr val="000000"/>
                </a:solidFill>
                <a:latin typeface="Arial" charset="0"/>
              </a:rPr>
              <a:t>%</a:t>
            </a:r>
            <a:endParaRPr lang="de-DE" sz="2400" b="1" dirty="0">
              <a:solidFill>
                <a:srgbClr val="000000"/>
              </a:solidFill>
              <a:latin typeface="Arial" charset="0"/>
            </a:endParaRPr>
          </a:p>
        </p:txBody>
      </p:sp>
      <p:sp>
        <p:nvSpPr>
          <p:cNvPr id="20" name="Textfeld 19"/>
          <p:cNvSpPr txBox="1"/>
          <p:nvPr/>
        </p:nvSpPr>
        <p:spPr>
          <a:xfrm>
            <a:off x="1281591" y="3254619"/>
            <a:ext cx="1368152" cy="461665"/>
          </a:xfrm>
          <a:prstGeom prst="rect">
            <a:avLst/>
          </a:prstGeom>
          <a:noFill/>
        </p:spPr>
        <p:txBody>
          <a:bodyPr wrap="square" rtlCol="0">
            <a:spAutoFit/>
          </a:bodyPr>
          <a:lstStyle/>
          <a:p>
            <a:pPr eaLnBrk="0" fontAlgn="base" hangingPunct="0">
              <a:spcBef>
                <a:spcPct val="50000"/>
              </a:spcBef>
              <a:spcAft>
                <a:spcPct val="0"/>
              </a:spcAft>
            </a:pPr>
            <a:r>
              <a:rPr lang="de-DE" sz="2400" b="1" dirty="0" smtClean="0">
                <a:solidFill>
                  <a:srgbClr val="000000"/>
                </a:solidFill>
                <a:latin typeface="Arial" charset="0"/>
              </a:rPr>
              <a:t>+ 15</a:t>
            </a:r>
            <a:r>
              <a:rPr lang="de-DE" sz="1600" b="1" dirty="0" smtClean="0">
                <a:solidFill>
                  <a:srgbClr val="000000"/>
                </a:solidFill>
                <a:latin typeface="Arial" charset="0"/>
              </a:rPr>
              <a:t>%</a:t>
            </a:r>
            <a:endParaRPr lang="de-DE" sz="2400" b="1" dirty="0">
              <a:solidFill>
                <a:srgbClr val="000000"/>
              </a:solidFill>
              <a:latin typeface="Arial" charset="0"/>
            </a:endParaRPr>
          </a:p>
        </p:txBody>
      </p:sp>
      <p:sp>
        <p:nvSpPr>
          <p:cNvPr id="21" name="Textfeld 20"/>
          <p:cNvSpPr txBox="1"/>
          <p:nvPr/>
        </p:nvSpPr>
        <p:spPr>
          <a:xfrm>
            <a:off x="4644896" y="3244867"/>
            <a:ext cx="1368152" cy="461665"/>
          </a:xfrm>
          <a:prstGeom prst="rect">
            <a:avLst/>
          </a:prstGeom>
          <a:noFill/>
        </p:spPr>
        <p:txBody>
          <a:bodyPr wrap="square" rtlCol="0">
            <a:spAutoFit/>
          </a:bodyPr>
          <a:lstStyle/>
          <a:p>
            <a:pPr eaLnBrk="0" fontAlgn="base" hangingPunct="0">
              <a:spcBef>
                <a:spcPct val="50000"/>
              </a:spcBef>
              <a:spcAft>
                <a:spcPct val="0"/>
              </a:spcAft>
            </a:pPr>
            <a:r>
              <a:rPr lang="de-DE" sz="2400" b="1" dirty="0" smtClean="0">
                <a:solidFill>
                  <a:srgbClr val="000000"/>
                </a:solidFill>
                <a:latin typeface="Arial" charset="0"/>
              </a:rPr>
              <a:t>+ 10</a:t>
            </a:r>
            <a:r>
              <a:rPr lang="de-DE" sz="1600" b="1" dirty="0" smtClean="0">
                <a:solidFill>
                  <a:srgbClr val="000000"/>
                </a:solidFill>
                <a:latin typeface="Arial" charset="0"/>
              </a:rPr>
              <a:t>%</a:t>
            </a:r>
            <a:endParaRPr lang="de-DE" sz="2400" b="1" dirty="0">
              <a:solidFill>
                <a:srgbClr val="000000"/>
              </a:solidFill>
              <a:latin typeface="Arial" charset="0"/>
            </a:endParaRPr>
          </a:p>
        </p:txBody>
      </p:sp>
      <p:pic>
        <p:nvPicPr>
          <p:cNvPr id="22" name="Grafik 21"/>
          <p:cNvPicPr>
            <a:picLocks noChangeAspect="1"/>
          </p:cNvPicPr>
          <p:nvPr/>
        </p:nvPicPr>
        <p:blipFill rotWithShape="1">
          <a:blip r:embed="rId6" cstate="print">
            <a:extLst>
              <a:ext uri="{28A0092B-C50C-407E-A947-70E740481C1C}">
                <a14:useLocalDpi xmlns:a14="http://schemas.microsoft.com/office/drawing/2010/main"/>
              </a:ext>
            </a:extLst>
          </a:blip>
          <a:srcRect l="8304" t="15487" r="7263" b="23058"/>
          <a:stretch/>
        </p:blipFill>
        <p:spPr>
          <a:xfrm>
            <a:off x="3268106" y="2857776"/>
            <a:ext cx="1087731" cy="791703"/>
          </a:xfrm>
          <a:prstGeom prst="rect">
            <a:avLst/>
          </a:prstGeom>
        </p:spPr>
      </p:pic>
      <p:sp>
        <p:nvSpPr>
          <p:cNvPr id="14" name="Textfeld 13"/>
          <p:cNvSpPr txBox="1"/>
          <p:nvPr/>
        </p:nvSpPr>
        <p:spPr>
          <a:xfrm>
            <a:off x="1188526" y="2887207"/>
            <a:ext cx="2016224" cy="369332"/>
          </a:xfrm>
          <a:prstGeom prst="rect">
            <a:avLst/>
          </a:prstGeom>
          <a:noFill/>
        </p:spPr>
        <p:txBody>
          <a:bodyPr wrap="square" rtlCol="0">
            <a:spAutoFit/>
          </a:bodyPr>
          <a:lstStyle/>
          <a:p>
            <a:pPr eaLnBrk="0" fontAlgn="base" hangingPunct="0">
              <a:spcBef>
                <a:spcPct val="50000"/>
              </a:spcBef>
              <a:spcAft>
                <a:spcPct val="0"/>
              </a:spcAft>
            </a:pPr>
            <a:r>
              <a:rPr lang="de-DE" dirty="0" err="1" smtClean="0">
                <a:solidFill>
                  <a:srgbClr val="000000"/>
                </a:solidFill>
                <a:latin typeface="Arial" charset="0"/>
              </a:rPr>
              <a:t>Social</a:t>
            </a:r>
            <a:r>
              <a:rPr lang="de-DE" dirty="0" smtClean="0">
                <a:solidFill>
                  <a:srgbClr val="000000"/>
                </a:solidFill>
                <a:latin typeface="Arial" charset="0"/>
              </a:rPr>
              <a:t> Interaction</a:t>
            </a:r>
            <a:endParaRPr lang="de-DE" dirty="0">
              <a:solidFill>
                <a:srgbClr val="000000"/>
              </a:solidFill>
              <a:latin typeface="Arial" charset="0"/>
            </a:endParaRPr>
          </a:p>
        </p:txBody>
      </p:sp>
      <p:sp>
        <p:nvSpPr>
          <p:cNvPr id="23" name="Rechteck 22"/>
          <p:cNvSpPr/>
          <p:nvPr/>
        </p:nvSpPr>
        <p:spPr>
          <a:xfrm>
            <a:off x="1" y="4963983"/>
            <a:ext cx="8678943" cy="180000"/>
          </a:xfrm>
          <a:prstGeom prst="rect">
            <a:avLst/>
          </a:prstGeom>
        </p:spPr>
        <p:txBody>
          <a:bodyPr wrap="square">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N=924; Icons (clockwise): i cons, mikicon, Musmellow, Ema Dimitrova. </a:t>
            </a:r>
          </a:p>
        </p:txBody>
      </p:sp>
    </p:spTree>
    <p:extLst>
      <p:ext uri="{BB962C8B-B14F-4D97-AF65-F5344CB8AC3E}">
        <p14:creationId xmlns:p14="http://schemas.microsoft.com/office/powerpoint/2010/main" val="177541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21490" r="1523"/>
          <a:stretch/>
        </p:blipFill>
        <p:spPr>
          <a:xfrm>
            <a:off x="0" y="6990"/>
            <a:ext cx="9144000" cy="4860000"/>
          </a:xfrm>
          <a:prstGeom prst="rect">
            <a:avLst/>
          </a:prstGeom>
        </p:spPr>
      </p:pic>
      <p:sp>
        <p:nvSpPr>
          <p:cNvPr id="5" name="Rechteck 4"/>
          <p:cNvSpPr/>
          <p:nvPr/>
        </p:nvSpPr>
        <p:spPr>
          <a:xfrm>
            <a:off x="-8466" y="0"/>
            <a:ext cx="9152466" cy="4866990"/>
          </a:xfrm>
          <a:prstGeom prst="rect">
            <a:avLst/>
          </a:prstGeom>
          <a:gradFill flip="none" rotWithShape="1">
            <a:gsLst>
              <a:gs pos="11000">
                <a:schemeClr val="bg1">
                  <a:alpha val="0"/>
                </a:schemeClr>
              </a:gs>
              <a:gs pos="65000">
                <a:srgbClr val="FFFFFF">
                  <a:shade val="100000"/>
                  <a:satMod val="115000"/>
                </a:srgb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Shape 115"/>
          <p:cNvSpPr/>
          <p:nvPr/>
        </p:nvSpPr>
        <p:spPr>
          <a:xfrm rot="10800000" flipH="1">
            <a:off x="-8465" y="195486"/>
            <a:ext cx="4576232"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861465" cy="265206"/>
          </a:xfrm>
          <a:prstGeom prst="rect">
            <a:avLst/>
          </a:prstGeom>
          <a:noFill/>
          <a:ln>
            <a:noFill/>
          </a:ln>
        </p:spPr>
        <p:txBody>
          <a:bodyPr lIns="0" tIns="0" rIns="0" bIns="0" anchor="ctr" anchorCtr="0">
            <a:noAutofit/>
          </a:bodyPr>
          <a:lstStyle/>
          <a:p>
            <a:pPr lvl="0">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FTTH users still more </a:t>
            </a:r>
            <a:r>
              <a:rPr lang="en-US" sz="2400" smtClean="0">
                <a:solidFill>
                  <a:srgbClr val="FFFFFF"/>
                </a:solidFill>
                <a:latin typeface="Arial" panose="020B0604020202020204" pitchFamily="34" charset="0"/>
                <a:cs typeface="Arial" panose="020B0604020202020204" pitchFamily="34" charset="0"/>
                <a:sym typeface="Arial"/>
              </a:rPr>
              <a:t>active</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24" name="Rechteck 23"/>
          <p:cNvSpPr/>
          <p:nvPr/>
        </p:nvSpPr>
        <p:spPr>
          <a:xfrm>
            <a:off x="1661" y="4964948"/>
            <a:ext cx="5048994" cy="180000"/>
          </a:xfrm>
          <a:prstGeom prst="rect">
            <a:avLst/>
          </a:prstGeom>
        </p:spPr>
        <p:txBody>
          <a:bodyPr wrap="square" lIns="77925" tIns="38963" rIns="77925" bIns="38963">
            <a:spAutoFit/>
          </a:bodyPr>
          <a:lstStyle/>
          <a:p>
            <a:pPr algn="l"/>
            <a:r>
              <a:rPr lang="en-GB" sz="700" dirty="0">
                <a:latin typeface="Arial" panose="020B0604020202020204" pitchFamily="34" charset="0"/>
                <a:cs typeface="Arial" panose="020B0604020202020204" pitchFamily="34" charset="0"/>
              </a:rPr>
              <a:t>Source: FTTH Council Europe (2009) and representative consumer survey (2017), N=924.</a:t>
            </a:r>
          </a:p>
        </p:txBody>
      </p:sp>
      <p:sp>
        <p:nvSpPr>
          <p:cNvPr id="25" name="TextBox 6"/>
          <p:cNvSpPr txBox="1"/>
          <p:nvPr/>
        </p:nvSpPr>
        <p:spPr>
          <a:xfrm>
            <a:off x="482680" y="908537"/>
            <a:ext cx="4320480" cy="981807"/>
          </a:xfrm>
          <a:prstGeom prst="rect">
            <a:avLst/>
          </a:prstGeom>
          <a:noFill/>
        </p:spPr>
        <p:txBody>
          <a:bodyPr wrap="square" rtlCol="0">
            <a:spAutoFit/>
          </a:bodyPr>
          <a:lstStyle/>
          <a:p>
            <a:pPr marL="177800" indent="-177800" eaLnBrk="0" fontAlgn="base" hangingPunct="0">
              <a:lnSpc>
                <a:spcPct val="110000"/>
              </a:lnSpc>
              <a:spcAft>
                <a:spcPts val="600"/>
              </a:spcAft>
              <a:buClr>
                <a:srgbClr val="0080CC"/>
              </a:buClr>
              <a:buSzPct val="135000"/>
              <a:buFont typeface="Wingdings" panose="05000000000000000000" pitchFamily="2" charset="2"/>
              <a:buChar char="§"/>
            </a:pPr>
            <a:r>
              <a:rPr lang="en-US" sz="1200">
                <a:solidFill>
                  <a:srgbClr val="000000"/>
                </a:solidFill>
                <a:latin typeface="Arial"/>
              </a:rPr>
              <a:t>From 2009 to 2017 the usage of high-bandwidth online services increased substantially in Sweden. </a:t>
            </a:r>
          </a:p>
          <a:p>
            <a:pPr marL="177800" indent="-177800" eaLnBrk="0" fontAlgn="base" hangingPunct="0">
              <a:lnSpc>
                <a:spcPct val="110000"/>
              </a:lnSpc>
              <a:spcAft>
                <a:spcPts val="600"/>
              </a:spcAft>
              <a:buClr>
                <a:srgbClr val="0080CC"/>
              </a:buClr>
              <a:buSzPct val="135000"/>
              <a:buFont typeface="Wingdings" panose="05000000000000000000" pitchFamily="2" charset="2"/>
              <a:buChar char="§"/>
            </a:pPr>
            <a:r>
              <a:rPr lang="en-US" sz="1200">
                <a:solidFill>
                  <a:srgbClr val="000000"/>
                </a:solidFill>
                <a:latin typeface="Arial"/>
              </a:rPr>
              <a:t>The strongest recorded growth is for downloading apps and software as well as online video </a:t>
            </a:r>
            <a:r>
              <a:rPr lang="en-US" sz="1200" smtClean="0">
                <a:solidFill>
                  <a:srgbClr val="000000"/>
                </a:solidFill>
                <a:latin typeface="Arial"/>
              </a:rPr>
              <a:t>consumption</a:t>
            </a:r>
            <a:r>
              <a:rPr lang="en-GB" sz="1200" smtClean="0">
                <a:solidFill>
                  <a:srgbClr val="000000"/>
                </a:solidFill>
                <a:latin typeface="Arial"/>
              </a:rPr>
              <a:t>.</a:t>
            </a:r>
            <a:endParaRPr lang="en-GB" sz="1200" dirty="0" smtClean="0">
              <a:solidFill>
                <a:srgbClr val="000000"/>
              </a:solidFill>
              <a:latin typeface="Arial"/>
            </a:endParaRPr>
          </a:p>
        </p:txBody>
      </p:sp>
      <p:sp>
        <p:nvSpPr>
          <p:cNvPr id="26" name="TextBox 6"/>
          <p:cNvSpPr txBox="1"/>
          <p:nvPr/>
        </p:nvSpPr>
        <p:spPr>
          <a:xfrm>
            <a:off x="4572000" y="908537"/>
            <a:ext cx="4320480" cy="1184940"/>
          </a:xfrm>
          <a:prstGeom prst="rect">
            <a:avLst/>
          </a:prstGeom>
          <a:noFill/>
        </p:spPr>
        <p:txBody>
          <a:bodyPr wrap="square" rtlCol="0">
            <a:spAutoFit/>
          </a:bodyPr>
          <a:lstStyle/>
          <a:p>
            <a:pPr marL="177800" indent="-177800" eaLnBrk="0" fontAlgn="base" hangingPunct="0">
              <a:lnSpc>
                <a:spcPct val="110000"/>
              </a:lnSpc>
              <a:spcAft>
                <a:spcPts val="600"/>
              </a:spcAft>
              <a:buClr>
                <a:srgbClr val="0080CC"/>
              </a:buClr>
              <a:buSzPct val="135000"/>
              <a:buFont typeface="Wingdings" panose="05000000000000000000" pitchFamily="2" charset="2"/>
              <a:buChar char="§"/>
            </a:pPr>
            <a:r>
              <a:rPr lang="en-US" sz="1200">
                <a:solidFill>
                  <a:srgbClr val="000000"/>
                </a:solidFill>
                <a:latin typeface="Arial"/>
              </a:rPr>
              <a:t>FTTH users were more likely to use high-bandwidth online services than non-FTTH users both in 2009 and in 2017.</a:t>
            </a:r>
          </a:p>
          <a:p>
            <a:pPr marL="177800" indent="-177800" eaLnBrk="0" fontAlgn="base" hangingPunct="0">
              <a:lnSpc>
                <a:spcPct val="110000"/>
              </a:lnSpc>
              <a:spcAft>
                <a:spcPts val="600"/>
              </a:spcAft>
              <a:buClr>
                <a:srgbClr val="0080CC"/>
              </a:buClr>
              <a:buSzPct val="135000"/>
              <a:buFont typeface="Wingdings" panose="05000000000000000000" pitchFamily="2" charset="2"/>
              <a:buChar char="§"/>
            </a:pPr>
            <a:r>
              <a:rPr lang="en-US" sz="1200">
                <a:solidFill>
                  <a:srgbClr val="000000"/>
                </a:solidFill>
                <a:latin typeface="Arial"/>
              </a:rPr>
              <a:t>The largest difference between FTTH users and non-FTTH users is in relation to downloading apps and video consumption</a:t>
            </a:r>
            <a:r>
              <a:rPr lang="en-GB" sz="1200" smtClean="0">
                <a:solidFill>
                  <a:srgbClr val="000000"/>
                </a:solidFill>
                <a:latin typeface="Arial"/>
              </a:rPr>
              <a:t>.</a:t>
            </a:r>
            <a:endParaRPr lang="en-GB" sz="1200" dirty="0" smtClean="0">
              <a:solidFill>
                <a:srgbClr val="000000"/>
              </a:solidFill>
              <a:latin typeface="Arial"/>
            </a:endParaRPr>
          </a:p>
        </p:txBody>
      </p:sp>
      <p:grpSp>
        <p:nvGrpSpPr>
          <p:cNvPr id="27" name="Gruppieren 26"/>
          <p:cNvGrpSpPr/>
          <p:nvPr/>
        </p:nvGrpSpPr>
        <p:grpSpPr>
          <a:xfrm>
            <a:off x="467544" y="1667584"/>
            <a:ext cx="8208912" cy="2606957"/>
            <a:chOff x="704528" y="2743787"/>
            <a:chExt cx="8208912" cy="3846642"/>
          </a:xfrm>
        </p:grpSpPr>
        <p:grpSp>
          <p:nvGrpSpPr>
            <p:cNvPr id="28" name="Gruppieren 27"/>
            <p:cNvGrpSpPr/>
            <p:nvPr/>
          </p:nvGrpSpPr>
          <p:grpSpPr>
            <a:xfrm>
              <a:off x="761629" y="2743787"/>
              <a:ext cx="8056352" cy="3420000"/>
              <a:chOff x="488504" y="2636912"/>
              <a:chExt cx="8056352" cy="3420000"/>
            </a:xfrm>
          </p:grpSpPr>
          <p:graphicFrame>
            <p:nvGraphicFramePr>
              <p:cNvPr id="34" name="Diagramm 33"/>
              <p:cNvGraphicFramePr/>
              <p:nvPr>
                <p:extLst>
                  <p:ext uri="{D42A27DB-BD31-4B8C-83A1-F6EECF244321}">
                    <p14:modId xmlns:p14="http://schemas.microsoft.com/office/powerpoint/2010/main" val="3888824523"/>
                  </p:ext>
                </p:extLst>
              </p:nvPr>
            </p:nvGraphicFramePr>
            <p:xfrm>
              <a:off x="488504" y="2636912"/>
              <a:ext cx="1440000" cy="34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Diagramm 34"/>
              <p:cNvGraphicFramePr/>
              <p:nvPr>
                <p:extLst>
                  <p:ext uri="{D42A27DB-BD31-4B8C-83A1-F6EECF244321}">
                    <p14:modId xmlns:p14="http://schemas.microsoft.com/office/powerpoint/2010/main" val="3277717749"/>
                  </p:ext>
                </p:extLst>
              </p:nvPr>
            </p:nvGraphicFramePr>
            <p:xfrm>
              <a:off x="2256277" y="2636912"/>
              <a:ext cx="1440000" cy="34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Diagramm 35"/>
              <p:cNvGraphicFramePr/>
              <p:nvPr>
                <p:extLst>
                  <p:ext uri="{D42A27DB-BD31-4B8C-83A1-F6EECF244321}">
                    <p14:modId xmlns:p14="http://schemas.microsoft.com/office/powerpoint/2010/main" val="2055550247"/>
                  </p:ext>
                </p:extLst>
              </p:nvPr>
            </p:nvGraphicFramePr>
            <p:xfrm>
              <a:off x="3811989" y="2636912"/>
              <a:ext cx="1440000" cy="34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Diagramm 36"/>
              <p:cNvGraphicFramePr/>
              <p:nvPr>
                <p:extLst>
                  <p:ext uri="{D42A27DB-BD31-4B8C-83A1-F6EECF244321}">
                    <p14:modId xmlns:p14="http://schemas.microsoft.com/office/powerpoint/2010/main" val="1393987045"/>
                  </p:ext>
                </p:extLst>
              </p:nvPr>
            </p:nvGraphicFramePr>
            <p:xfrm>
              <a:off x="7104856" y="2636912"/>
              <a:ext cx="1440000" cy="34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Diagramm 37"/>
              <p:cNvGraphicFramePr/>
              <p:nvPr>
                <p:extLst>
                  <p:ext uri="{D42A27DB-BD31-4B8C-83A1-F6EECF244321}">
                    <p14:modId xmlns:p14="http://schemas.microsoft.com/office/powerpoint/2010/main" val="1844556636"/>
                  </p:ext>
                </p:extLst>
              </p:nvPr>
            </p:nvGraphicFramePr>
            <p:xfrm>
              <a:off x="5385048" y="2636912"/>
              <a:ext cx="1440000" cy="3420000"/>
            </p:xfrm>
            <a:graphic>
              <a:graphicData uri="http://schemas.openxmlformats.org/drawingml/2006/chart">
                <c:chart xmlns:c="http://schemas.openxmlformats.org/drawingml/2006/chart" xmlns:r="http://schemas.openxmlformats.org/officeDocument/2006/relationships" r:id="rId7"/>
              </a:graphicData>
            </a:graphic>
          </p:graphicFrame>
        </p:grpSp>
        <p:sp>
          <p:nvSpPr>
            <p:cNvPr id="29" name="Textfeld 28"/>
            <p:cNvSpPr txBox="1"/>
            <p:nvPr/>
          </p:nvSpPr>
          <p:spPr>
            <a:xfrm>
              <a:off x="704528" y="6000055"/>
              <a:ext cx="1584176" cy="400110"/>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Arial" charset="0"/>
                </a:rPr>
                <a:t>Video (e.g. Netflix, YouTube, IPTV)</a:t>
              </a:r>
            </a:p>
          </p:txBody>
        </p:sp>
        <p:sp>
          <p:nvSpPr>
            <p:cNvPr id="30" name="Textfeld 29"/>
            <p:cNvSpPr txBox="1"/>
            <p:nvPr/>
          </p:nvSpPr>
          <p:spPr>
            <a:xfrm>
              <a:off x="2112262" y="6000055"/>
              <a:ext cx="2192666" cy="590374"/>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charset="0"/>
                </a:rPr>
                <a:t>Downloading applications, software, games, music or videos</a:t>
              </a:r>
              <a:endParaRPr kumimoji="0" lang="de-DE" sz="1000" b="0" i="0" u="none" strike="noStrike" kern="0" cap="none" spc="0" normalizeH="0" baseline="0" noProof="0" dirty="0" smtClean="0">
                <a:ln>
                  <a:noFill/>
                </a:ln>
                <a:solidFill>
                  <a:srgbClr val="000000"/>
                </a:solidFill>
                <a:effectLst/>
                <a:uLnTx/>
                <a:uFillTx/>
                <a:latin typeface="Arial" charset="0"/>
              </a:endParaRPr>
            </a:p>
          </p:txBody>
        </p:sp>
        <p:sp>
          <p:nvSpPr>
            <p:cNvPr id="31" name="Textfeld 30"/>
            <p:cNvSpPr txBox="1"/>
            <p:nvPr/>
          </p:nvSpPr>
          <p:spPr>
            <a:xfrm>
              <a:off x="4016896" y="6000055"/>
              <a:ext cx="1584176" cy="246222"/>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Arial" charset="0"/>
                </a:rPr>
                <a:t>Listening to radio</a:t>
              </a:r>
            </a:p>
          </p:txBody>
        </p:sp>
        <p:sp>
          <p:nvSpPr>
            <p:cNvPr id="32" name="Textfeld 31"/>
            <p:cNvSpPr txBox="1"/>
            <p:nvPr/>
          </p:nvSpPr>
          <p:spPr>
            <a:xfrm>
              <a:off x="5601072" y="6000055"/>
              <a:ext cx="1584176" cy="400110"/>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Arial" charset="0"/>
                </a:rPr>
                <a:t>Downloading and uploading photos</a:t>
              </a:r>
            </a:p>
          </p:txBody>
        </p:sp>
        <p:sp>
          <p:nvSpPr>
            <p:cNvPr id="33" name="Textfeld 32"/>
            <p:cNvSpPr txBox="1"/>
            <p:nvPr/>
          </p:nvSpPr>
          <p:spPr>
            <a:xfrm>
              <a:off x="7329264" y="6000055"/>
              <a:ext cx="1584176" cy="246222"/>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GB" sz="1000" b="0" i="0" u="none" strike="noStrike" kern="0" cap="none" spc="0" normalizeH="0" baseline="0" noProof="0" dirty="0" smtClean="0">
                  <a:ln>
                    <a:noFill/>
                  </a:ln>
                  <a:solidFill>
                    <a:srgbClr val="000000"/>
                  </a:solidFill>
                  <a:effectLst/>
                  <a:uLnTx/>
                  <a:uFillTx/>
                  <a:latin typeface="Arial" charset="0"/>
                </a:rPr>
                <a:t>Video telephony</a:t>
              </a:r>
            </a:p>
          </p:txBody>
        </p:sp>
      </p:grpSp>
      <p:cxnSp>
        <p:nvCxnSpPr>
          <p:cNvPr id="39" name="Gerade Verbindung mit Pfeil 38"/>
          <p:cNvCxnSpPr/>
          <p:nvPr/>
        </p:nvCxnSpPr>
        <p:spPr>
          <a:xfrm flipV="1">
            <a:off x="719858" y="2495676"/>
            <a:ext cx="539774" cy="468052"/>
          </a:xfrm>
          <a:prstGeom prst="straightConnector1">
            <a:avLst/>
          </a:prstGeom>
          <a:noFill/>
          <a:ln w="19050" cap="flat" cmpd="sng" algn="ctr">
            <a:solidFill>
              <a:srgbClr val="000000"/>
            </a:solidFill>
            <a:prstDash val="solid"/>
            <a:tailEnd type="arrow"/>
          </a:ln>
          <a:effectLst/>
        </p:spPr>
      </p:cxnSp>
      <p:cxnSp>
        <p:nvCxnSpPr>
          <p:cNvPr id="40" name="Gerade Verbindung mit Pfeil 39"/>
          <p:cNvCxnSpPr/>
          <p:nvPr/>
        </p:nvCxnSpPr>
        <p:spPr>
          <a:xfrm flipV="1">
            <a:off x="2520058" y="2603688"/>
            <a:ext cx="539774" cy="468052"/>
          </a:xfrm>
          <a:prstGeom prst="straightConnector1">
            <a:avLst/>
          </a:prstGeom>
          <a:noFill/>
          <a:ln w="19050" cap="flat" cmpd="sng" algn="ctr">
            <a:solidFill>
              <a:srgbClr val="000000"/>
            </a:solidFill>
            <a:prstDash val="solid"/>
            <a:tailEnd type="arrow"/>
          </a:ln>
          <a:effectLst/>
        </p:spPr>
      </p:cxnSp>
      <p:cxnSp>
        <p:nvCxnSpPr>
          <p:cNvPr id="41" name="Gerade Verbindung mit Pfeil 40"/>
          <p:cNvCxnSpPr/>
          <p:nvPr/>
        </p:nvCxnSpPr>
        <p:spPr>
          <a:xfrm flipV="1">
            <a:off x="4283968" y="2650295"/>
            <a:ext cx="683790" cy="216024"/>
          </a:xfrm>
          <a:prstGeom prst="straightConnector1">
            <a:avLst/>
          </a:prstGeom>
          <a:noFill/>
          <a:ln w="19050" cap="flat" cmpd="sng" algn="ctr">
            <a:solidFill>
              <a:srgbClr val="000000"/>
            </a:solidFill>
            <a:prstDash val="solid"/>
            <a:tailEnd type="arrow"/>
          </a:ln>
          <a:effectLst/>
        </p:spPr>
      </p:cxnSp>
      <p:cxnSp>
        <p:nvCxnSpPr>
          <p:cNvPr id="42" name="Gerade Verbindung mit Pfeil 41"/>
          <p:cNvCxnSpPr/>
          <p:nvPr/>
        </p:nvCxnSpPr>
        <p:spPr>
          <a:xfrm flipV="1">
            <a:off x="5724128" y="2425035"/>
            <a:ext cx="683790" cy="356537"/>
          </a:xfrm>
          <a:prstGeom prst="straightConnector1">
            <a:avLst/>
          </a:prstGeom>
          <a:noFill/>
          <a:ln w="19050" cap="flat" cmpd="sng" algn="ctr">
            <a:solidFill>
              <a:srgbClr val="000000"/>
            </a:solidFill>
            <a:prstDash val="solid"/>
            <a:tailEnd type="arrow"/>
          </a:ln>
          <a:effectLst/>
        </p:spPr>
      </p:cxnSp>
      <p:cxnSp>
        <p:nvCxnSpPr>
          <p:cNvPr id="43" name="Gerade Verbindung mit Pfeil 42"/>
          <p:cNvCxnSpPr/>
          <p:nvPr/>
        </p:nvCxnSpPr>
        <p:spPr>
          <a:xfrm flipV="1">
            <a:off x="7488610" y="2963728"/>
            <a:ext cx="611782" cy="344475"/>
          </a:xfrm>
          <a:prstGeom prst="straightConnector1">
            <a:avLst/>
          </a:prstGeom>
          <a:noFill/>
          <a:ln w="19050" cap="flat" cmpd="sng" algn="ctr">
            <a:solidFill>
              <a:srgbClr val="000000"/>
            </a:solidFill>
            <a:prstDash val="solid"/>
            <a:tailEnd type="arrow"/>
          </a:ln>
          <a:effectLst/>
        </p:spPr>
      </p:cxnSp>
      <p:sp>
        <p:nvSpPr>
          <p:cNvPr id="44" name="Textfeld 43"/>
          <p:cNvSpPr txBox="1"/>
          <p:nvPr/>
        </p:nvSpPr>
        <p:spPr>
          <a:xfrm>
            <a:off x="230314" y="2243648"/>
            <a:ext cx="1224136" cy="400110"/>
          </a:xfrm>
          <a:prstGeom prst="rect">
            <a:avLst/>
          </a:prstGeom>
          <a:noFill/>
        </p:spPr>
        <p:txBody>
          <a:bodyPr wrap="square" rtlCol="0">
            <a:spAutoFit/>
          </a:bodyPr>
          <a:lstStyle/>
          <a:p>
            <a:pPr algn="ctr" eaLnBrk="0" fontAlgn="base" hangingPunct="0">
              <a:spcBef>
                <a:spcPct val="50000"/>
              </a:spcBef>
              <a:spcAft>
                <a:spcPct val="0"/>
              </a:spcAft>
            </a:pPr>
            <a:r>
              <a:rPr lang="en-GB" sz="1000">
                <a:solidFill>
                  <a:srgbClr val="000000"/>
                </a:solidFill>
                <a:latin typeface="Arial" charset="0"/>
              </a:rPr>
              <a:t>CAGR </a:t>
            </a:r>
            <a:r>
              <a:rPr lang="en-GB" sz="1000" smtClean="0">
                <a:solidFill>
                  <a:srgbClr val="000000"/>
                </a:solidFill>
                <a:latin typeface="Arial" charset="0"/>
              </a:rPr>
              <a:t>of FTTH</a:t>
            </a:r>
            <a:r>
              <a:rPr lang="en-GB" sz="1000" dirty="0">
                <a:solidFill>
                  <a:srgbClr val="000000"/>
                </a:solidFill>
                <a:latin typeface="Arial" charset="0"/>
              </a:rPr>
              <a:t>: 10.3%</a:t>
            </a:r>
          </a:p>
        </p:txBody>
      </p:sp>
      <p:sp>
        <p:nvSpPr>
          <p:cNvPr id="45" name="Textfeld 44"/>
          <p:cNvSpPr txBox="1"/>
          <p:nvPr/>
        </p:nvSpPr>
        <p:spPr>
          <a:xfrm>
            <a:off x="1907703" y="2387664"/>
            <a:ext cx="1224137" cy="400110"/>
          </a:xfrm>
          <a:prstGeom prst="rect">
            <a:avLst/>
          </a:prstGeom>
          <a:noFill/>
        </p:spPr>
        <p:txBody>
          <a:bodyPr wrap="square" rtlCol="0">
            <a:spAutoFit/>
          </a:bodyPr>
          <a:lstStyle/>
          <a:p>
            <a:pPr algn="ctr" eaLnBrk="0" fontAlgn="base" hangingPunct="0">
              <a:spcBef>
                <a:spcPct val="50000"/>
              </a:spcBef>
              <a:spcAft>
                <a:spcPct val="0"/>
              </a:spcAft>
            </a:pPr>
            <a:r>
              <a:rPr lang="en-GB" sz="1000" dirty="0">
                <a:solidFill>
                  <a:srgbClr val="000000"/>
                </a:solidFill>
                <a:latin typeface="Arial" charset="0"/>
              </a:rPr>
              <a:t>CAGR of FTTH: 12.2%</a:t>
            </a:r>
          </a:p>
        </p:txBody>
      </p:sp>
      <p:sp>
        <p:nvSpPr>
          <p:cNvPr id="46" name="Textfeld 45"/>
          <p:cNvSpPr txBox="1"/>
          <p:nvPr/>
        </p:nvSpPr>
        <p:spPr>
          <a:xfrm>
            <a:off x="3707904" y="2387664"/>
            <a:ext cx="1288134" cy="400110"/>
          </a:xfrm>
          <a:prstGeom prst="rect">
            <a:avLst/>
          </a:prstGeom>
          <a:noFill/>
        </p:spPr>
        <p:txBody>
          <a:bodyPr wrap="square" rtlCol="0">
            <a:spAutoFit/>
          </a:bodyPr>
          <a:lstStyle/>
          <a:p>
            <a:pPr algn="ctr" eaLnBrk="0" fontAlgn="base" hangingPunct="0">
              <a:spcBef>
                <a:spcPct val="50000"/>
              </a:spcBef>
              <a:spcAft>
                <a:spcPct val="0"/>
              </a:spcAft>
            </a:pPr>
            <a:r>
              <a:rPr lang="en-GB" sz="1000" dirty="0">
                <a:solidFill>
                  <a:srgbClr val="000000"/>
                </a:solidFill>
                <a:latin typeface="Arial" charset="0"/>
              </a:rPr>
              <a:t>CAGR of FTTH: 1.4%</a:t>
            </a:r>
          </a:p>
        </p:txBody>
      </p:sp>
      <p:sp>
        <p:nvSpPr>
          <p:cNvPr id="47" name="Textfeld 46"/>
          <p:cNvSpPr txBox="1"/>
          <p:nvPr/>
        </p:nvSpPr>
        <p:spPr>
          <a:xfrm>
            <a:off x="5220072" y="2243648"/>
            <a:ext cx="1152128" cy="400110"/>
          </a:xfrm>
          <a:prstGeom prst="rect">
            <a:avLst/>
          </a:prstGeom>
          <a:noFill/>
        </p:spPr>
        <p:txBody>
          <a:bodyPr wrap="square" rtlCol="0">
            <a:spAutoFit/>
          </a:bodyPr>
          <a:lstStyle/>
          <a:p>
            <a:pPr algn="ctr" eaLnBrk="0" fontAlgn="base" hangingPunct="0">
              <a:spcBef>
                <a:spcPct val="50000"/>
              </a:spcBef>
              <a:spcAft>
                <a:spcPct val="0"/>
              </a:spcAft>
            </a:pPr>
            <a:r>
              <a:rPr lang="en-GB" sz="1000" dirty="0">
                <a:solidFill>
                  <a:srgbClr val="000000"/>
                </a:solidFill>
                <a:latin typeface="Arial" charset="0"/>
              </a:rPr>
              <a:t>CAGR of FTTH: 2.1%</a:t>
            </a:r>
          </a:p>
        </p:txBody>
      </p:sp>
      <p:sp>
        <p:nvSpPr>
          <p:cNvPr id="48" name="Textfeld 47"/>
          <p:cNvSpPr txBox="1"/>
          <p:nvPr/>
        </p:nvSpPr>
        <p:spPr>
          <a:xfrm>
            <a:off x="6948264" y="2747704"/>
            <a:ext cx="1296144" cy="400110"/>
          </a:xfrm>
          <a:prstGeom prst="rect">
            <a:avLst/>
          </a:prstGeom>
          <a:noFill/>
        </p:spPr>
        <p:txBody>
          <a:bodyPr wrap="square" rtlCol="0">
            <a:spAutoFit/>
          </a:bodyPr>
          <a:lstStyle/>
          <a:p>
            <a:pPr algn="ctr" eaLnBrk="0" fontAlgn="base" hangingPunct="0">
              <a:spcBef>
                <a:spcPct val="50000"/>
              </a:spcBef>
              <a:spcAft>
                <a:spcPct val="0"/>
              </a:spcAft>
            </a:pPr>
            <a:r>
              <a:rPr lang="de-DE" sz="1000" dirty="0">
                <a:solidFill>
                  <a:srgbClr val="000000"/>
                </a:solidFill>
                <a:latin typeface="Arial" charset="0"/>
              </a:rPr>
              <a:t>CAGR </a:t>
            </a:r>
            <a:r>
              <a:rPr lang="de-DE" sz="1000" dirty="0" err="1">
                <a:solidFill>
                  <a:srgbClr val="000000"/>
                </a:solidFill>
                <a:latin typeface="Arial" charset="0"/>
              </a:rPr>
              <a:t>of</a:t>
            </a:r>
            <a:r>
              <a:rPr lang="de-DE" sz="1000" dirty="0">
                <a:solidFill>
                  <a:srgbClr val="000000"/>
                </a:solidFill>
                <a:latin typeface="Arial" charset="0"/>
              </a:rPr>
              <a:t> FTTH: 8.6%</a:t>
            </a:r>
          </a:p>
        </p:txBody>
      </p:sp>
      <p:grpSp>
        <p:nvGrpSpPr>
          <p:cNvPr id="49" name="Gruppieren 48"/>
          <p:cNvGrpSpPr/>
          <p:nvPr/>
        </p:nvGrpSpPr>
        <p:grpSpPr>
          <a:xfrm>
            <a:off x="7164288" y="2112939"/>
            <a:ext cx="2088232" cy="527890"/>
            <a:chOff x="7953586" y="2132098"/>
            <a:chExt cx="2088232" cy="527890"/>
          </a:xfrm>
        </p:grpSpPr>
        <p:sp>
          <p:nvSpPr>
            <p:cNvPr id="50" name="Rechteck 49"/>
            <p:cNvSpPr/>
            <p:nvPr/>
          </p:nvSpPr>
          <p:spPr bwMode="auto">
            <a:xfrm>
              <a:off x="8489776" y="2204864"/>
              <a:ext cx="108000" cy="108000"/>
            </a:xfrm>
            <a:prstGeom prst="rect">
              <a:avLst/>
            </a:prstGeom>
            <a:solidFill>
              <a:srgbClr val="8F0E14"/>
            </a:solidFill>
            <a:ln>
              <a:solidFill>
                <a:srgbClr val="8F0E14"/>
              </a:solidFill>
            </a:ln>
            <a:effectLst/>
            <a:extLst/>
          </p:spPr>
          <p:txBody>
            <a:bodyPr vert="horz" wrap="none" lIns="9000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de-DE" sz="1600" b="0" i="0" u="none" strike="noStrike" kern="0" cap="none" spc="0" normalizeH="0" baseline="0" noProof="0" smtClean="0">
                <a:ln>
                  <a:noFill/>
                </a:ln>
                <a:solidFill>
                  <a:srgbClr val="000000"/>
                </a:solidFill>
                <a:effectLst/>
                <a:uLnTx/>
                <a:uFillTx/>
                <a:latin typeface="Arial" charset="0"/>
              </a:endParaRPr>
            </a:p>
          </p:txBody>
        </p:sp>
        <p:sp>
          <p:nvSpPr>
            <p:cNvPr id="51" name="Rechteck 50"/>
            <p:cNvSpPr/>
            <p:nvPr/>
          </p:nvSpPr>
          <p:spPr bwMode="auto">
            <a:xfrm>
              <a:off x="8493658" y="2456904"/>
              <a:ext cx="108000" cy="108000"/>
            </a:xfrm>
            <a:prstGeom prst="rect">
              <a:avLst/>
            </a:prstGeom>
            <a:solidFill>
              <a:srgbClr val="004066"/>
            </a:solidFill>
            <a:ln>
              <a:solidFill>
                <a:srgbClr val="004066"/>
              </a:solidFill>
            </a:ln>
            <a:effectLst/>
            <a:extLst/>
          </p:spPr>
          <p:txBody>
            <a:bodyPr vert="horz" wrap="none" lIns="9000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de-DE" sz="1600" b="0" i="0" u="none" strike="noStrike" kern="0" cap="none" spc="0" normalizeH="0" baseline="0" noProof="0" smtClean="0">
                <a:ln>
                  <a:noFill/>
                </a:ln>
                <a:solidFill>
                  <a:srgbClr val="000000"/>
                </a:solidFill>
                <a:effectLst/>
                <a:uLnTx/>
                <a:uFillTx/>
                <a:latin typeface="Arial" charset="0"/>
              </a:endParaRPr>
            </a:p>
          </p:txBody>
        </p:sp>
        <p:sp>
          <p:nvSpPr>
            <p:cNvPr id="52" name="Textfeld 51"/>
            <p:cNvSpPr txBox="1"/>
            <p:nvPr/>
          </p:nvSpPr>
          <p:spPr>
            <a:xfrm>
              <a:off x="8409384" y="2132098"/>
              <a:ext cx="864096" cy="276999"/>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de-DE" sz="1200" b="0" i="0" u="none" strike="noStrike" kern="0" cap="none" spc="0" normalizeH="0" baseline="0" noProof="0" dirty="0" smtClean="0">
                  <a:ln>
                    <a:noFill/>
                  </a:ln>
                  <a:solidFill>
                    <a:srgbClr val="000000"/>
                  </a:solidFill>
                  <a:effectLst/>
                  <a:uLnTx/>
                  <a:uFillTx/>
                  <a:latin typeface="Arial" charset="0"/>
                </a:rPr>
                <a:t>FTTH</a:t>
              </a:r>
            </a:p>
          </p:txBody>
        </p:sp>
        <p:sp>
          <p:nvSpPr>
            <p:cNvPr id="53" name="Textfeld 52"/>
            <p:cNvSpPr txBox="1"/>
            <p:nvPr/>
          </p:nvSpPr>
          <p:spPr>
            <a:xfrm>
              <a:off x="7953586" y="2382989"/>
              <a:ext cx="2088232" cy="276999"/>
            </a:xfrm>
            <a:prstGeom prst="rect">
              <a:avLst/>
            </a:prstGeom>
            <a:noFill/>
          </p:spPr>
          <p:txBody>
            <a:bodyPr wrap="square" rtlCol="0">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de-DE" sz="1200" b="0" i="0" u="none" strike="noStrike" kern="0" cap="none" spc="0" normalizeH="0" baseline="0" noProof="0" dirty="0" smtClean="0">
                  <a:ln>
                    <a:noFill/>
                  </a:ln>
                  <a:solidFill>
                    <a:srgbClr val="000000"/>
                  </a:solidFill>
                  <a:effectLst/>
                  <a:uLnTx/>
                  <a:uFillTx/>
                  <a:latin typeface="Arial" charset="0"/>
                </a:rPr>
                <a:t>Non-FTTH</a:t>
              </a:r>
            </a:p>
          </p:txBody>
        </p:sp>
      </p:grpSp>
      <p:sp>
        <p:nvSpPr>
          <p:cNvPr id="54" name="Textfeld 53"/>
          <p:cNvSpPr txBox="1"/>
          <p:nvPr/>
        </p:nvSpPr>
        <p:spPr>
          <a:xfrm>
            <a:off x="6156176" y="4229675"/>
            <a:ext cx="2584277" cy="646331"/>
          </a:xfrm>
          <a:prstGeom prst="rect">
            <a:avLst/>
          </a:prstGeom>
          <a:noFill/>
        </p:spPr>
        <p:txBody>
          <a:bodyPr wrap="square" rtlCol="0">
            <a:spAutoFit/>
          </a:bodyPr>
          <a:lstStyle/>
          <a:p>
            <a:pPr algn="r"/>
            <a:r>
              <a:rPr lang="en-GB" sz="1200" i="1" smtClean="0">
                <a:latin typeface="Arial" panose="020B0604020202020204" pitchFamily="34" charset="0"/>
                <a:cs typeface="Arial" panose="020B0604020202020204" pitchFamily="34" charset="0"/>
              </a:rPr>
              <a:t>Proportions </a:t>
            </a:r>
            <a:r>
              <a:rPr lang="en-GB" sz="1200" i="1" dirty="0">
                <a:latin typeface="Arial" panose="020B0604020202020204" pitchFamily="34" charset="0"/>
                <a:cs typeface="Arial" panose="020B0604020202020204" pitchFamily="34" charset="0"/>
              </a:rPr>
              <a:t>of </a:t>
            </a:r>
            <a:r>
              <a:rPr lang="en-GB" sz="1200" i="1">
                <a:latin typeface="Arial" panose="020B0604020202020204" pitchFamily="34" charset="0"/>
                <a:cs typeface="Arial" panose="020B0604020202020204" pitchFamily="34" charset="0"/>
              </a:rPr>
              <a:t>users </a:t>
            </a:r>
            <a:r>
              <a:rPr lang="en-GB" sz="1200" i="1" smtClean="0">
                <a:latin typeface="Arial" panose="020B0604020202020204" pitchFamily="34" charset="0"/>
                <a:cs typeface="Arial" panose="020B0604020202020204" pitchFamily="34" charset="0"/>
              </a:rPr>
              <a:t>of various </a:t>
            </a:r>
            <a:br>
              <a:rPr lang="en-GB" sz="1200" i="1" smtClean="0">
                <a:latin typeface="Arial" panose="020B0604020202020204" pitchFamily="34" charset="0"/>
                <a:cs typeface="Arial" panose="020B0604020202020204" pitchFamily="34" charset="0"/>
              </a:rPr>
            </a:br>
            <a:r>
              <a:rPr lang="en-GB" sz="1200" i="1" smtClean="0">
                <a:latin typeface="Arial" panose="020B0604020202020204" pitchFamily="34" charset="0"/>
                <a:cs typeface="Arial" panose="020B0604020202020204" pitchFamily="34" charset="0"/>
              </a:rPr>
              <a:t>high-bandwidth online services in </a:t>
            </a:r>
            <a:r>
              <a:rPr lang="en-GB" sz="1200" i="1" dirty="0">
                <a:latin typeface="Arial" panose="020B0604020202020204" pitchFamily="34" charset="0"/>
                <a:cs typeface="Arial" panose="020B0604020202020204" pitchFamily="34" charset="0"/>
              </a:rPr>
              <a:t>2009 </a:t>
            </a:r>
            <a:r>
              <a:rPr lang="en-GB" sz="1200" i="1">
                <a:latin typeface="Arial" panose="020B0604020202020204" pitchFamily="34" charset="0"/>
                <a:cs typeface="Arial" panose="020B0604020202020204" pitchFamily="34" charset="0"/>
              </a:rPr>
              <a:t>and </a:t>
            </a:r>
            <a:r>
              <a:rPr lang="en-GB" sz="1200" i="1" smtClean="0">
                <a:latin typeface="Arial" panose="020B0604020202020204" pitchFamily="34" charset="0"/>
                <a:cs typeface="Arial" panose="020B0604020202020204" pitchFamily="34" charset="0"/>
              </a:rPr>
              <a:t>2017</a:t>
            </a:r>
            <a:endParaRPr lang="en-GB"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0347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21490" r="1523"/>
          <a:stretch/>
        </p:blipFill>
        <p:spPr>
          <a:xfrm>
            <a:off x="0" y="6990"/>
            <a:ext cx="9144000" cy="4860000"/>
          </a:xfrm>
          <a:prstGeom prst="rect">
            <a:avLst/>
          </a:prstGeom>
        </p:spPr>
      </p:pic>
      <p:sp>
        <p:nvSpPr>
          <p:cNvPr id="3" name="Shape 115"/>
          <p:cNvSpPr/>
          <p:nvPr/>
        </p:nvSpPr>
        <p:spPr>
          <a:xfrm rot="10800000" flipH="1">
            <a:off x="-8465" y="195486"/>
            <a:ext cx="882893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8325961" cy="265206"/>
          </a:xfrm>
          <a:prstGeom prst="rect">
            <a:avLst/>
          </a:prstGeom>
          <a:noFill/>
          <a:ln>
            <a:noFill/>
          </a:ln>
        </p:spPr>
        <p:txBody>
          <a:bodyPr lIns="0" tIns="0" rIns="0" bIns="0" anchor="ctr" anchorCtr="0">
            <a:noAutofit/>
          </a:bodyPr>
          <a:lstStyle/>
          <a:p>
            <a:pPr lvl="0">
              <a:buClr>
                <a:srgbClr val="FFFFFF"/>
              </a:buClr>
              <a:buSzPct val="25000"/>
            </a:pPr>
            <a:r>
              <a:rPr lang="en-US" sz="2400" dirty="0">
                <a:solidFill>
                  <a:srgbClr val="FFFFFF"/>
                </a:solidFill>
                <a:latin typeface="Arial" panose="020B0604020202020204" pitchFamily="34" charset="0"/>
                <a:cs typeface="Arial" panose="020B0604020202020204" pitchFamily="34" charset="0"/>
                <a:sym typeface="Arial"/>
              </a:rPr>
              <a:t>FTTH users </a:t>
            </a:r>
            <a:r>
              <a:rPr lang="en-US" sz="2400" dirty="0" smtClean="0">
                <a:solidFill>
                  <a:srgbClr val="FFFFFF"/>
                </a:solidFill>
                <a:latin typeface="Arial" panose="020B0604020202020204" pitchFamily="34" charset="0"/>
                <a:cs typeface="Arial" panose="020B0604020202020204" pitchFamily="34" charset="0"/>
                <a:sym typeface="Arial"/>
              </a:rPr>
              <a:t>use more mobile devices than non-FTTH users</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graphicFrame>
        <p:nvGraphicFramePr>
          <p:cNvPr id="23" name="Diagramm 22"/>
          <p:cNvGraphicFramePr/>
          <p:nvPr>
            <p:extLst>
              <p:ext uri="{D42A27DB-BD31-4B8C-83A1-F6EECF244321}">
                <p14:modId xmlns:p14="http://schemas.microsoft.com/office/powerpoint/2010/main" val="2926022277"/>
              </p:ext>
            </p:extLst>
          </p:nvPr>
        </p:nvGraphicFramePr>
        <p:xfrm>
          <a:off x="395536" y="290320"/>
          <a:ext cx="6840760" cy="357757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feld 23"/>
          <p:cNvSpPr txBox="1"/>
          <p:nvPr/>
        </p:nvSpPr>
        <p:spPr>
          <a:xfrm>
            <a:off x="5580112" y="1633031"/>
            <a:ext cx="1725152" cy="938719"/>
          </a:xfrm>
          <a:prstGeom prst="rect">
            <a:avLst/>
          </a:prstGeom>
          <a:noFill/>
        </p:spPr>
        <p:txBody>
          <a:bodyPr wrap="none" rtlCol="0">
            <a:spAutoFit/>
          </a:bodyPr>
          <a:lstStyle/>
          <a:p>
            <a:pPr algn="r" eaLnBrk="0" fontAlgn="base" hangingPunct="0">
              <a:spcBef>
                <a:spcPct val="50000"/>
              </a:spcBef>
              <a:spcAft>
                <a:spcPct val="0"/>
              </a:spcAft>
            </a:pPr>
            <a:r>
              <a:rPr lang="en-GB" sz="1100" i="1" dirty="0" smtClean="0">
                <a:solidFill>
                  <a:srgbClr val="000000"/>
                </a:solidFill>
                <a:latin typeface="Arial" charset="0"/>
              </a:rPr>
              <a:t>Proportions of users</a:t>
            </a:r>
            <a:br>
              <a:rPr lang="en-GB" sz="1100" i="1" dirty="0" smtClean="0">
                <a:solidFill>
                  <a:srgbClr val="000000"/>
                </a:solidFill>
                <a:latin typeface="Arial" charset="0"/>
              </a:rPr>
            </a:br>
            <a:r>
              <a:rPr lang="en-GB" sz="1100" i="1" dirty="0" smtClean="0">
                <a:solidFill>
                  <a:srgbClr val="000000"/>
                </a:solidFill>
                <a:latin typeface="Arial" charset="0"/>
              </a:rPr>
              <a:t>owning specific     </a:t>
            </a:r>
            <a:br>
              <a:rPr lang="en-GB" sz="1100" i="1" dirty="0" smtClean="0">
                <a:solidFill>
                  <a:srgbClr val="000000"/>
                </a:solidFill>
                <a:latin typeface="Arial" charset="0"/>
              </a:rPr>
            </a:br>
            <a:r>
              <a:rPr lang="en-GB" sz="1100" i="1" dirty="0" smtClean="0">
                <a:solidFill>
                  <a:srgbClr val="000000"/>
                </a:solidFill>
                <a:latin typeface="Arial" charset="0"/>
              </a:rPr>
              <a:t>mobile devices        </a:t>
            </a:r>
            <a:br>
              <a:rPr lang="en-GB" sz="1100" i="1" dirty="0" smtClean="0">
                <a:solidFill>
                  <a:srgbClr val="000000"/>
                </a:solidFill>
                <a:latin typeface="Arial" charset="0"/>
              </a:rPr>
            </a:br>
            <a:r>
              <a:rPr lang="en-GB" sz="1100" i="1" dirty="0" smtClean="0">
                <a:solidFill>
                  <a:srgbClr val="000000"/>
                </a:solidFill>
                <a:latin typeface="Arial" charset="0"/>
              </a:rPr>
              <a:t>connected to the             </a:t>
            </a:r>
            <a:br>
              <a:rPr lang="en-GB" sz="1100" i="1" dirty="0" smtClean="0">
                <a:solidFill>
                  <a:srgbClr val="000000"/>
                </a:solidFill>
                <a:latin typeface="Arial" charset="0"/>
              </a:rPr>
            </a:br>
            <a:r>
              <a:rPr lang="en-GB" sz="1100" i="1" dirty="0" smtClean="0">
                <a:solidFill>
                  <a:srgbClr val="000000"/>
                </a:solidFill>
                <a:latin typeface="Arial" charset="0"/>
              </a:rPr>
              <a:t>Internet                </a:t>
            </a:r>
            <a:endParaRPr lang="en-GB" sz="1100" i="1" dirty="0">
              <a:solidFill>
                <a:srgbClr val="000000"/>
              </a:solidFill>
              <a:latin typeface="Arial" charset="0"/>
            </a:endParaRPr>
          </a:p>
        </p:txBody>
      </p:sp>
      <p:sp>
        <p:nvSpPr>
          <p:cNvPr id="8" name="Rechteck 7"/>
          <p:cNvSpPr/>
          <p:nvPr/>
        </p:nvSpPr>
        <p:spPr>
          <a:xfrm>
            <a:off x="-6424" y="4963500"/>
            <a:ext cx="5464934" cy="180000"/>
          </a:xfrm>
          <a:prstGeom prst="rect">
            <a:avLst/>
          </a:prstGeom>
        </p:spPr>
        <p:txBody>
          <a:bodyPr wrap="square" lIns="79200" tIns="39600" rIns="79200" bIns="39600">
            <a:noAutofit/>
          </a:bodyPr>
          <a:lstStyle/>
          <a:p>
            <a:pPr fontAlgn="base">
              <a:spcAft>
                <a:spcPct val="0"/>
              </a:spcAft>
            </a:pPr>
            <a:r>
              <a:rPr lang="en-US" sz="700" dirty="0">
                <a:latin typeface="Arial" panose="020B0604020202020204" pitchFamily="34" charset="0"/>
                <a:cs typeface="Arial" panose="020B0604020202020204" pitchFamily="34" charset="0"/>
              </a:rPr>
              <a:t>Source: Representative consumer survey (2017), N=924; Significance: *** 0.01, ** 0.05, *0.1.</a:t>
            </a:r>
          </a:p>
        </p:txBody>
      </p:sp>
    </p:spTree>
    <p:extLst>
      <p:ext uri="{BB962C8B-B14F-4D97-AF65-F5344CB8AC3E}">
        <p14:creationId xmlns:p14="http://schemas.microsoft.com/office/powerpoint/2010/main" val="3070827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6" y="195486"/>
            <a:ext cx="733268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algn="ctr">
              <a:buClr>
                <a:srgbClr val="000000"/>
              </a:buClr>
              <a:buFont typeface="Arial"/>
              <a:buNone/>
            </a:pPr>
            <a:endParaRPr sz="1400">
              <a:solidFill>
                <a:prstClr val="white"/>
              </a:solidFill>
              <a:latin typeface="Arial"/>
              <a:ea typeface="Arial"/>
              <a:cs typeface="Arial"/>
              <a:sym typeface="Arial"/>
            </a:endParaRPr>
          </a:p>
        </p:txBody>
      </p:sp>
      <p:sp>
        <p:nvSpPr>
          <p:cNvPr id="4" name="Shape 116"/>
          <p:cNvSpPr txBox="1"/>
          <p:nvPr/>
        </p:nvSpPr>
        <p:spPr>
          <a:xfrm>
            <a:off x="566519" y="290320"/>
            <a:ext cx="6613108" cy="265206"/>
          </a:xfrm>
          <a:prstGeom prst="rect">
            <a:avLst/>
          </a:prstGeom>
          <a:noFill/>
          <a:ln>
            <a:noFill/>
          </a:ln>
        </p:spPr>
        <p:txBody>
          <a:bodyPr lIns="0" tIns="0" rIns="0" bIns="0" anchor="ctr" anchorCtr="0">
            <a:noAutofit/>
          </a:bodyPr>
          <a:lstStyle/>
          <a:p>
            <a:pPr>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Around 20 million FTTH/B subscribers in Europe</a:t>
            </a:r>
            <a:endParaRPr lang="en-US" sz="2400"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5" name="Rechteck 44"/>
          <p:cNvSpPr/>
          <p:nvPr/>
        </p:nvSpPr>
        <p:spPr>
          <a:xfrm>
            <a:off x="4027000" y="1677357"/>
            <a:ext cx="360040" cy="19177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6" name="Rechteck 45"/>
          <p:cNvSpPr/>
          <p:nvPr/>
        </p:nvSpPr>
        <p:spPr>
          <a:xfrm>
            <a:off x="4027000" y="1878470"/>
            <a:ext cx="360040" cy="19177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7" name="Rechteck 46"/>
          <p:cNvSpPr/>
          <p:nvPr/>
        </p:nvSpPr>
        <p:spPr>
          <a:xfrm>
            <a:off x="4027000" y="2079583"/>
            <a:ext cx="360040" cy="19177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8" name="Rechteck 47"/>
          <p:cNvSpPr/>
          <p:nvPr/>
        </p:nvSpPr>
        <p:spPr>
          <a:xfrm>
            <a:off x="4027000" y="2280696"/>
            <a:ext cx="360040" cy="1917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9" name="Rechteck 48"/>
          <p:cNvSpPr/>
          <p:nvPr/>
        </p:nvSpPr>
        <p:spPr>
          <a:xfrm>
            <a:off x="4027000" y="2481809"/>
            <a:ext cx="360040" cy="191770"/>
          </a:xfrm>
          <a:prstGeom prst="rect">
            <a:avLst/>
          </a:prstGeom>
          <a:solidFill>
            <a:srgbClr val="4C8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0" name="Rechteck 49"/>
          <p:cNvSpPr/>
          <p:nvPr/>
        </p:nvSpPr>
        <p:spPr>
          <a:xfrm>
            <a:off x="4027000" y="2682922"/>
            <a:ext cx="360040" cy="191770"/>
          </a:xfrm>
          <a:prstGeom prst="rect">
            <a:avLst/>
          </a:prstGeom>
          <a:solidFill>
            <a:srgbClr val="0E6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1" name="Textfeld 50"/>
          <p:cNvSpPr txBox="1"/>
          <p:nvPr/>
        </p:nvSpPr>
        <p:spPr>
          <a:xfrm>
            <a:off x="4459048" y="1683991"/>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&lt; 1%</a:t>
            </a:r>
            <a:endParaRPr lang="de-DE" sz="1200">
              <a:solidFill>
                <a:prstClr val="black"/>
              </a:solidFill>
              <a:latin typeface="Arial" panose="020B0604020202020204" pitchFamily="34" charset="0"/>
              <a:cs typeface="Arial" panose="020B0604020202020204" pitchFamily="34" charset="0"/>
            </a:endParaRPr>
          </a:p>
        </p:txBody>
      </p:sp>
      <p:sp>
        <p:nvSpPr>
          <p:cNvPr id="52" name="Textfeld 51"/>
          <p:cNvSpPr txBox="1"/>
          <p:nvPr/>
        </p:nvSpPr>
        <p:spPr>
          <a:xfrm>
            <a:off x="4459048" y="1885703"/>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&gt; 1%</a:t>
            </a:r>
            <a:endParaRPr lang="de-DE" sz="1200">
              <a:solidFill>
                <a:prstClr val="black"/>
              </a:solidFill>
              <a:latin typeface="Arial" panose="020B0604020202020204" pitchFamily="34" charset="0"/>
              <a:cs typeface="Arial" panose="020B0604020202020204" pitchFamily="34" charset="0"/>
            </a:endParaRPr>
          </a:p>
        </p:txBody>
      </p:sp>
      <p:sp>
        <p:nvSpPr>
          <p:cNvPr id="53" name="Textfeld 52"/>
          <p:cNvSpPr txBox="1"/>
          <p:nvPr/>
        </p:nvSpPr>
        <p:spPr>
          <a:xfrm>
            <a:off x="4459048" y="2087415"/>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&gt; 5%</a:t>
            </a:r>
            <a:endParaRPr lang="de-DE" sz="1200">
              <a:solidFill>
                <a:prstClr val="black"/>
              </a:solidFill>
              <a:latin typeface="Arial" panose="020B0604020202020204" pitchFamily="34" charset="0"/>
              <a:cs typeface="Arial" panose="020B0604020202020204" pitchFamily="34" charset="0"/>
            </a:endParaRPr>
          </a:p>
        </p:txBody>
      </p:sp>
      <p:sp>
        <p:nvSpPr>
          <p:cNvPr id="54" name="Textfeld 53"/>
          <p:cNvSpPr txBox="1"/>
          <p:nvPr/>
        </p:nvSpPr>
        <p:spPr>
          <a:xfrm>
            <a:off x="4459048" y="2289127"/>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&gt; 10%</a:t>
            </a:r>
            <a:endParaRPr lang="de-DE" sz="1200">
              <a:solidFill>
                <a:prstClr val="black"/>
              </a:solidFill>
              <a:latin typeface="Arial" panose="020B0604020202020204" pitchFamily="34" charset="0"/>
              <a:cs typeface="Arial" panose="020B0604020202020204" pitchFamily="34" charset="0"/>
            </a:endParaRPr>
          </a:p>
        </p:txBody>
      </p:sp>
      <p:sp>
        <p:nvSpPr>
          <p:cNvPr id="55" name="Textfeld 54"/>
          <p:cNvSpPr txBox="1"/>
          <p:nvPr/>
        </p:nvSpPr>
        <p:spPr>
          <a:xfrm>
            <a:off x="4459048" y="2490839"/>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&gt; 20%</a:t>
            </a:r>
            <a:endParaRPr lang="de-DE" sz="1200">
              <a:solidFill>
                <a:prstClr val="black"/>
              </a:solidFill>
              <a:latin typeface="Arial" panose="020B0604020202020204" pitchFamily="34" charset="0"/>
              <a:cs typeface="Arial" panose="020B0604020202020204" pitchFamily="34" charset="0"/>
            </a:endParaRPr>
          </a:p>
        </p:txBody>
      </p:sp>
      <p:sp>
        <p:nvSpPr>
          <p:cNvPr id="56" name="Textfeld 55"/>
          <p:cNvSpPr txBox="1"/>
          <p:nvPr/>
        </p:nvSpPr>
        <p:spPr>
          <a:xfrm>
            <a:off x="4459048" y="2692549"/>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&gt; 25%</a:t>
            </a:r>
            <a:endParaRPr lang="de-DE" sz="1200">
              <a:solidFill>
                <a:prstClr val="black"/>
              </a:solidFill>
              <a:latin typeface="Arial" panose="020B0604020202020204" pitchFamily="34" charset="0"/>
              <a:cs typeface="Arial" panose="020B0604020202020204" pitchFamily="34" charset="0"/>
            </a:endParaRPr>
          </a:p>
        </p:txBody>
      </p:sp>
      <p:sp>
        <p:nvSpPr>
          <p:cNvPr id="57" name="Rechteck 56"/>
          <p:cNvSpPr/>
          <p:nvPr/>
        </p:nvSpPr>
        <p:spPr>
          <a:xfrm>
            <a:off x="4027000" y="2884036"/>
            <a:ext cx="360040" cy="191770"/>
          </a:xfrm>
          <a:prstGeom prst="rect">
            <a:avLst/>
          </a:prstGeom>
          <a:solidFill>
            <a:srgbClr val="84D68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8" name="Textfeld 57"/>
          <p:cNvSpPr txBox="1"/>
          <p:nvPr/>
        </p:nvSpPr>
        <p:spPr>
          <a:xfrm>
            <a:off x="4459048" y="2897525"/>
            <a:ext cx="792088" cy="166712"/>
          </a:xfrm>
          <a:prstGeom prst="rect">
            <a:avLst/>
          </a:prstGeom>
          <a:noFill/>
        </p:spPr>
        <p:txBody>
          <a:bodyPr wrap="square" lIns="36000" tIns="0" rIns="36000" bIns="0" rtlCol="0">
            <a:spAutoFit/>
          </a:bodyPr>
          <a:lstStyle/>
          <a:p>
            <a:pPr>
              <a:lnSpc>
                <a:spcPts val="1300"/>
              </a:lnSpc>
            </a:pPr>
            <a:r>
              <a:rPr lang="de-DE" sz="1200" smtClean="0">
                <a:solidFill>
                  <a:prstClr val="black"/>
                </a:solidFill>
                <a:latin typeface="Arial" panose="020B0604020202020204" pitchFamily="34" charset="0"/>
                <a:cs typeface="Arial" panose="020B0604020202020204" pitchFamily="34" charset="0"/>
              </a:rPr>
              <a:t>100%</a:t>
            </a:r>
            <a:endParaRPr lang="de-DE" sz="1200">
              <a:solidFill>
                <a:prstClr val="black"/>
              </a:solidFill>
              <a:latin typeface="Arial" panose="020B0604020202020204" pitchFamily="34" charset="0"/>
              <a:cs typeface="Arial" panose="020B0604020202020204" pitchFamily="34" charset="0"/>
            </a:endParaRPr>
          </a:p>
        </p:txBody>
      </p:sp>
      <p:sp>
        <p:nvSpPr>
          <p:cNvPr id="59" name="Rechteck 58"/>
          <p:cNvSpPr/>
          <p:nvPr/>
        </p:nvSpPr>
        <p:spPr>
          <a:xfrm>
            <a:off x="7431569" y="4587974"/>
            <a:ext cx="1418978" cy="200055"/>
          </a:xfrm>
          <a:prstGeom prst="rect">
            <a:avLst/>
          </a:prstGeom>
        </p:spPr>
        <p:txBody>
          <a:bodyPr wrap="none">
            <a:spAutoFit/>
          </a:bodyPr>
          <a:lstStyle/>
          <a:p>
            <a:r>
              <a:rPr lang="en-US" sz="700">
                <a:solidFill>
                  <a:prstClr val="black"/>
                </a:solidFill>
                <a:latin typeface="Arial" panose="020B0604020202020204" pitchFamily="34" charset="0"/>
                <a:cs typeface="Arial" panose="020B0604020202020204" pitchFamily="34" charset="0"/>
              </a:rPr>
              <a:t>Source: IDATE DigiWorld 2017</a:t>
            </a:r>
            <a:endParaRPr lang="de-DE" sz="700">
              <a:solidFill>
                <a:prstClr val="black"/>
              </a:solidFill>
              <a:latin typeface="Arial" panose="020B0604020202020204" pitchFamily="34" charset="0"/>
              <a:cs typeface="Arial" panose="020B0604020202020204" pitchFamily="34" charset="0"/>
            </a:endParaRPr>
          </a:p>
        </p:txBody>
      </p:sp>
      <p:sp>
        <p:nvSpPr>
          <p:cNvPr id="60" name="Rechteck 59"/>
          <p:cNvSpPr/>
          <p:nvPr/>
        </p:nvSpPr>
        <p:spPr>
          <a:xfrm>
            <a:off x="3923928" y="915454"/>
            <a:ext cx="2454518" cy="338554"/>
          </a:xfrm>
          <a:prstGeom prst="rect">
            <a:avLst/>
          </a:prstGeom>
        </p:spPr>
        <p:txBody>
          <a:bodyPr wrap="none">
            <a:spAutoFit/>
          </a:bodyPr>
          <a:lstStyle/>
          <a:p>
            <a:r>
              <a:rPr lang="en-US" sz="1600" dirty="0" smtClean="0">
                <a:solidFill>
                  <a:prstClr val="black"/>
                </a:solidFill>
                <a:latin typeface="Arial" panose="020B0604020202020204" pitchFamily="34" charset="0"/>
                <a:cs typeface="Arial" panose="020B0604020202020204" pitchFamily="34" charset="0"/>
              </a:rPr>
              <a:t>Penetration at </a:t>
            </a:r>
            <a:r>
              <a:rPr lang="en-US" sz="1600" smtClean="0">
                <a:solidFill>
                  <a:prstClr val="black"/>
                </a:solidFill>
                <a:latin typeface="Arial" panose="020B0604020202020204" pitchFamily="34" charset="0"/>
                <a:cs typeface="Arial" panose="020B0604020202020204" pitchFamily="34" charset="0"/>
              </a:rPr>
              <a:t>Sept </a:t>
            </a:r>
            <a:r>
              <a:rPr lang="en-US" sz="1600" smtClean="0">
                <a:solidFill>
                  <a:prstClr val="black"/>
                </a:solidFill>
                <a:latin typeface="Arial" panose="020B0604020202020204" pitchFamily="34" charset="0"/>
                <a:cs typeface="Arial" panose="020B0604020202020204" pitchFamily="34" charset="0"/>
              </a:rPr>
              <a:t>2017</a:t>
            </a:r>
            <a:endParaRPr lang="de-DE" sz="1600" dirty="0">
              <a:solidFill>
                <a:prstClr val="black"/>
              </a:solidFill>
              <a:latin typeface="Arial" panose="020B0604020202020204" pitchFamily="34" charset="0"/>
              <a:cs typeface="Arial" panose="020B0604020202020204" pitchFamily="34" charset="0"/>
            </a:endParaRPr>
          </a:p>
        </p:txBody>
      </p:sp>
      <p:grpSp>
        <p:nvGrpSpPr>
          <p:cNvPr id="62" name="Gruppieren 61"/>
          <p:cNvGrpSpPr>
            <a:grpSpLocks noChangeAspect="1"/>
          </p:cNvGrpSpPr>
          <p:nvPr/>
        </p:nvGrpSpPr>
        <p:grpSpPr>
          <a:xfrm>
            <a:off x="4639881" y="843558"/>
            <a:ext cx="4499991" cy="3799332"/>
            <a:chOff x="2987824" y="654526"/>
            <a:chExt cx="4999990" cy="4221480"/>
          </a:xfrm>
        </p:grpSpPr>
        <p:sp>
          <p:nvSpPr>
            <p:cNvPr id="7" name="Weißrussland"/>
            <p:cNvSpPr>
              <a:spLocks/>
            </p:cNvSpPr>
            <p:nvPr/>
          </p:nvSpPr>
          <p:spPr bwMode="auto">
            <a:xfrm>
              <a:off x="5624344" y="2511266"/>
              <a:ext cx="622300" cy="562610"/>
            </a:xfrm>
            <a:custGeom>
              <a:avLst/>
              <a:gdLst>
                <a:gd name="T0" fmla="*/ 364 w 365"/>
                <a:gd name="T1" fmla="*/ 131 h 330"/>
                <a:gd name="T2" fmla="*/ 349 w 365"/>
                <a:gd name="T3" fmla="*/ 115 h 330"/>
                <a:gd name="T4" fmla="*/ 320 w 365"/>
                <a:gd name="T5" fmla="*/ 117 h 330"/>
                <a:gd name="T6" fmla="*/ 310 w 365"/>
                <a:gd name="T7" fmla="*/ 96 h 330"/>
                <a:gd name="T8" fmla="*/ 288 w 365"/>
                <a:gd name="T9" fmla="*/ 82 h 330"/>
                <a:gd name="T10" fmla="*/ 283 w 365"/>
                <a:gd name="T11" fmla="*/ 70 h 330"/>
                <a:gd name="T12" fmla="*/ 267 w 365"/>
                <a:gd name="T13" fmla="*/ 46 h 330"/>
                <a:gd name="T14" fmla="*/ 256 w 365"/>
                <a:gd name="T15" fmla="*/ 14 h 330"/>
                <a:gd name="T16" fmla="*/ 219 w 365"/>
                <a:gd name="T17" fmla="*/ 7 h 330"/>
                <a:gd name="T18" fmla="*/ 202 w 365"/>
                <a:gd name="T19" fmla="*/ 20 h 330"/>
                <a:gd name="T20" fmla="*/ 177 w 365"/>
                <a:gd name="T21" fmla="*/ 5 h 330"/>
                <a:gd name="T22" fmla="*/ 167 w 365"/>
                <a:gd name="T23" fmla="*/ 1 h 330"/>
                <a:gd name="T24" fmla="*/ 145 w 365"/>
                <a:gd name="T25" fmla="*/ 3 h 330"/>
                <a:gd name="T26" fmla="*/ 132 w 365"/>
                <a:gd name="T27" fmla="*/ 20 h 330"/>
                <a:gd name="T28" fmla="*/ 125 w 365"/>
                <a:gd name="T29" fmla="*/ 30 h 330"/>
                <a:gd name="T30" fmla="*/ 113 w 365"/>
                <a:gd name="T31" fmla="*/ 28 h 330"/>
                <a:gd name="T32" fmla="*/ 106 w 365"/>
                <a:gd name="T33" fmla="*/ 39 h 330"/>
                <a:gd name="T34" fmla="*/ 96 w 365"/>
                <a:gd name="T35" fmla="*/ 44 h 330"/>
                <a:gd name="T36" fmla="*/ 94 w 365"/>
                <a:gd name="T37" fmla="*/ 56 h 330"/>
                <a:gd name="T38" fmla="*/ 107 w 365"/>
                <a:gd name="T39" fmla="*/ 64 h 330"/>
                <a:gd name="T40" fmla="*/ 104 w 365"/>
                <a:gd name="T41" fmla="*/ 78 h 330"/>
                <a:gd name="T42" fmla="*/ 86 w 365"/>
                <a:gd name="T43" fmla="*/ 94 h 330"/>
                <a:gd name="T44" fmla="*/ 77 w 365"/>
                <a:gd name="T45" fmla="*/ 121 h 330"/>
                <a:gd name="T46" fmla="*/ 83 w 365"/>
                <a:gd name="T47" fmla="*/ 141 h 330"/>
                <a:gd name="T48" fmla="*/ 72 w 365"/>
                <a:gd name="T49" fmla="*/ 142 h 330"/>
                <a:gd name="T50" fmla="*/ 57 w 365"/>
                <a:gd name="T51" fmla="*/ 154 h 330"/>
                <a:gd name="T52" fmla="*/ 49 w 365"/>
                <a:gd name="T53" fmla="*/ 166 h 330"/>
                <a:gd name="T54" fmla="*/ 34 w 365"/>
                <a:gd name="T55" fmla="*/ 174 h 330"/>
                <a:gd name="T56" fmla="*/ 20 w 365"/>
                <a:gd name="T57" fmla="*/ 173 h 330"/>
                <a:gd name="T58" fmla="*/ 12 w 365"/>
                <a:gd name="T59" fmla="*/ 175 h 330"/>
                <a:gd name="T60" fmla="*/ 8 w 365"/>
                <a:gd name="T61" fmla="*/ 189 h 330"/>
                <a:gd name="T62" fmla="*/ 27 w 365"/>
                <a:gd name="T63" fmla="*/ 225 h 330"/>
                <a:gd name="T64" fmla="*/ 30 w 365"/>
                <a:gd name="T65" fmla="*/ 237 h 330"/>
                <a:gd name="T66" fmla="*/ 30 w 365"/>
                <a:gd name="T67" fmla="*/ 257 h 330"/>
                <a:gd name="T68" fmla="*/ 5 w 365"/>
                <a:gd name="T69" fmla="*/ 286 h 330"/>
                <a:gd name="T70" fmla="*/ 29 w 365"/>
                <a:gd name="T71" fmla="*/ 299 h 330"/>
                <a:gd name="T72" fmla="*/ 30 w 365"/>
                <a:gd name="T73" fmla="*/ 313 h 330"/>
                <a:gd name="T74" fmla="*/ 28 w 365"/>
                <a:gd name="T75" fmla="*/ 326 h 330"/>
                <a:gd name="T76" fmla="*/ 36 w 365"/>
                <a:gd name="T77" fmla="*/ 321 h 330"/>
                <a:gd name="T78" fmla="*/ 59 w 365"/>
                <a:gd name="T79" fmla="*/ 302 h 330"/>
                <a:gd name="T80" fmla="*/ 98 w 365"/>
                <a:gd name="T81" fmla="*/ 292 h 330"/>
                <a:gd name="T82" fmla="*/ 129 w 365"/>
                <a:gd name="T83" fmla="*/ 288 h 330"/>
                <a:gd name="T84" fmla="*/ 145 w 365"/>
                <a:gd name="T85" fmla="*/ 292 h 330"/>
                <a:gd name="T86" fmla="*/ 163 w 365"/>
                <a:gd name="T87" fmla="*/ 293 h 330"/>
                <a:gd name="T88" fmla="*/ 184 w 365"/>
                <a:gd name="T89" fmla="*/ 296 h 330"/>
                <a:gd name="T90" fmla="*/ 201 w 365"/>
                <a:gd name="T91" fmla="*/ 301 h 330"/>
                <a:gd name="T92" fmla="*/ 209 w 365"/>
                <a:gd name="T93" fmla="*/ 293 h 330"/>
                <a:gd name="T94" fmla="*/ 223 w 365"/>
                <a:gd name="T95" fmla="*/ 293 h 330"/>
                <a:gd name="T96" fmla="*/ 235 w 365"/>
                <a:gd name="T97" fmla="*/ 286 h 330"/>
                <a:gd name="T98" fmla="*/ 242 w 365"/>
                <a:gd name="T99" fmla="*/ 285 h 330"/>
                <a:gd name="T100" fmla="*/ 253 w 365"/>
                <a:gd name="T101" fmla="*/ 277 h 330"/>
                <a:gd name="T102" fmla="*/ 265 w 365"/>
                <a:gd name="T103" fmla="*/ 292 h 330"/>
                <a:gd name="T104" fmla="*/ 279 w 365"/>
                <a:gd name="T105" fmla="*/ 280 h 330"/>
                <a:gd name="T106" fmla="*/ 302 w 365"/>
                <a:gd name="T107" fmla="*/ 276 h 330"/>
                <a:gd name="T108" fmla="*/ 311 w 365"/>
                <a:gd name="T109" fmla="*/ 265 h 330"/>
                <a:gd name="T110" fmla="*/ 337 w 365"/>
                <a:gd name="T111" fmla="*/ 225 h 330"/>
                <a:gd name="T112" fmla="*/ 351 w 365"/>
                <a:gd name="T113" fmla="*/ 221 h 330"/>
                <a:gd name="T114" fmla="*/ 335 w 365"/>
                <a:gd name="T115" fmla="*/ 196 h 330"/>
                <a:gd name="T116" fmla="*/ 326 w 365"/>
                <a:gd name="T117" fmla="*/ 180 h 330"/>
                <a:gd name="T118" fmla="*/ 316 w 365"/>
                <a:gd name="T119" fmla="*/ 166 h 330"/>
                <a:gd name="T120" fmla="*/ 326 w 365"/>
                <a:gd name="T121" fmla="*/ 155 h 330"/>
                <a:gd name="T122" fmla="*/ 356 w 365"/>
                <a:gd name="T123" fmla="*/ 145 h 330"/>
                <a:gd name="T124" fmla="*/ 365 w 365"/>
                <a:gd name="T125" fmla="*/ 136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5"/>
                <a:gd name="T190" fmla="*/ 0 h 330"/>
                <a:gd name="T191" fmla="*/ 365 w 365"/>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5" h="330">
                  <a:moveTo>
                    <a:pt x="365" y="136"/>
                  </a:moveTo>
                  <a:cubicBezTo>
                    <a:pt x="364" y="131"/>
                    <a:pt x="364" y="131"/>
                    <a:pt x="364" y="131"/>
                  </a:cubicBezTo>
                  <a:cubicBezTo>
                    <a:pt x="344" y="122"/>
                    <a:pt x="344" y="122"/>
                    <a:pt x="344" y="122"/>
                  </a:cubicBezTo>
                  <a:cubicBezTo>
                    <a:pt x="349" y="115"/>
                    <a:pt x="349" y="115"/>
                    <a:pt x="349" y="115"/>
                  </a:cubicBezTo>
                  <a:cubicBezTo>
                    <a:pt x="333" y="113"/>
                    <a:pt x="333" y="113"/>
                    <a:pt x="333" y="113"/>
                  </a:cubicBezTo>
                  <a:cubicBezTo>
                    <a:pt x="320" y="117"/>
                    <a:pt x="320" y="117"/>
                    <a:pt x="320" y="117"/>
                  </a:cubicBezTo>
                  <a:cubicBezTo>
                    <a:pt x="320" y="117"/>
                    <a:pt x="322" y="104"/>
                    <a:pt x="319" y="101"/>
                  </a:cubicBezTo>
                  <a:cubicBezTo>
                    <a:pt x="316" y="97"/>
                    <a:pt x="310" y="96"/>
                    <a:pt x="310" y="96"/>
                  </a:cubicBezTo>
                  <a:cubicBezTo>
                    <a:pt x="310" y="96"/>
                    <a:pt x="292" y="95"/>
                    <a:pt x="291" y="91"/>
                  </a:cubicBezTo>
                  <a:cubicBezTo>
                    <a:pt x="289" y="87"/>
                    <a:pt x="288" y="82"/>
                    <a:pt x="288" y="82"/>
                  </a:cubicBezTo>
                  <a:cubicBezTo>
                    <a:pt x="280" y="80"/>
                    <a:pt x="280" y="80"/>
                    <a:pt x="280" y="80"/>
                  </a:cubicBezTo>
                  <a:cubicBezTo>
                    <a:pt x="280" y="80"/>
                    <a:pt x="289" y="73"/>
                    <a:pt x="283" y="70"/>
                  </a:cubicBezTo>
                  <a:cubicBezTo>
                    <a:pt x="276" y="66"/>
                    <a:pt x="265" y="64"/>
                    <a:pt x="265" y="64"/>
                  </a:cubicBezTo>
                  <a:cubicBezTo>
                    <a:pt x="267" y="46"/>
                    <a:pt x="267" y="46"/>
                    <a:pt x="267" y="46"/>
                  </a:cubicBezTo>
                  <a:cubicBezTo>
                    <a:pt x="255" y="30"/>
                    <a:pt x="255" y="30"/>
                    <a:pt x="255" y="30"/>
                  </a:cubicBezTo>
                  <a:cubicBezTo>
                    <a:pt x="255" y="30"/>
                    <a:pt x="263" y="21"/>
                    <a:pt x="256" y="14"/>
                  </a:cubicBezTo>
                  <a:cubicBezTo>
                    <a:pt x="250" y="8"/>
                    <a:pt x="244" y="11"/>
                    <a:pt x="238" y="8"/>
                  </a:cubicBezTo>
                  <a:cubicBezTo>
                    <a:pt x="233" y="3"/>
                    <a:pt x="225" y="3"/>
                    <a:pt x="219" y="7"/>
                  </a:cubicBezTo>
                  <a:cubicBezTo>
                    <a:pt x="211" y="10"/>
                    <a:pt x="205" y="12"/>
                    <a:pt x="205" y="12"/>
                  </a:cubicBezTo>
                  <a:cubicBezTo>
                    <a:pt x="205" y="12"/>
                    <a:pt x="211" y="20"/>
                    <a:pt x="202" y="20"/>
                  </a:cubicBezTo>
                  <a:cubicBezTo>
                    <a:pt x="191" y="18"/>
                    <a:pt x="203" y="9"/>
                    <a:pt x="197" y="5"/>
                  </a:cubicBezTo>
                  <a:cubicBezTo>
                    <a:pt x="192" y="0"/>
                    <a:pt x="178" y="2"/>
                    <a:pt x="177" y="5"/>
                  </a:cubicBezTo>
                  <a:cubicBezTo>
                    <a:pt x="175" y="6"/>
                    <a:pt x="176" y="12"/>
                    <a:pt x="171" y="11"/>
                  </a:cubicBezTo>
                  <a:cubicBezTo>
                    <a:pt x="164" y="10"/>
                    <a:pt x="172" y="2"/>
                    <a:pt x="167" y="1"/>
                  </a:cubicBezTo>
                  <a:cubicBezTo>
                    <a:pt x="161" y="0"/>
                    <a:pt x="155" y="5"/>
                    <a:pt x="152" y="5"/>
                  </a:cubicBezTo>
                  <a:cubicBezTo>
                    <a:pt x="149" y="5"/>
                    <a:pt x="147" y="3"/>
                    <a:pt x="145" y="3"/>
                  </a:cubicBezTo>
                  <a:cubicBezTo>
                    <a:pt x="143" y="6"/>
                    <a:pt x="141" y="6"/>
                    <a:pt x="141" y="6"/>
                  </a:cubicBezTo>
                  <a:cubicBezTo>
                    <a:pt x="132" y="20"/>
                    <a:pt x="132" y="20"/>
                    <a:pt x="132" y="20"/>
                  </a:cubicBezTo>
                  <a:cubicBezTo>
                    <a:pt x="132" y="20"/>
                    <a:pt x="135" y="26"/>
                    <a:pt x="132" y="29"/>
                  </a:cubicBezTo>
                  <a:cubicBezTo>
                    <a:pt x="129" y="31"/>
                    <a:pt x="125" y="30"/>
                    <a:pt x="125" y="30"/>
                  </a:cubicBezTo>
                  <a:cubicBezTo>
                    <a:pt x="125" y="30"/>
                    <a:pt x="122" y="31"/>
                    <a:pt x="120" y="31"/>
                  </a:cubicBezTo>
                  <a:cubicBezTo>
                    <a:pt x="118" y="31"/>
                    <a:pt x="113" y="28"/>
                    <a:pt x="113" y="28"/>
                  </a:cubicBezTo>
                  <a:cubicBezTo>
                    <a:pt x="109" y="30"/>
                    <a:pt x="109" y="30"/>
                    <a:pt x="109" y="30"/>
                  </a:cubicBezTo>
                  <a:cubicBezTo>
                    <a:pt x="109" y="30"/>
                    <a:pt x="109" y="37"/>
                    <a:pt x="106" y="39"/>
                  </a:cubicBezTo>
                  <a:cubicBezTo>
                    <a:pt x="104" y="42"/>
                    <a:pt x="100" y="41"/>
                    <a:pt x="100" y="41"/>
                  </a:cubicBezTo>
                  <a:cubicBezTo>
                    <a:pt x="96" y="44"/>
                    <a:pt x="96" y="44"/>
                    <a:pt x="96" y="44"/>
                  </a:cubicBezTo>
                  <a:cubicBezTo>
                    <a:pt x="96" y="50"/>
                    <a:pt x="96" y="50"/>
                    <a:pt x="96" y="50"/>
                  </a:cubicBezTo>
                  <a:cubicBezTo>
                    <a:pt x="94" y="56"/>
                    <a:pt x="94" y="56"/>
                    <a:pt x="94" y="56"/>
                  </a:cubicBezTo>
                  <a:cubicBezTo>
                    <a:pt x="93" y="66"/>
                    <a:pt x="93" y="66"/>
                    <a:pt x="93" y="66"/>
                  </a:cubicBezTo>
                  <a:cubicBezTo>
                    <a:pt x="93" y="66"/>
                    <a:pt x="106" y="61"/>
                    <a:pt x="107" y="64"/>
                  </a:cubicBezTo>
                  <a:cubicBezTo>
                    <a:pt x="108" y="68"/>
                    <a:pt x="104" y="73"/>
                    <a:pt x="104" y="73"/>
                  </a:cubicBezTo>
                  <a:cubicBezTo>
                    <a:pt x="104" y="78"/>
                    <a:pt x="104" y="78"/>
                    <a:pt x="104" y="78"/>
                  </a:cubicBezTo>
                  <a:cubicBezTo>
                    <a:pt x="89" y="82"/>
                    <a:pt x="89" y="82"/>
                    <a:pt x="89" y="82"/>
                  </a:cubicBezTo>
                  <a:cubicBezTo>
                    <a:pt x="89" y="82"/>
                    <a:pt x="90" y="92"/>
                    <a:pt x="86" y="94"/>
                  </a:cubicBezTo>
                  <a:cubicBezTo>
                    <a:pt x="81" y="95"/>
                    <a:pt x="74" y="100"/>
                    <a:pt x="74" y="104"/>
                  </a:cubicBezTo>
                  <a:cubicBezTo>
                    <a:pt x="74" y="109"/>
                    <a:pt x="77" y="121"/>
                    <a:pt x="77" y="121"/>
                  </a:cubicBezTo>
                  <a:cubicBezTo>
                    <a:pt x="74" y="137"/>
                    <a:pt x="74" y="137"/>
                    <a:pt x="74" y="137"/>
                  </a:cubicBezTo>
                  <a:cubicBezTo>
                    <a:pt x="74" y="137"/>
                    <a:pt x="83" y="136"/>
                    <a:pt x="83" y="141"/>
                  </a:cubicBezTo>
                  <a:cubicBezTo>
                    <a:pt x="85" y="148"/>
                    <a:pt x="78" y="153"/>
                    <a:pt x="75" y="150"/>
                  </a:cubicBezTo>
                  <a:cubicBezTo>
                    <a:pt x="72" y="147"/>
                    <a:pt x="76" y="141"/>
                    <a:pt x="72" y="142"/>
                  </a:cubicBezTo>
                  <a:cubicBezTo>
                    <a:pt x="67" y="142"/>
                    <a:pt x="61" y="144"/>
                    <a:pt x="61" y="144"/>
                  </a:cubicBezTo>
                  <a:cubicBezTo>
                    <a:pt x="57" y="154"/>
                    <a:pt x="57" y="154"/>
                    <a:pt x="57" y="154"/>
                  </a:cubicBezTo>
                  <a:cubicBezTo>
                    <a:pt x="57" y="154"/>
                    <a:pt x="49" y="151"/>
                    <a:pt x="47" y="154"/>
                  </a:cubicBezTo>
                  <a:cubicBezTo>
                    <a:pt x="46" y="156"/>
                    <a:pt x="53" y="165"/>
                    <a:pt x="49" y="166"/>
                  </a:cubicBezTo>
                  <a:cubicBezTo>
                    <a:pt x="45" y="168"/>
                    <a:pt x="41" y="166"/>
                    <a:pt x="41" y="166"/>
                  </a:cubicBezTo>
                  <a:cubicBezTo>
                    <a:pt x="34" y="174"/>
                    <a:pt x="34" y="174"/>
                    <a:pt x="34" y="174"/>
                  </a:cubicBezTo>
                  <a:cubicBezTo>
                    <a:pt x="27" y="171"/>
                    <a:pt x="27" y="171"/>
                    <a:pt x="27" y="171"/>
                  </a:cubicBezTo>
                  <a:cubicBezTo>
                    <a:pt x="20" y="173"/>
                    <a:pt x="20" y="173"/>
                    <a:pt x="20" y="173"/>
                  </a:cubicBezTo>
                  <a:cubicBezTo>
                    <a:pt x="13" y="171"/>
                    <a:pt x="13" y="171"/>
                    <a:pt x="13" y="171"/>
                  </a:cubicBezTo>
                  <a:cubicBezTo>
                    <a:pt x="12" y="175"/>
                    <a:pt x="12" y="175"/>
                    <a:pt x="12" y="175"/>
                  </a:cubicBezTo>
                  <a:cubicBezTo>
                    <a:pt x="0" y="176"/>
                    <a:pt x="0" y="176"/>
                    <a:pt x="0" y="176"/>
                  </a:cubicBezTo>
                  <a:cubicBezTo>
                    <a:pt x="8" y="189"/>
                    <a:pt x="8" y="189"/>
                    <a:pt x="8" y="189"/>
                  </a:cubicBezTo>
                  <a:cubicBezTo>
                    <a:pt x="8" y="189"/>
                    <a:pt x="9" y="195"/>
                    <a:pt x="11" y="201"/>
                  </a:cubicBezTo>
                  <a:cubicBezTo>
                    <a:pt x="12" y="207"/>
                    <a:pt x="27" y="225"/>
                    <a:pt x="27" y="225"/>
                  </a:cubicBezTo>
                  <a:cubicBezTo>
                    <a:pt x="25" y="229"/>
                    <a:pt x="25" y="229"/>
                    <a:pt x="25" y="229"/>
                  </a:cubicBezTo>
                  <a:cubicBezTo>
                    <a:pt x="30" y="237"/>
                    <a:pt x="30" y="237"/>
                    <a:pt x="30" y="237"/>
                  </a:cubicBezTo>
                  <a:cubicBezTo>
                    <a:pt x="28" y="238"/>
                    <a:pt x="28" y="238"/>
                    <a:pt x="28" y="238"/>
                  </a:cubicBezTo>
                  <a:cubicBezTo>
                    <a:pt x="30" y="257"/>
                    <a:pt x="30" y="257"/>
                    <a:pt x="30" y="257"/>
                  </a:cubicBezTo>
                  <a:cubicBezTo>
                    <a:pt x="30" y="257"/>
                    <a:pt x="18" y="260"/>
                    <a:pt x="12" y="265"/>
                  </a:cubicBezTo>
                  <a:cubicBezTo>
                    <a:pt x="6" y="271"/>
                    <a:pt x="5" y="286"/>
                    <a:pt x="5" y="286"/>
                  </a:cubicBezTo>
                  <a:cubicBezTo>
                    <a:pt x="5" y="286"/>
                    <a:pt x="12" y="286"/>
                    <a:pt x="22" y="291"/>
                  </a:cubicBezTo>
                  <a:cubicBezTo>
                    <a:pt x="31" y="294"/>
                    <a:pt x="29" y="299"/>
                    <a:pt x="29" y="299"/>
                  </a:cubicBezTo>
                  <a:cubicBezTo>
                    <a:pt x="27" y="307"/>
                    <a:pt x="27" y="307"/>
                    <a:pt x="27" y="307"/>
                  </a:cubicBezTo>
                  <a:cubicBezTo>
                    <a:pt x="30" y="313"/>
                    <a:pt x="30" y="313"/>
                    <a:pt x="30" y="313"/>
                  </a:cubicBezTo>
                  <a:cubicBezTo>
                    <a:pt x="26" y="317"/>
                    <a:pt x="26" y="317"/>
                    <a:pt x="26" y="317"/>
                  </a:cubicBezTo>
                  <a:cubicBezTo>
                    <a:pt x="26" y="317"/>
                    <a:pt x="26" y="323"/>
                    <a:pt x="28" y="326"/>
                  </a:cubicBezTo>
                  <a:cubicBezTo>
                    <a:pt x="29" y="327"/>
                    <a:pt x="30" y="329"/>
                    <a:pt x="31" y="330"/>
                  </a:cubicBezTo>
                  <a:cubicBezTo>
                    <a:pt x="31" y="328"/>
                    <a:pt x="31" y="321"/>
                    <a:pt x="36" y="321"/>
                  </a:cubicBezTo>
                  <a:cubicBezTo>
                    <a:pt x="41" y="321"/>
                    <a:pt x="42" y="326"/>
                    <a:pt x="50" y="320"/>
                  </a:cubicBezTo>
                  <a:cubicBezTo>
                    <a:pt x="59" y="314"/>
                    <a:pt x="51" y="307"/>
                    <a:pt x="59" y="302"/>
                  </a:cubicBezTo>
                  <a:cubicBezTo>
                    <a:pt x="66" y="297"/>
                    <a:pt x="72" y="300"/>
                    <a:pt x="80" y="296"/>
                  </a:cubicBezTo>
                  <a:cubicBezTo>
                    <a:pt x="89" y="292"/>
                    <a:pt x="90" y="291"/>
                    <a:pt x="98" y="292"/>
                  </a:cubicBezTo>
                  <a:cubicBezTo>
                    <a:pt x="107" y="293"/>
                    <a:pt x="110" y="290"/>
                    <a:pt x="115" y="288"/>
                  </a:cubicBezTo>
                  <a:cubicBezTo>
                    <a:pt x="121" y="286"/>
                    <a:pt x="129" y="288"/>
                    <a:pt x="129" y="288"/>
                  </a:cubicBezTo>
                  <a:cubicBezTo>
                    <a:pt x="139" y="288"/>
                    <a:pt x="139" y="288"/>
                    <a:pt x="139" y="288"/>
                  </a:cubicBezTo>
                  <a:cubicBezTo>
                    <a:pt x="145" y="292"/>
                    <a:pt x="145" y="292"/>
                    <a:pt x="145" y="292"/>
                  </a:cubicBezTo>
                  <a:cubicBezTo>
                    <a:pt x="152" y="288"/>
                    <a:pt x="152" y="288"/>
                    <a:pt x="152" y="288"/>
                  </a:cubicBezTo>
                  <a:cubicBezTo>
                    <a:pt x="163" y="293"/>
                    <a:pt x="163" y="293"/>
                    <a:pt x="163" y="293"/>
                  </a:cubicBezTo>
                  <a:cubicBezTo>
                    <a:pt x="163" y="293"/>
                    <a:pt x="169" y="281"/>
                    <a:pt x="174" y="288"/>
                  </a:cubicBezTo>
                  <a:cubicBezTo>
                    <a:pt x="179" y="293"/>
                    <a:pt x="176" y="298"/>
                    <a:pt x="184" y="296"/>
                  </a:cubicBezTo>
                  <a:cubicBezTo>
                    <a:pt x="192" y="294"/>
                    <a:pt x="196" y="295"/>
                    <a:pt x="196" y="295"/>
                  </a:cubicBezTo>
                  <a:cubicBezTo>
                    <a:pt x="196" y="295"/>
                    <a:pt x="197" y="301"/>
                    <a:pt x="201" y="301"/>
                  </a:cubicBezTo>
                  <a:cubicBezTo>
                    <a:pt x="204" y="301"/>
                    <a:pt x="201" y="293"/>
                    <a:pt x="201" y="293"/>
                  </a:cubicBezTo>
                  <a:cubicBezTo>
                    <a:pt x="209" y="293"/>
                    <a:pt x="209" y="293"/>
                    <a:pt x="209" y="293"/>
                  </a:cubicBezTo>
                  <a:cubicBezTo>
                    <a:pt x="218" y="285"/>
                    <a:pt x="218" y="285"/>
                    <a:pt x="218" y="285"/>
                  </a:cubicBezTo>
                  <a:cubicBezTo>
                    <a:pt x="223" y="293"/>
                    <a:pt x="223" y="293"/>
                    <a:pt x="223" y="293"/>
                  </a:cubicBezTo>
                  <a:cubicBezTo>
                    <a:pt x="226" y="288"/>
                    <a:pt x="226" y="288"/>
                    <a:pt x="226" y="288"/>
                  </a:cubicBezTo>
                  <a:cubicBezTo>
                    <a:pt x="235" y="286"/>
                    <a:pt x="235" y="286"/>
                    <a:pt x="235" y="286"/>
                  </a:cubicBezTo>
                  <a:cubicBezTo>
                    <a:pt x="235" y="286"/>
                    <a:pt x="233" y="295"/>
                    <a:pt x="238" y="294"/>
                  </a:cubicBezTo>
                  <a:cubicBezTo>
                    <a:pt x="243" y="293"/>
                    <a:pt x="242" y="285"/>
                    <a:pt x="242" y="285"/>
                  </a:cubicBezTo>
                  <a:cubicBezTo>
                    <a:pt x="251" y="283"/>
                    <a:pt x="251" y="283"/>
                    <a:pt x="251" y="283"/>
                  </a:cubicBezTo>
                  <a:cubicBezTo>
                    <a:pt x="253" y="277"/>
                    <a:pt x="253" y="277"/>
                    <a:pt x="253" y="277"/>
                  </a:cubicBezTo>
                  <a:cubicBezTo>
                    <a:pt x="259" y="280"/>
                    <a:pt x="259" y="280"/>
                    <a:pt x="259" y="280"/>
                  </a:cubicBezTo>
                  <a:cubicBezTo>
                    <a:pt x="259" y="280"/>
                    <a:pt x="259" y="293"/>
                    <a:pt x="265" y="292"/>
                  </a:cubicBezTo>
                  <a:cubicBezTo>
                    <a:pt x="270" y="292"/>
                    <a:pt x="270" y="284"/>
                    <a:pt x="270" y="284"/>
                  </a:cubicBezTo>
                  <a:cubicBezTo>
                    <a:pt x="279" y="280"/>
                    <a:pt x="279" y="280"/>
                    <a:pt x="279" y="280"/>
                  </a:cubicBezTo>
                  <a:cubicBezTo>
                    <a:pt x="282" y="283"/>
                    <a:pt x="282" y="283"/>
                    <a:pt x="282" y="283"/>
                  </a:cubicBezTo>
                  <a:cubicBezTo>
                    <a:pt x="282" y="283"/>
                    <a:pt x="295" y="269"/>
                    <a:pt x="302" y="276"/>
                  </a:cubicBezTo>
                  <a:cubicBezTo>
                    <a:pt x="307" y="281"/>
                    <a:pt x="313" y="291"/>
                    <a:pt x="317" y="286"/>
                  </a:cubicBezTo>
                  <a:cubicBezTo>
                    <a:pt x="320" y="281"/>
                    <a:pt x="310" y="279"/>
                    <a:pt x="311" y="265"/>
                  </a:cubicBezTo>
                  <a:cubicBezTo>
                    <a:pt x="312" y="252"/>
                    <a:pt x="313" y="233"/>
                    <a:pt x="324" y="232"/>
                  </a:cubicBezTo>
                  <a:cubicBezTo>
                    <a:pt x="335" y="231"/>
                    <a:pt x="337" y="225"/>
                    <a:pt x="337" y="225"/>
                  </a:cubicBezTo>
                  <a:cubicBezTo>
                    <a:pt x="347" y="225"/>
                    <a:pt x="347" y="225"/>
                    <a:pt x="347" y="225"/>
                  </a:cubicBezTo>
                  <a:cubicBezTo>
                    <a:pt x="351" y="221"/>
                    <a:pt x="351" y="221"/>
                    <a:pt x="351" y="221"/>
                  </a:cubicBezTo>
                  <a:cubicBezTo>
                    <a:pt x="339" y="212"/>
                    <a:pt x="339" y="212"/>
                    <a:pt x="339" y="212"/>
                  </a:cubicBezTo>
                  <a:cubicBezTo>
                    <a:pt x="339" y="212"/>
                    <a:pt x="338" y="200"/>
                    <a:pt x="335" y="196"/>
                  </a:cubicBezTo>
                  <a:cubicBezTo>
                    <a:pt x="333" y="192"/>
                    <a:pt x="331" y="191"/>
                    <a:pt x="331" y="191"/>
                  </a:cubicBezTo>
                  <a:cubicBezTo>
                    <a:pt x="331" y="191"/>
                    <a:pt x="333" y="185"/>
                    <a:pt x="326" y="180"/>
                  </a:cubicBezTo>
                  <a:cubicBezTo>
                    <a:pt x="321" y="175"/>
                    <a:pt x="313" y="173"/>
                    <a:pt x="313" y="173"/>
                  </a:cubicBezTo>
                  <a:cubicBezTo>
                    <a:pt x="316" y="166"/>
                    <a:pt x="316" y="166"/>
                    <a:pt x="316" y="166"/>
                  </a:cubicBezTo>
                  <a:cubicBezTo>
                    <a:pt x="315" y="158"/>
                    <a:pt x="315" y="158"/>
                    <a:pt x="315" y="158"/>
                  </a:cubicBezTo>
                  <a:cubicBezTo>
                    <a:pt x="326" y="155"/>
                    <a:pt x="326" y="155"/>
                    <a:pt x="326" y="155"/>
                  </a:cubicBezTo>
                  <a:cubicBezTo>
                    <a:pt x="326" y="155"/>
                    <a:pt x="335" y="163"/>
                    <a:pt x="344" y="157"/>
                  </a:cubicBezTo>
                  <a:cubicBezTo>
                    <a:pt x="353" y="153"/>
                    <a:pt x="356" y="145"/>
                    <a:pt x="356" y="145"/>
                  </a:cubicBezTo>
                  <a:cubicBezTo>
                    <a:pt x="354" y="140"/>
                    <a:pt x="354" y="140"/>
                    <a:pt x="354" y="140"/>
                  </a:cubicBezTo>
                  <a:lnTo>
                    <a:pt x="365" y="136"/>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8" name="Ungarn"/>
            <p:cNvSpPr>
              <a:spLocks/>
            </p:cNvSpPr>
            <p:nvPr/>
          </p:nvSpPr>
          <p:spPr bwMode="auto">
            <a:xfrm>
              <a:off x="5183654" y="3419316"/>
              <a:ext cx="511810" cy="341630"/>
            </a:xfrm>
            <a:custGeom>
              <a:avLst/>
              <a:gdLst>
                <a:gd name="T0" fmla="*/ 292 w 300"/>
                <a:gd name="T1" fmla="*/ 23 h 200"/>
                <a:gd name="T2" fmla="*/ 276 w 300"/>
                <a:gd name="T3" fmla="*/ 15 h 200"/>
                <a:gd name="T4" fmla="*/ 265 w 300"/>
                <a:gd name="T5" fmla="*/ 10 h 200"/>
                <a:gd name="T6" fmla="*/ 250 w 300"/>
                <a:gd name="T7" fmla="*/ 9 h 200"/>
                <a:gd name="T8" fmla="*/ 235 w 300"/>
                <a:gd name="T9" fmla="*/ 5 h 200"/>
                <a:gd name="T10" fmla="*/ 210 w 300"/>
                <a:gd name="T11" fmla="*/ 5 h 200"/>
                <a:gd name="T12" fmla="*/ 180 w 300"/>
                <a:gd name="T13" fmla="*/ 25 h 200"/>
                <a:gd name="T14" fmla="*/ 148 w 300"/>
                <a:gd name="T15" fmla="*/ 31 h 200"/>
                <a:gd name="T16" fmla="*/ 127 w 300"/>
                <a:gd name="T17" fmla="*/ 46 h 200"/>
                <a:gd name="T18" fmla="*/ 118 w 300"/>
                <a:gd name="T19" fmla="*/ 60 h 200"/>
                <a:gd name="T20" fmla="*/ 101 w 300"/>
                <a:gd name="T21" fmla="*/ 68 h 200"/>
                <a:gd name="T22" fmla="*/ 81 w 300"/>
                <a:gd name="T23" fmla="*/ 71 h 200"/>
                <a:gd name="T24" fmla="*/ 62 w 300"/>
                <a:gd name="T25" fmla="*/ 68 h 200"/>
                <a:gd name="T26" fmla="*/ 39 w 300"/>
                <a:gd name="T27" fmla="*/ 59 h 200"/>
                <a:gd name="T28" fmla="*/ 36 w 300"/>
                <a:gd name="T29" fmla="*/ 67 h 200"/>
                <a:gd name="T30" fmla="*/ 38 w 300"/>
                <a:gd name="T31" fmla="*/ 76 h 200"/>
                <a:gd name="T32" fmla="*/ 19 w 300"/>
                <a:gd name="T33" fmla="*/ 75 h 200"/>
                <a:gd name="T34" fmla="*/ 14 w 300"/>
                <a:gd name="T35" fmla="*/ 84 h 200"/>
                <a:gd name="T36" fmla="*/ 23 w 300"/>
                <a:gd name="T37" fmla="*/ 90 h 200"/>
                <a:gd name="T38" fmla="*/ 14 w 300"/>
                <a:gd name="T39" fmla="*/ 107 h 200"/>
                <a:gd name="T40" fmla="*/ 17 w 300"/>
                <a:gd name="T41" fmla="*/ 116 h 200"/>
                <a:gd name="T42" fmla="*/ 6 w 300"/>
                <a:gd name="T43" fmla="*/ 126 h 200"/>
                <a:gd name="T44" fmla="*/ 9 w 300"/>
                <a:gd name="T45" fmla="*/ 135 h 200"/>
                <a:gd name="T46" fmla="*/ 13 w 300"/>
                <a:gd name="T47" fmla="*/ 143 h 200"/>
                <a:gd name="T48" fmla="*/ 21 w 300"/>
                <a:gd name="T49" fmla="*/ 152 h 200"/>
                <a:gd name="T50" fmla="*/ 27 w 300"/>
                <a:gd name="T51" fmla="*/ 160 h 200"/>
                <a:gd name="T52" fmla="*/ 38 w 300"/>
                <a:gd name="T53" fmla="*/ 166 h 200"/>
                <a:gd name="T54" fmla="*/ 60 w 300"/>
                <a:gd name="T55" fmla="*/ 189 h 200"/>
                <a:gd name="T56" fmla="*/ 76 w 300"/>
                <a:gd name="T57" fmla="*/ 198 h 200"/>
                <a:gd name="T58" fmla="*/ 115 w 300"/>
                <a:gd name="T59" fmla="*/ 199 h 200"/>
                <a:gd name="T60" fmla="*/ 129 w 300"/>
                <a:gd name="T61" fmla="*/ 188 h 200"/>
                <a:gd name="T62" fmla="*/ 140 w 300"/>
                <a:gd name="T63" fmla="*/ 179 h 200"/>
                <a:gd name="T64" fmla="*/ 157 w 300"/>
                <a:gd name="T65" fmla="*/ 173 h 200"/>
                <a:gd name="T66" fmla="*/ 173 w 300"/>
                <a:gd name="T67" fmla="*/ 168 h 200"/>
                <a:gd name="T68" fmla="*/ 202 w 300"/>
                <a:gd name="T69" fmla="*/ 163 h 200"/>
                <a:gd name="T70" fmla="*/ 213 w 300"/>
                <a:gd name="T71" fmla="*/ 162 h 200"/>
                <a:gd name="T72" fmla="*/ 234 w 300"/>
                <a:gd name="T73" fmla="*/ 152 h 200"/>
                <a:gd name="T74" fmla="*/ 239 w 300"/>
                <a:gd name="T75" fmla="*/ 140 h 200"/>
                <a:gd name="T76" fmla="*/ 241 w 300"/>
                <a:gd name="T77" fmla="*/ 127 h 200"/>
                <a:gd name="T78" fmla="*/ 245 w 300"/>
                <a:gd name="T79" fmla="*/ 114 h 200"/>
                <a:gd name="T80" fmla="*/ 250 w 300"/>
                <a:gd name="T81" fmla="*/ 98 h 200"/>
                <a:gd name="T82" fmla="*/ 259 w 300"/>
                <a:gd name="T83" fmla="*/ 76 h 200"/>
                <a:gd name="T84" fmla="*/ 262 w 300"/>
                <a:gd name="T85" fmla="*/ 66 h 200"/>
                <a:gd name="T86" fmla="*/ 276 w 300"/>
                <a:gd name="T87" fmla="*/ 46 h 200"/>
                <a:gd name="T88" fmla="*/ 297 w 300"/>
                <a:gd name="T89" fmla="*/ 31 h 2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0"/>
                <a:gd name="T136" fmla="*/ 0 h 200"/>
                <a:gd name="T137" fmla="*/ 300 w 300"/>
                <a:gd name="T138" fmla="*/ 200 h 2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0" h="200">
                  <a:moveTo>
                    <a:pt x="294" y="30"/>
                  </a:moveTo>
                  <a:cubicBezTo>
                    <a:pt x="294" y="30"/>
                    <a:pt x="300" y="25"/>
                    <a:pt x="292" y="23"/>
                  </a:cubicBezTo>
                  <a:cubicBezTo>
                    <a:pt x="285" y="21"/>
                    <a:pt x="283" y="25"/>
                    <a:pt x="281" y="21"/>
                  </a:cubicBezTo>
                  <a:cubicBezTo>
                    <a:pt x="279" y="19"/>
                    <a:pt x="279" y="16"/>
                    <a:pt x="276" y="15"/>
                  </a:cubicBezTo>
                  <a:cubicBezTo>
                    <a:pt x="273" y="15"/>
                    <a:pt x="270" y="16"/>
                    <a:pt x="270" y="16"/>
                  </a:cubicBezTo>
                  <a:cubicBezTo>
                    <a:pt x="270" y="16"/>
                    <a:pt x="267" y="11"/>
                    <a:pt x="265" y="10"/>
                  </a:cubicBezTo>
                  <a:cubicBezTo>
                    <a:pt x="263" y="8"/>
                    <a:pt x="259" y="8"/>
                    <a:pt x="259" y="8"/>
                  </a:cubicBezTo>
                  <a:cubicBezTo>
                    <a:pt x="259" y="8"/>
                    <a:pt x="253" y="6"/>
                    <a:pt x="250" y="9"/>
                  </a:cubicBezTo>
                  <a:cubicBezTo>
                    <a:pt x="247" y="11"/>
                    <a:pt x="247" y="15"/>
                    <a:pt x="241" y="14"/>
                  </a:cubicBezTo>
                  <a:cubicBezTo>
                    <a:pt x="236" y="13"/>
                    <a:pt x="235" y="5"/>
                    <a:pt x="235" y="5"/>
                  </a:cubicBezTo>
                  <a:cubicBezTo>
                    <a:pt x="226" y="0"/>
                    <a:pt x="226" y="0"/>
                    <a:pt x="226" y="0"/>
                  </a:cubicBezTo>
                  <a:cubicBezTo>
                    <a:pt x="226" y="0"/>
                    <a:pt x="219" y="9"/>
                    <a:pt x="210" y="5"/>
                  </a:cubicBezTo>
                  <a:cubicBezTo>
                    <a:pt x="201" y="3"/>
                    <a:pt x="193" y="4"/>
                    <a:pt x="188" y="8"/>
                  </a:cubicBezTo>
                  <a:cubicBezTo>
                    <a:pt x="183" y="11"/>
                    <a:pt x="184" y="21"/>
                    <a:pt x="180" y="25"/>
                  </a:cubicBezTo>
                  <a:cubicBezTo>
                    <a:pt x="175" y="29"/>
                    <a:pt x="163" y="36"/>
                    <a:pt x="163" y="36"/>
                  </a:cubicBezTo>
                  <a:cubicBezTo>
                    <a:pt x="163" y="36"/>
                    <a:pt x="152" y="30"/>
                    <a:pt x="148" y="31"/>
                  </a:cubicBezTo>
                  <a:cubicBezTo>
                    <a:pt x="143" y="32"/>
                    <a:pt x="144" y="40"/>
                    <a:pt x="144" y="40"/>
                  </a:cubicBezTo>
                  <a:cubicBezTo>
                    <a:pt x="127" y="46"/>
                    <a:pt x="127" y="46"/>
                    <a:pt x="127" y="46"/>
                  </a:cubicBezTo>
                  <a:cubicBezTo>
                    <a:pt x="127" y="46"/>
                    <a:pt x="118" y="43"/>
                    <a:pt x="115" y="48"/>
                  </a:cubicBezTo>
                  <a:cubicBezTo>
                    <a:pt x="111" y="55"/>
                    <a:pt x="118" y="60"/>
                    <a:pt x="118" y="60"/>
                  </a:cubicBezTo>
                  <a:cubicBezTo>
                    <a:pt x="111" y="67"/>
                    <a:pt x="111" y="67"/>
                    <a:pt x="111" y="67"/>
                  </a:cubicBezTo>
                  <a:cubicBezTo>
                    <a:pt x="101" y="68"/>
                    <a:pt x="101" y="68"/>
                    <a:pt x="101" y="68"/>
                  </a:cubicBezTo>
                  <a:cubicBezTo>
                    <a:pt x="88" y="71"/>
                    <a:pt x="88" y="71"/>
                    <a:pt x="88" y="71"/>
                  </a:cubicBezTo>
                  <a:cubicBezTo>
                    <a:pt x="81" y="71"/>
                    <a:pt x="81" y="71"/>
                    <a:pt x="81" y="71"/>
                  </a:cubicBezTo>
                  <a:cubicBezTo>
                    <a:pt x="81" y="71"/>
                    <a:pt x="75" y="72"/>
                    <a:pt x="71" y="72"/>
                  </a:cubicBezTo>
                  <a:cubicBezTo>
                    <a:pt x="66" y="72"/>
                    <a:pt x="62" y="68"/>
                    <a:pt x="62" y="68"/>
                  </a:cubicBezTo>
                  <a:cubicBezTo>
                    <a:pt x="62" y="68"/>
                    <a:pt x="55" y="60"/>
                    <a:pt x="50" y="59"/>
                  </a:cubicBezTo>
                  <a:cubicBezTo>
                    <a:pt x="47" y="58"/>
                    <a:pt x="43" y="58"/>
                    <a:pt x="39" y="59"/>
                  </a:cubicBezTo>
                  <a:cubicBezTo>
                    <a:pt x="39" y="65"/>
                    <a:pt x="39" y="65"/>
                    <a:pt x="39" y="65"/>
                  </a:cubicBezTo>
                  <a:cubicBezTo>
                    <a:pt x="36" y="67"/>
                    <a:pt x="36" y="67"/>
                    <a:pt x="36" y="67"/>
                  </a:cubicBezTo>
                  <a:cubicBezTo>
                    <a:pt x="38" y="68"/>
                    <a:pt x="38" y="68"/>
                    <a:pt x="38" y="68"/>
                  </a:cubicBezTo>
                  <a:cubicBezTo>
                    <a:pt x="38" y="76"/>
                    <a:pt x="38" y="76"/>
                    <a:pt x="38" y="76"/>
                  </a:cubicBezTo>
                  <a:cubicBezTo>
                    <a:pt x="25" y="80"/>
                    <a:pt x="25" y="80"/>
                    <a:pt x="25" y="80"/>
                  </a:cubicBezTo>
                  <a:cubicBezTo>
                    <a:pt x="25" y="80"/>
                    <a:pt x="21" y="75"/>
                    <a:pt x="19" y="75"/>
                  </a:cubicBezTo>
                  <a:cubicBezTo>
                    <a:pt x="17" y="76"/>
                    <a:pt x="12" y="77"/>
                    <a:pt x="11" y="81"/>
                  </a:cubicBezTo>
                  <a:cubicBezTo>
                    <a:pt x="9" y="86"/>
                    <a:pt x="14" y="84"/>
                    <a:pt x="14" y="84"/>
                  </a:cubicBezTo>
                  <a:cubicBezTo>
                    <a:pt x="19" y="83"/>
                    <a:pt x="19" y="83"/>
                    <a:pt x="19" y="83"/>
                  </a:cubicBezTo>
                  <a:cubicBezTo>
                    <a:pt x="19" y="83"/>
                    <a:pt x="21" y="83"/>
                    <a:pt x="23" y="90"/>
                  </a:cubicBezTo>
                  <a:cubicBezTo>
                    <a:pt x="25" y="96"/>
                    <a:pt x="11" y="99"/>
                    <a:pt x="10" y="102"/>
                  </a:cubicBezTo>
                  <a:cubicBezTo>
                    <a:pt x="10" y="105"/>
                    <a:pt x="14" y="105"/>
                    <a:pt x="14" y="107"/>
                  </a:cubicBezTo>
                  <a:cubicBezTo>
                    <a:pt x="14" y="108"/>
                    <a:pt x="11" y="110"/>
                    <a:pt x="12" y="113"/>
                  </a:cubicBezTo>
                  <a:cubicBezTo>
                    <a:pt x="12" y="115"/>
                    <a:pt x="17" y="116"/>
                    <a:pt x="17" y="116"/>
                  </a:cubicBezTo>
                  <a:cubicBezTo>
                    <a:pt x="16" y="125"/>
                    <a:pt x="16" y="125"/>
                    <a:pt x="16" y="125"/>
                  </a:cubicBezTo>
                  <a:cubicBezTo>
                    <a:pt x="6" y="126"/>
                    <a:pt x="6" y="126"/>
                    <a:pt x="6" y="126"/>
                  </a:cubicBezTo>
                  <a:cubicBezTo>
                    <a:pt x="0" y="132"/>
                    <a:pt x="0" y="132"/>
                    <a:pt x="0" y="132"/>
                  </a:cubicBezTo>
                  <a:cubicBezTo>
                    <a:pt x="4" y="134"/>
                    <a:pt x="8" y="135"/>
                    <a:pt x="9" y="135"/>
                  </a:cubicBezTo>
                  <a:cubicBezTo>
                    <a:pt x="13" y="137"/>
                    <a:pt x="10" y="139"/>
                    <a:pt x="9" y="141"/>
                  </a:cubicBezTo>
                  <a:cubicBezTo>
                    <a:pt x="9" y="144"/>
                    <a:pt x="13" y="143"/>
                    <a:pt x="13" y="143"/>
                  </a:cubicBezTo>
                  <a:cubicBezTo>
                    <a:pt x="13" y="150"/>
                    <a:pt x="13" y="150"/>
                    <a:pt x="13" y="150"/>
                  </a:cubicBezTo>
                  <a:cubicBezTo>
                    <a:pt x="13" y="153"/>
                    <a:pt x="21" y="152"/>
                    <a:pt x="21" y="152"/>
                  </a:cubicBezTo>
                  <a:cubicBezTo>
                    <a:pt x="21" y="157"/>
                    <a:pt x="21" y="157"/>
                    <a:pt x="21" y="157"/>
                  </a:cubicBezTo>
                  <a:cubicBezTo>
                    <a:pt x="27" y="160"/>
                    <a:pt x="27" y="160"/>
                    <a:pt x="27" y="160"/>
                  </a:cubicBezTo>
                  <a:cubicBezTo>
                    <a:pt x="29" y="165"/>
                    <a:pt x="29" y="165"/>
                    <a:pt x="29" y="165"/>
                  </a:cubicBezTo>
                  <a:cubicBezTo>
                    <a:pt x="29" y="165"/>
                    <a:pt x="36" y="163"/>
                    <a:pt x="38" y="166"/>
                  </a:cubicBezTo>
                  <a:cubicBezTo>
                    <a:pt x="40" y="169"/>
                    <a:pt x="42" y="174"/>
                    <a:pt x="42" y="174"/>
                  </a:cubicBezTo>
                  <a:cubicBezTo>
                    <a:pt x="60" y="189"/>
                    <a:pt x="60" y="189"/>
                    <a:pt x="60" y="189"/>
                  </a:cubicBezTo>
                  <a:cubicBezTo>
                    <a:pt x="60" y="189"/>
                    <a:pt x="67" y="188"/>
                    <a:pt x="71" y="190"/>
                  </a:cubicBezTo>
                  <a:cubicBezTo>
                    <a:pt x="75" y="192"/>
                    <a:pt x="76" y="198"/>
                    <a:pt x="76" y="198"/>
                  </a:cubicBezTo>
                  <a:cubicBezTo>
                    <a:pt x="76" y="198"/>
                    <a:pt x="94" y="200"/>
                    <a:pt x="99" y="200"/>
                  </a:cubicBezTo>
                  <a:cubicBezTo>
                    <a:pt x="104" y="200"/>
                    <a:pt x="115" y="199"/>
                    <a:pt x="115" y="199"/>
                  </a:cubicBezTo>
                  <a:cubicBezTo>
                    <a:pt x="122" y="189"/>
                    <a:pt x="122" y="189"/>
                    <a:pt x="122" y="189"/>
                  </a:cubicBezTo>
                  <a:cubicBezTo>
                    <a:pt x="129" y="188"/>
                    <a:pt x="129" y="188"/>
                    <a:pt x="129" y="188"/>
                  </a:cubicBezTo>
                  <a:cubicBezTo>
                    <a:pt x="139" y="183"/>
                    <a:pt x="139" y="183"/>
                    <a:pt x="139" y="183"/>
                  </a:cubicBezTo>
                  <a:cubicBezTo>
                    <a:pt x="140" y="179"/>
                    <a:pt x="140" y="179"/>
                    <a:pt x="140" y="179"/>
                  </a:cubicBezTo>
                  <a:cubicBezTo>
                    <a:pt x="145" y="181"/>
                    <a:pt x="145" y="181"/>
                    <a:pt x="145" y="181"/>
                  </a:cubicBezTo>
                  <a:cubicBezTo>
                    <a:pt x="145" y="181"/>
                    <a:pt x="154" y="176"/>
                    <a:pt x="157" y="173"/>
                  </a:cubicBezTo>
                  <a:cubicBezTo>
                    <a:pt x="159" y="170"/>
                    <a:pt x="164" y="165"/>
                    <a:pt x="166" y="165"/>
                  </a:cubicBezTo>
                  <a:cubicBezTo>
                    <a:pt x="169" y="165"/>
                    <a:pt x="173" y="168"/>
                    <a:pt x="173" y="168"/>
                  </a:cubicBezTo>
                  <a:cubicBezTo>
                    <a:pt x="173" y="168"/>
                    <a:pt x="175" y="162"/>
                    <a:pt x="184" y="163"/>
                  </a:cubicBezTo>
                  <a:cubicBezTo>
                    <a:pt x="202" y="163"/>
                    <a:pt x="202" y="163"/>
                    <a:pt x="202" y="163"/>
                  </a:cubicBezTo>
                  <a:cubicBezTo>
                    <a:pt x="204" y="160"/>
                    <a:pt x="204" y="160"/>
                    <a:pt x="204" y="160"/>
                  </a:cubicBezTo>
                  <a:cubicBezTo>
                    <a:pt x="204" y="160"/>
                    <a:pt x="209" y="163"/>
                    <a:pt x="213" y="162"/>
                  </a:cubicBezTo>
                  <a:cubicBezTo>
                    <a:pt x="216" y="161"/>
                    <a:pt x="214" y="154"/>
                    <a:pt x="219" y="153"/>
                  </a:cubicBezTo>
                  <a:cubicBezTo>
                    <a:pt x="225" y="152"/>
                    <a:pt x="231" y="156"/>
                    <a:pt x="234" y="152"/>
                  </a:cubicBezTo>
                  <a:cubicBezTo>
                    <a:pt x="237" y="149"/>
                    <a:pt x="235" y="143"/>
                    <a:pt x="235" y="143"/>
                  </a:cubicBezTo>
                  <a:cubicBezTo>
                    <a:pt x="239" y="140"/>
                    <a:pt x="239" y="140"/>
                    <a:pt x="239" y="140"/>
                  </a:cubicBezTo>
                  <a:cubicBezTo>
                    <a:pt x="237" y="127"/>
                    <a:pt x="237" y="127"/>
                    <a:pt x="237" y="127"/>
                  </a:cubicBezTo>
                  <a:cubicBezTo>
                    <a:pt x="241" y="127"/>
                    <a:pt x="241" y="127"/>
                    <a:pt x="241" y="127"/>
                  </a:cubicBezTo>
                  <a:cubicBezTo>
                    <a:pt x="247" y="119"/>
                    <a:pt x="247" y="119"/>
                    <a:pt x="247" y="119"/>
                  </a:cubicBezTo>
                  <a:cubicBezTo>
                    <a:pt x="245" y="114"/>
                    <a:pt x="245" y="114"/>
                    <a:pt x="245" y="114"/>
                  </a:cubicBezTo>
                  <a:cubicBezTo>
                    <a:pt x="251" y="104"/>
                    <a:pt x="251" y="104"/>
                    <a:pt x="251" y="104"/>
                  </a:cubicBezTo>
                  <a:cubicBezTo>
                    <a:pt x="250" y="98"/>
                    <a:pt x="250" y="98"/>
                    <a:pt x="250" y="98"/>
                  </a:cubicBezTo>
                  <a:cubicBezTo>
                    <a:pt x="257" y="87"/>
                    <a:pt x="257" y="87"/>
                    <a:pt x="257" y="87"/>
                  </a:cubicBezTo>
                  <a:cubicBezTo>
                    <a:pt x="259" y="76"/>
                    <a:pt x="259" y="76"/>
                    <a:pt x="259" y="76"/>
                  </a:cubicBezTo>
                  <a:cubicBezTo>
                    <a:pt x="263" y="73"/>
                    <a:pt x="263" y="73"/>
                    <a:pt x="263" y="73"/>
                  </a:cubicBezTo>
                  <a:cubicBezTo>
                    <a:pt x="262" y="66"/>
                    <a:pt x="262" y="66"/>
                    <a:pt x="262" y="66"/>
                  </a:cubicBezTo>
                  <a:cubicBezTo>
                    <a:pt x="273" y="49"/>
                    <a:pt x="273" y="49"/>
                    <a:pt x="273" y="49"/>
                  </a:cubicBezTo>
                  <a:cubicBezTo>
                    <a:pt x="276" y="46"/>
                    <a:pt x="276" y="46"/>
                    <a:pt x="276" y="46"/>
                  </a:cubicBezTo>
                  <a:cubicBezTo>
                    <a:pt x="285" y="46"/>
                    <a:pt x="285" y="46"/>
                    <a:pt x="285" y="46"/>
                  </a:cubicBezTo>
                  <a:cubicBezTo>
                    <a:pt x="297" y="31"/>
                    <a:pt x="297" y="31"/>
                    <a:pt x="297" y="31"/>
                  </a:cubicBezTo>
                  <a:lnTo>
                    <a:pt x="294" y="30"/>
                  </a:ln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9" name="Ukraine"/>
            <p:cNvSpPr>
              <a:spLocks noEditPoints="1"/>
            </p:cNvSpPr>
            <p:nvPr/>
          </p:nvSpPr>
          <p:spPr bwMode="auto">
            <a:xfrm>
              <a:off x="5621804" y="2809716"/>
              <a:ext cx="1290320" cy="877570"/>
            </a:xfrm>
            <a:custGeom>
              <a:avLst/>
              <a:gdLst>
                <a:gd name="T0" fmla="*/ 377 w 756"/>
                <a:gd name="T1" fmla="*/ 481 h 515"/>
                <a:gd name="T2" fmla="*/ 283 w 756"/>
                <a:gd name="T3" fmla="*/ 108 h 515"/>
                <a:gd name="T4" fmla="*/ 252 w 756"/>
                <a:gd name="T5" fmla="*/ 108 h 515"/>
                <a:gd name="T6" fmla="*/ 219 w 756"/>
                <a:gd name="T7" fmla="*/ 110 h 515"/>
                <a:gd name="T8" fmla="*/ 175 w 756"/>
                <a:gd name="T9" fmla="*/ 113 h 515"/>
                <a:gd name="T10" fmla="*/ 116 w 756"/>
                <a:gd name="T11" fmla="*/ 113 h 515"/>
                <a:gd name="T12" fmla="*/ 32 w 756"/>
                <a:gd name="T13" fmla="*/ 155 h 515"/>
                <a:gd name="T14" fmla="*/ 55 w 756"/>
                <a:gd name="T15" fmla="*/ 201 h 515"/>
                <a:gd name="T16" fmla="*/ 12 w 756"/>
                <a:gd name="T17" fmla="*/ 288 h 515"/>
                <a:gd name="T18" fmla="*/ 9 w 756"/>
                <a:gd name="T19" fmla="*/ 330 h 515"/>
                <a:gd name="T20" fmla="*/ 19 w 756"/>
                <a:gd name="T21" fmla="*/ 373 h 515"/>
                <a:gd name="T22" fmla="*/ 46 w 756"/>
                <a:gd name="T23" fmla="*/ 385 h 515"/>
                <a:gd name="T24" fmla="*/ 150 w 756"/>
                <a:gd name="T25" fmla="*/ 374 h 515"/>
                <a:gd name="T26" fmla="*/ 214 w 756"/>
                <a:gd name="T27" fmla="*/ 330 h 515"/>
                <a:gd name="T28" fmla="*/ 253 w 756"/>
                <a:gd name="T29" fmla="*/ 324 h 515"/>
                <a:gd name="T30" fmla="*/ 281 w 756"/>
                <a:gd name="T31" fmla="*/ 335 h 515"/>
                <a:gd name="T32" fmla="*/ 320 w 756"/>
                <a:gd name="T33" fmla="*/ 348 h 515"/>
                <a:gd name="T34" fmla="*/ 343 w 756"/>
                <a:gd name="T35" fmla="*/ 377 h 515"/>
                <a:gd name="T36" fmla="*/ 362 w 756"/>
                <a:gd name="T37" fmla="*/ 424 h 515"/>
                <a:gd name="T38" fmla="*/ 334 w 756"/>
                <a:gd name="T39" fmla="*/ 462 h 515"/>
                <a:gd name="T40" fmla="*/ 307 w 756"/>
                <a:gd name="T41" fmla="*/ 502 h 515"/>
                <a:gd name="T42" fmla="*/ 363 w 756"/>
                <a:gd name="T43" fmla="*/ 493 h 515"/>
                <a:gd name="T44" fmla="*/ 374 w 756"/>
                <a:gd name="T45" fmla="*/ 485 h 515"/>
                <a:gd name="T46" fmla="*/ 375 w 756"/>
                <a:gd name="T47" fmla="*/ 481 h 515"/>
                <a:gd name="T48" fmla="*/ 387 w 756"/>
                <a:gd name="T49" fmla="*/ 460 h 515"/>
                <a:gd name="T50" fmla="*/ 400 w 756"/>
                <a:gd name="T51" fmla="*/ 441 h 515"/>
                <a:gd name="T52" fmla="*/ 435 w 756"/>
                <a:gd name="T53" fmla="*/ 387 h 515"/>
                <a:gd name="T54" fmla="*/ 456 w 756"/>
                <a:gd name="T55" fmla="*/ 390 h 515"/>
                <a:gd name="T56" fmla="*/ 445 w 756"/>
                <a:gd name="T57" fmla="*/ 405 h 515"/>
                <a:gd name="T58" fmla="*/ 530 w 756"/>
                <a:gd name="T59" fmla="*/ 390 h 515"/>
                <a:gd name="T60" fmla="*/ 509 w 756"/>
                <a:gd name="T61" fmla="*/ 431 h 515"/>
                <a:gd name="T62" fmla="*/ 521 w 756"/>
                <a:gd name="T63" fmla="*/ 450 h 515"/>
                <a:gd name="T64" fmla="*/ 554 w 756"/>
                <a:gd name="T65" fmla="*/ 488 h 515"/>
                <a:gd name="T66" fmla="*/ 629 w 756"/>
                <a:gd name="T67" fmla="*/ 441 h 515"/>
                <a:gd name="T68" fmla="*/ 672 w 756"/>
                <a:gd name="T69" fmla="*/ 403 h 515"/>
                <a:gd name="T70" fmla="*/ 608 w 756"/>
                <a:gd name="T71" fmla="*/ 419 h 515"/>
                <a:gd name="T72" fmla="*/ 587 w 756"/>
                <a:gd name="T73" fmla="*/ 386 h 515"/>
                <a:gd name="T74" fmla="*/ 554 w 756"/>
                <a:gd name="T75" fmla="*/ 388 h 515"/>
                <a:gd name="T76" fmla="*/ 562 w 756"/>
                <a:gd name="T77" fmla="*/ 378 h 515"/>
                <a:gd name="T78" fmla="*/ 588 w 756"/>
                <a:gd name="T79" fmla="*/ 379 h 515"/>
                <a:gd name="T80" fmla="*/ 592 w 756"/>
                <a:gd name="T81" fmla="*/ 336 h 515"/>
                <a:gd name="T82" fmla="*/ 657 w 756"/>
                <a:gd name="T83" fmla="*/ 308 h 515"/>
                <a:gd name="T84" fmla="*/ 690 w 756"/>
                <a:gd name="T85" fmla="*/ 271 h 515"/>
                <a:gd name="T86" fmla="*/ 755 w 756"/>
                <a:gd name="T87" fmla="*/ 190 h 515"/>
                <a:gd name="T88" fmla="*/ 731 w 756"/>
                <a:gd name="T89" fmla="*/ 147 h 515"/>
                <a:gd name="T90" fmla="*/ 734 w 756"/>
                <a:gd name="T91" fmla="*/ 101 h 515"/>
                <a:gd name="T92" fmla="*/ 700 w 756"/>
                <a:gd name="T93" fmla="*/ 79 h 515"/>
                <a:gd name="T94" fmla="*/ 674 w 756"/>
                <a:gd name="T95" fmla="*/ 84 h 515"/>
                <a:gd name="T96" fmla="*/ 634 w 756"/>
                <a:gd name="T97" fmla="*/ 92 h 515"/>
                <a:gd name="T98" fmla="*/ 599 w 756"/>
                <a:gd name="T99" fmla="*/ 69 h 515"/>
                <a:gd name="T100" fmla="*/ 559 w 756"/>
                <a:gd name="T101" fmla="*/ 91 h 515"/>
                <a:gd name="T102" fmla="*/ 503 w 756"/>
                <a:gd name="T103" fmla="*/ 68 h 515"/>
                <a:gd name="T104" fmla="*/ 468 w 756"/>
                <a:gd name="T105" fmla="*/ 60 h 515"/>
                <a:gd name="T106" fmla="*/ 454 w 756"/>
                <a:gd name="T107" fmla="*/ 30 h 515"/>
                <a:gd name="T108" fmla="*/ 394 w 756"/>
                <a:gd name="T109" fmla="*/ 7 h 515"/>
                <a:gd name="T110" fmla="*/ 348 w 756"/>
                <a:gd name="T111" fmla="*/ 50 h 51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56"/>
                <a:gd name="T169" fmla="*/ 0 h 515"/>
                <a:gd name="T170" fmla="*/ 756 w 756"/>
                <a:gd name="T171" fmla="*/ 515 h 51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56" h="515">
                  <a:moveTo>
                    <a:pt x="377" y="481"/>
                  </a:moveTo>
                  <a:cubicBezTo>
                    <a:pt x="381" y="480"/>
                    <a:pt x="381" y="480"/>
                    <a:pt x="381" y="480"/>
                  </a:cubicBezTo>
                  <a:cubicBezTo>
                    <a:pt x="386" y="473"/>
                    <a:pt x="386" y="473"/>
                    <a:pt x="386" y="473"/>
                  </a:cubicBezTo>
                  <a:cubicBezTo>
                    <a:pt x="390" y="466"/>
                    <a:pt x="390" y="466"/>
                    <a:pt x="390" y="466"/>
                  </a:cubicBezTo>
                  <a:cubicBezTo>
                    <a:pt x="384" y="471"/>
                    <a:pt x="384" y="471"/>
                    <a:pt x="384" y="471"/>
                  </a:cubicBezTo>
                  <a:lnTo>
                    <a:pt x="377" y="481"/>
                  </a:lnTo>
                  <a:close/>
                  <a:moveTo>
                    <a:pt x="338" y="50"/>
                  </a:moveTo>
                  <a:cubicBezTo>
                    <a:pt x="338" y="50"/>
                    <a:pt x="336" y="56"/>
                    <a:pt x="325" y="57"/>
                  </a:cubicBezTo>
                  <a:cubicBezTo>
                    <a:pt x="314" y="58"/>
                    <a:pt x="313" y="77"/>
                    <a:pt x="312" y="90"/>
                  </a:cubicBezTo>
                  <a:cubicBezTo>
                    <a:pt x="311" y="104"/>
                    <a:pt x="321" y="106"/>
                    <a:pt x="318" y="111"/>
                  </a:cubicBezTo>
                  <a:cubicBezTo>
                    <a:pt x="314" y="116"/>
                    <a:pt x="308" y="106"/>
                    <a:pt x="303" y="101"/>
                  </a:cubicBezTo>
                  <a:cubicBezTo>
                    <a:pt x="296" y="94"/>
                    <a:pt x="283" y="108"/>
                    <a:pt x="283" y="108"/>
                  </a:cubicBezTo>
                  <a:cubicBezTo>
                    <a:pt x="280" y="105"/>
                    <a:pt x="280" y="105"/>
                    <a:pt x="280" y="105"/>
                  </a:cubicBezTo>
                  <a:cubicBezTo>
                    <a:pt x="271" y="109"/>
                    <a:pt x="271" y="109"/>
                    <a:pt x="271" y="109"/>
                  </a:cubicBezTo>
                  <a:cubicBezTo>
                    <a:pt x="271" y="109"/>
                    <a:pt x="271" y="117"/>
                    <a:pt x="266" y="117"/>
                  </a:cubicBezTo>
                  <a:cubicBezTo>
                    <a:pt x="260" y="118"/>
                    <a:pt x="260" y="105"/>
                    <a:pt x="260" y="105"/>
                  </a:cubicBezTo>
                  <a:cubicBezTo>
                    <a:pt x="254" y="102"/>
                    <a:pt x="254" y="102"/>
                    <a:pt x="254" y="102"/>
                  </a:cubicBezTo>
                  <a:cubicBezTo>
                    <a:pt x="252" y="108"/>
                    <a:pt x="252" y="108"/>
                    <a:pt x="252" y="108"/>
                  </a:cubicBezTo>
                  <a:cubicBezTo>
                    <a:pt x="243" y="110"/>
                    <a:pt x="243" y="110"/>
                    <a:pt x="243" y="110"/>
                  </a:cubicBezTo>
                  <a:cubicBezTo>
                    <a:pt x="243" y="110"/>
                    <a:pt x="244" y="118"/>
                    <a:pt x="239" y="119"/>
                  </a:cubicBezTo>
                  <a:cubicBezTo>
                    <a:pt x="234" y="120"/>
                    <a:pt x="236" y="111"/>
                    <a:pt x="236" y="111"/>
                  </a:cubicBezTo>
                  <a:cubicBezTo>
                    <a:pt x="227" y="113"/>
                    <a:pt x="227" y="113"/>
                    <a:pt x="227" y="113"/>
                  </a:cubicBezTo>
                  <a:cubicBezTo>
                    <a:pt x="224" y="118"/>
                    <a:pt x="224" y="118"/>
                    <a:pt x="224" y="118"/>
                  </a:cubicBezTo>
                  <a:cubicBezTo>
                    <a:pt x="219" y="110"/>
                    <a:pt x="219" y="110"/>
                    <a:pt x="219" y="110"/>
                  </a:cubicBezTo>
                  <a:cubicBezTo>
                    <a:pt x="210" y="118"/>
                    <a:pt x="210" y="118"/>
                    <a:pt x="210" y="118"/>
                  </a:cubicBezTo>
                  <a:cubicBezTo>
                    <a:pt x="202" y="118"/>
                    <a:pt x="202" y="118"/>
                    <a:pt x="202" y="118"/>
                  </a:cubicBezTo>
                  <a:cubicBezTo>
                    <a:pt x="202" y="118"/>
                    <a:pt x="205" y="126"/>
                    <a:pt x="202" y="126"/>
                  </a:cubicBezTo>
                  <a:cubicBezTo>
                    <a:pt x="198" y="126"/>
                    <a:pt x="197" y="120"/>
                    <a:pt x="197" y="120"/>
                  </a:cubicBezTo>
                  <a:cubicBezTo>
                    <a:pt x="197" y="120"/>
                    <a:pt x="193" y="119"/>
                    <a:pt x="185" y="121"/>
                  </a:cubicBezTo>
                  <a:cubicBezTo>
                    <a:pt x="177" y="123"/>
                    <a:pt x="180" y="118"/>
                    <a:pt x="175" y="113"/>
                  </a:cubicBezTo>
                  <a:cubicBezTo>
                    <a:pt x="170" y="106"/>
                    <a:pt x="164" y="118"/>
                    <a:pt x="164" y="118"/>
                  </a:cubicBezTo>
                  <a:cubicBezTo>
                    <a:pt x="153" y="113"/>
                    <a:pt x="153" y="113"/>
                    <a:pt x="153" y="113"/>
                  </a:cubicBezTo>
                  <a:cubicBezTo>
                    <a:pt x="146" y="117"/>
                    <a:pt x="146" y="117"/>
                    <a:pt x="146" y="117"/>
                  </a:cubicBezTo>
                  <a:cubicBezTo>
                    <a:pt x="140" y="113"/>
                    <a:pt x="140" y="113"/>
                    <a:pt x="140" y="113"/>
                  </a:cubicBezTo>
                  <a:cubicBezTo>
                    <a:pt x="130" y="113"/>
                    <a:pt x="130" y="113"/>
                    <a:pt x="130" y="113"/>
                  </a:cubicBezTo>
                  <a:cubicBezTo>
                    <a:pt x="130" y="113"/>
                    <a:pt x="122" y="111"/>
                    <a:pt x="116" y="113"/>
                  </a:cubicBezTo>
                  <a:cubicBezTo>
                    <a:pt x="111" y="115"/>
                    <a:pt x="108" y="118"/>
                    <a:pt x="99" y="117"/>
                  </a:cubicBezTo>
                  <a:cubicBezTo>
                    <a:pt x="91" y="116"/>
                    <a:pt x="90" y="117"/>
                    <a:pt x="81" y="121"/>
                  </a:cubicBezTo>
                  <a:cubicBezTo>
                    <a:pt x="73" y="125"/>
                    <a:pt x="67" y="122"/>
                    <a:pt x="60" y="127"/>
                  </a:cubicBezTo>
                  <a:cubicBezTo>
                    <a:pt x="52" y="132"/>
                    <a:pt x="60" y="139"/>
                    <a:pt x="51" y="145"/>
                  </a:cubicBezTo>
                  <a:cubicBezTo>
                    <a:pt x="43" y="151"/>
                    <a:pt x="42" y="146"/>
                    <a:pt x="37" y="146"/>
                  </a:cubicBezTo>
                  <a:cubicBezTo>
                    <a:pt x="32" y="146"/>
                    <a:pt x="32" y="153"/>
                    <a:pt x="32" y="155"/>
                  </a:cubicBezTo>
                  <a:cubicBezTo>
                    <a:pt x="33" y="158"/>
                    <a:pt x="35" y="162"/>
                    <a:pt x="35" y="166"/>
                  </a:cubicBezTo>
                  <a:cubicBezTo>
                    <a:pt x="35" y="172"/>
                    <a:pt x="40" y="173"/>
                    <a:pt x="44" y="177"/>
                  </a:cubicBezTo>
                  <a:cubicBezTo>
                    <a:pt x="48" y="180"/>
                    <a:pt x="50" y="185"/>
                    <a:pt x="52" y="188"/>
                  </a:cubicBezTo>
                  <a:cubicBezTo>
                    <a:pt x="55" y="192"/>
                    <a:pt x="63" y="195"/>
                    <a:pt x="63" y="195"/>
                  </a:cubicBezTo>
                  <a:cubicBezTo>
                    <a:pt x="60" y="198"/>
                    <a:pt x="60" y="198"/>
                    <a:pt x="60" y="198"/>
                  </a:cubicBezTo>
                  <a:cubicBezTo>
                    <a:pt x="60" y="198"/>
                    <a:pt x="56" y="199"/>
                    <a:pt x="55" y="201"/>
                  </a:cubicBezTo>
                  <a:cubicBezTo>
                    <a:pt x="54" y="203"/>
                    <a:pt x="58" y="204"/>
                    <a:pt x="61" y="205"/>
                  </a:cubicBezTo>
                  <a:cubicBezTo>
                    <a:pt x="64" y="208"/>
                    <a:pt x="64" y="216"/>
                    <a:pt x="61" y="224"/>
                  </a:cubicBezTo>
                  <a:cubicBezTo>
                    <a:pt x="58" y="231"/>
                    <a:pt x="47" y="228"/>
                    <a:pt x="47" y="228"/>
                  </a:cubicBezTo>
                  <a:cubicBezTo>
                    <a:pt x="47" y="228"/>
                    <a:pt x="37" y="246"/>
                    <a:pt x="33" y="249"/>
                  </a:cubicBezTo>
                  <a:cubicBezTo>
                    <a:pt x="30" y="253"/>
                    <a:pt x="29" y="264"/>
                    <a:pt x="25" y="271"/>
                  </a:cubicBezTo>
                  <a:cubicBezTo>
                    <a:pt x="22" y="278"/>
                    <a:pt x="12" y="288"/>
                    <a:pt x="12" y="288"/>
                  </a:cubicBezTo>
                  <a:cubicBezTo>
                    <a:pt x="12" y="288"/>
                    <a:pt x="18" y="295"/>
                    <a:pt x="18" y="300"/>
                  </a:cubicBezTo>
                  <a:cubicBezTo>
                    <a:pt x="19" y="305"/>
                    <a:pt x="18" y="308"/>
                    <a:pt x="19" y="311"/>
                  </a:cubicBezTo>
                  <a:cubicBezTo>
                    <a:pt x="21" y="314"/>
                    <a:pt x="29" y="316"/>
                    <a:pt x="29" y="316"/>
                  </a:cubicBezTo>
                  <a:cubicBezTo>
                    <a:pt x="28" y="322"/>
                    <a:pt x="28" y="322"/>
                    <a:pt x="28" y="322"/>
                  </a:cubicBezTo>
                  <a:cubicBezTo>
                    <a:pt x="14" y="318"/>
                    <a:pt x="14" y="318"/>
                    <a:pt x="14" y="318"/>
                  </a:cubicBezTo>
                  <a:cubicBezTo>
                    <a:pt x="9" y="330"/>
                    <a:pt x="9" y="330"/>
                    <a:pt x="9" y="330"/>
                  </a:cubicBezTo>
                  <a:cubicBezTo>
                    <a:pt x="8" y="343"/>
                    <a:pt x="8" y="343"/>
                    <a:pt x="8" y="343"/>
                  </a:cubicBezTo>
                  <a:cubicBezTo>
                    <a:pt x="8" y="343"/>
                    <a:pt x="0" y="351"/>
                    <a:pt x="0" y="355"/>
                  </a:cubicBezTo>
                  <a:cubicBezTo>
                    <a:pt x="0" y="359"/>
                    <a:pt x="2" y="366"/>
                    <a:pt x="2" y="366"/>
                  </a:cubicBezTo>
                  <a:cubicBezTo>
                    <a:pt x="2" y="366"/>
                    <a:pt x="6" y="366"/>
                    <a:pt x="8" y="368"/>
                  </a:cubicBezTo>
                  <a:cubicBezTo>
                    <a:pt x="10" y="369"/>
                    <a:pt x="13" y="374"/>
                    <a:pt x="13" y="374"/>
                  </a:cubicBezTo>
                  <a:cubicBezTo>
                    <a:pt x="13" y="374"/>
                    <a:pt x="16" y="373"/>
                    <a:pt x="19" y="373"/>
                  </a:cubicBezTo>
                  <a:cubicBezTo>
                    <a:pt x="22" y="374"/>
                    <a:pt x="22" y="377"/>
                    <a:pt x="24" y="379"/>
                  </a:cubicBezTo>
                  <a:cubicBezTo>
                    <a:pt x="26" y="383"/>
                    <a:pt x="28" y="379"/>
                    <a:pt x="35" y="381"/>
                  </a:cubicBezTo>
                  <a:cubicBezTo>
                    <a:pt x="43" y="383"/>
                    <a:pt x="37" y="388"/>
                    <a:pt x="37" y="388"/>
                  </a:cubicBezTo>
                  <a:cubicBezTo>
                    <a:pt x="40" y="389"/>
                    <a:pt x="40" y="389"/>
                    <a:pt x="40" y="389"/>
                  </a:cubicBezTo>
                  <a:cubicBezTo>
                    <a:pt x="42" y="384"/>
                    <a:pt x="42" y="384"/>
                    <a:pt x="42" y="384"/>
                  </a:cubicBezTo>
                  <a:cubicBezTo>
                    <a:pt x="46" y="385"/>
                    <a:pt x="46" y="385"/>
                    <a:pt x="46" y="385"/>
                  </a:cubicBezTo>
                  <a:cubicBezTo>
                    <a:pt x="46" y="385"/>
                    <a:pt x="45" y="374"/>
                    <a:pt x="50" y="374"/>
                  </a:cubicBezTo>
                  <a:cubicBezTo>
                    <a:pt x="57" y="374"/>
                    <a:pt x="51" y="384"/>
                    <a:pt x="64" y="383"/>
                  </a:cubicBezTo>
                  <a:cubicBezTo>
                    <a:pt x="76" y="382"/>
                    <a:pt x="99" y="381"/>
                    <a:pt x="99" y="381"/>
                  </a:cubicBezTo>
                  <a:cubicBezTo>
                    <a:pt x="99" y="381"/>
                    <a:pt x="108" y="374"/>
                    <a:pt x="113" y="376"/>
                  </a:cubicBezTo>
                  <a:cubicBezTo>
                    <a:pt x="117" y="377"/>
                    <a:pt x="127" y="390"/>
                    <a:pt x="137" y="388"/>
                  </a:cubicBezTo>
                  <a:cubicBezTo>
                    <a:pt x="146" y="385"/>
                    <a:pt x="134" y="378"/>
                    <a:pt x="150" y="374"/>
                  </a:cubicBezTo>
                  <a:cubicBezTo>
                    <a:pt x="165" y="370"/>
                    <a:pt x="182" y="361"/>
                    <a:pt x="182" y="361"/>
                  </a:cubicBezTo>
                  <a:cubicBezTo>
                    <a:pt x="182" y="361"/>
                    <a:pt x="186" y="340"/>
                    <a:pt x="202" y="339"/>
                  </a:cubicBezTo>
                  <a:cubicBezTo>
                    <a:pt x="202" y="336"/>
                    <a:pt x="202" y="336"/>
                    <a:pt x="202" y="336"/>
                  </a:cubicBezTo>
                  <a:cubicBezTo>
                    <a:pt x="205" y="336"/>
                    <a:pt x="205" y="336"/>
                    <a:pt x="205" y="336"/>
                  </a:cubicBezTo>
                  <a:cubicBezTo>
                    <a:pt x="205" y="336"/>
                    <a:pt x="198" y="329"/>
                    <a:pt x="204" y="328"/>
                  </a:cubicBezTo>
                  <a:cubicBezTo>
                    <a:pt x="210" y="326"/>
                    <a:pt x="211" y="330"/>
                    <a:pt x="214" y="330"/>
                  </a:cubicBezTo>
                  <a:cubicBezTo>
                    <a:pt x="217" y="330"/>
                    <a:pt x="215" y="324"/>
                    <a:pt x="215" y="324"/>
                  </a:cubicBezTo>
                  <a:cubicBezTo>
                    <a:pt x="222" y="327"/>
                    <a:pt x="222" y="327"/>
                    <a:pt x="222" y="327"/>
                  </a:cubicBezTo>
                  <a:cubicBezTo>
                    <a:pt x="226" y="322"/>
                    <a:pt x="226" y="322"/>
                    <a:pt x="226" y="322"/>
                  </a:cubicBezTo>
                  <a:cubicBezTo>
                    <a:pt x="234" y="323"/>
                    <a:pt x="234" y="323"/>
                    <a:pt x="234" y="323"/>
                  </a:cubicBezTo>
                  <a:cubicBezTo>
                    <a:pt x="234" y="323"/>
                    <a:pt x="231" y="314"/>
                    <a:pt x="240" y="318"/>
                  </a:cubicBezTo>
                  <a:cubicBezTo>
                    <a:pt x="247" y="320"/>
                    <a:pt x="253" y="324"/>
                    <a:pt x="253" y="324"/>
                  </a:cubicBezTo>
                  <a:cubicBezTo>
                    <a:pt x="259" y="324"/>
                    <a:pt x="259" y="324"/>
                    <a:pt x="259" y="324"/>
                  </a:cubicBezTo>
                  <a:cubicBezTo>
                    <a:pt x="261" y="329"/>
                    <a:pt x="261" y="329"/>
                    <a:pt x="261" y="329"/>
                  </a:cubicBezTo>
                  <a:cubicBezTo>
                    <a:pt x="273" y="325"/>
                    <a:pt x="273" y="325"/>
                    <a:pt x="273" y="325"/>
                  </a:cubicBezTo>
                  <a:cubicBezTo>
                    <a:pt x="272" y="331"/>
                    <a:pt x="272" y="331"/>
                    <a:pt x="272" y="331"/>
                  </a:cubicBezTo>
                  <a:cubicBezTo>
                    <a:pt x="276" y="330"/>
                    <a:pt x="276" y="330"/>
                    <a:pt x="276" y="330"/>
                  </a:cubicBezTo>
                  <a:cubicBezTo>
                    <a:pt x="281" y="335"/>
                    <a:pt x="281" y="335"/>
                    <a:pt x="281" y="335"/>
                  </a:cubicBezTo>
                  <a:cubicBezTo>
                    <a:pt x="281" y="335"/>
                    <a:pt x="278" y="328"/>
                    <a:pt x="281" y="328"/>
                  </a:cubicBezTo>
                  <a:cubicBezTo>
                    <a:pt x="285" y="328"/>
                    <a:pt x="295" y="329"/>
                    <a:pt x="295" y="329"/>
                  </a:cubicBezTo>
                  <a:cubicBezTo>
                    <a:pt x="301" y="338"/>
                    <a:pt x="301" y="338"/>
                    <a:pt x="301" y="338"/>
                  </a:cubicBezTo>
                  <a:cubicBezTo>
                    <a:pt x="308" y="337"/>
                    <a:pt x="308" y="337"/>
                    <a:pt x="308" y="337"/>
                  </a:cubicBezTo>
                  <a:cubicBezTo>
                    <a:pt x="311" y="332"/>
                    <a:pt x="311" y="332"/>
                    <a:pt x="311" y="332"/>
                  </a:cubicBezTo>
                  <a:cubicBezTo>
                    <a:pt x="311" y="332"/>
                    <a:pt x="320" y="343"/>
                    <a:pt x="320" y="348"/>
                  </a:cubicBezTo>
                  <a:cubicBezTo>
                    <a:pt x="320" y="355"/>
                    <a:pt x="318" y="361"/>
                    <a:pt x="318" y="361"/>
                  </a:cubicBezTo>
                  <a:cubicBezTo>
                    <a:pt x="322" y="368"/>
                    <a:pt x="322" y="368"/>
                    <a:pt x="322" y="368"/>
                  </a:cubicBezTo>
                  <a:cubicBezTo>
                    <a:pt x="322" y="368"/>
                    <a:pt x="326" y="367"/>
                    <a:pt x="327" y="368"/>
                  </a:cubicBezTo>
                  <a:cubicBezTo>
                    <a:pt x="328" y="369"/>
                    <a:pt x="336" y="374"/>
                    <a:pt x="336" y="374"/>
                  </a:cubicBezTo>
                  <a:cubicBezTo>
                    <a:pt x="339" y="369"/>
                    <a:pt x="339" y="369"/>
                    <a:pt x="339" y="369"/>
                  </a:cubicBezTo>
                  <a:cubicBezTo>
                    <a:pt x="343" y="377"/>
                    <a:pt x="343" y="377"/>
                    <a:pt x="343" y="377"/>
                  </a:cubicBezTo>
                  <a:cubicBezTo>
                    <a:pt x="343" y="377"/>
                    <a:pt x="341" y="393"/>
                    <a:pt x="349" y="394"/>
                  </a:cubicBezTo>
                  <a:cubicBezTo>
                    <a:pt x="355" y="395"/>
                    <a:pt x="359" y="391"/>
                    <a:pt x="362" y="398"/>
                  </a:cubicBezTo>
                  <a:cubicBezTo>
                    <a:pt x="367" y="403"/>
                    <a:pt x="362" y="419"/>
                    <a:pt x="367" y="420"/>
                  </a:cubicBezTo>
                  <a:cubicBezTo>
                    <a:pt x="371" y="421"/>
                    <a:pt x="378" y="424"/>
                    <a:pt x="378" y="424"/>
                  </a:cubicBezTo>
                  <a:cubicBezTo>
                    <a:pt x="367" y="430"/>
                    <a:pt x="367" y="430"/>
                    <a:pt x="367" y="430"/>
                  </a:cubicBezTo>
                  <a:cubicBezTo>
                    <a:pt x="367" y="430"/>
                    <a:pt x="365" y="424"/>
                    <a:pt x="362" y="424"/>
                  </a:cubicBezTo>
                  <a:cubicBezTo>
                    <a:pt x="360" y="424"/>
                    <a:pt x="362" y="431"/>
                    <a:pt x="358" y="432"/>
                  </a:cubicBezTo>
                  <a:cubicBezTo>
                    <a:pt x="354" y="433"/>
                    <a:pt x="346" y="426"/>
                    <a:pt x="346" y="426"/>
                  </a:cubicBezTo>
                  <a:cubicBezTo>
                    <a:pt x="346" y="426"/>
                    <a:pt x="343" y="435"/>
                    <a:pt x="340" y="435"/>
                  </a:cubicBezTo>
                  <a:cubicBezTo>
                    <a:pt x="337" y="435"/>
                    <a:pt x="342" y="417"/>
                    <a:pt x="326" y="430"/>
                  </a:cubicBezTo>
                  <a:cubicBezTo>
                    <a:pt x="321" y="435"/>
                    <a:pt x="334" y="448"/>
                    <a:pt x="334" y="448"/>
                  </a:cubicBezTo>
                  <a:cubicBezTo>
                    <a:pt x="334" y="462"/>
                    <a:pt x="334" y="462"/>
                    <a:pt x="334" y="462"/>
                  </a:cubicBezTo>
                  <a:cubicBezTo>
                    <a:pt x="325" y="468"/>
                    <a:pt x="325" y="468"/>
                    <a:pt x="325" y="468"/>
                  </a:cubicBezTo>
                  <a:cubicBezTo>
                    <a:pt x="328" y="473"/>
                    <a:pt x="328" y="473"/>
                    <a:pt x="328" y="473"/>
                  </a:cubicBezTo>
                  <a:cubicBezTo>
                    <a:pt x="317" y="485"/>
                    <a:pt x="317" y="485"/>
                    <a:pt x="317" y="485"/>
                  </a:cubicBezTo>
                  <a:cubicBezTo>
                    <a:pt x="317" y="485"/>
                    <a:pt x="325" y="494"/>
                    <a:pt x="322" y="497"/>
                  </a:cubicBezTo>
                  <a:cubicBezTo>
                    <a:pt x="319" y="501"/>
                    <a:pt x="310" y="499"/>
                    <a:pt x="310" y="499"/>
                  </a:cubicBezTo>
                  <a:cubicBezTo>
                    <a:pt x="307" y="502"/>
                    <a:pt x="307" y="502"/>
                    <a:pt x="307" y="502"/>
                  </a:cubicBezTo>
                  <a:cubicBezTo>
                    <a:pt x="312" y="504"/>
                    <a:pt x="312" y="504"/>
                    <a:pt x="312" y="504"/>
                  </a:cubicBezTo>
                  <a:cubicBezTo>
                    <a:pt x="312" y="504"/>
                    <a:pt x="311" y="510"/>
                    <a:pt x="322" y="512"/>
                  </a:cubicBezTo>
                  <a:cubicBezTo>
                    <a:pt x="334" y="515"/>
                    <a:pt x="337" y="514"/>
                    <a:pt x="337" y="514"/>
                  </a:cubicBezTo>
                  <a:cubicBezTo>
                    <a:pt x="337" y="507"/>
                    <a:pt x="337" y="507"/>
                    <a:pt x="337" y="507"/>
                  </a:cubicBezTo>
                  <a:cubicBezTo>
                    <a:pt x="342" y="507"/>
                    <a:pt x="342" y="507"/>
                    <a:pt x="342" y="507"/>
                  </a:cubicBezTo>
                  <a:cubicBezTo>
                    <a:pt x="342" y="507"/>
                    <a:pt x="354" y="492"/>
                    <a:pt x="363" y="493"/>
                  </a:cubicBezTo>
                  <a:cubicBezTo>
                    <a:pt x="374" y="495"/>
                    <a:pt x="378" y="504"/>
                    <a:pt x="378" y="504"/>
                  </a:cubicBezTo>
                  <a:cubicBezTo>
                    <a:pt x="378" y="505"/>
                    <a:pt x="378" y="505"/>
                    <a:pt x="378" y="505"/>
                  </a:cubicBezTo>
                  <a:cubicBezTo>
                    <a:pt x="379" y="503"/>
                    <a:pt x="382" y="500"/>
                    <a:pt x="381" y="497"/>
                  </a:cubicBezTo>
                  <a:cubicBezTo>
                    <a:pt x="379" y="494"/>
                    <a:pt x="376" y="490"/>
                    <a:pt x="376" y="490"/>
                  </a:cubicBezTo>
                  <a:cubicBezTo>
                    <a:pt x="371" y="489"/>
                    <a:pt x="371" y="489"/>
                    <a:pt x="371" y="489"/>
                  </a:cubicBezTo>
                  <a:cubicBezTo>
                    <a:pt x="374" y="485"/>
                    <a:pt x="374" y="485"/>
                    <a:pt x="374" y="485"/>
                  </a:cubicBezTo>
                  <a:cubicBezTo>
                    <a:pt x="373" y="484"/>
                    <a:pt x="373" y="484"/>
                    <a:pt x="373" y="484"/>
                  </a:cubicBezTo>
                  <a:cubicBezTo>
                    <a:pt x="369" y="484"/>
                    <a:pt x="369" y="484"/>
                    <a:pt x="369" y="484"/>
                  </a:cubicBezTo>
                  <a:cubicBezTo>
                    <a:pt x="366" y="468"/>
                    <a:pt x="366" y="468"/>
                    <a:pt x="366" y="468"/>
                  </a:cubicBezTo>
                  <a:cubicBezTo>
                    <a:pt x="369" y="467"/>
                    <a:pt x="369" y="467"/>
                    <a:pt x="369" y="467"/>
                  </a:cubicBezTo>
                  <a:cubicBezTo>
                    <a:pt x="371" y="474"/>
                    <a:pt x="371" y="474"/>
                    <a:pt x="371" y="474"/>
                  </a:cubicBezTo>
                  <a:cubicBezTo>
                    <a:pt x="375" y="481"/>
                    <a:pt x="375" y="481"/>
                    <a:pt x="375" y="481"/>
                  </a:cubicBezTo>
                  <a:cubicBezTo>
                    <a:pt x="378" y="477"/>
                    <a:pt x="378" y="477"/>
                    <a:pt x="378" y="477"/>
                  </a:cubicBezTo>
                  <a:cubicBezTo>
                    <a:pt x="377" y="472"/>
                    <a:pt x="377" y="472"/>
                    <a:pt x="377" y="472"/>
                  </a:cubicBezTo>
                  <a:cubicBezTo>
                    <a:pt x="383" y="471"/>
                    <a:pt x="383" y="471"/>
                    <a:pt x="383" y="471"/>
                  </a:cubicBezTo>
                  <a:cubicBezTo>
                    <a:pt x="379" y="463"/>
                    <a:pt x="379" y="463"/>
                    <a:pt x="379" y="463"/>
                  </a:cubicBezTo>
                  <a:cubicBezTo>
                    <a:pt x="387" y="464"/>
                    <a:pt x="387" y="464"/>
                    <a:pt x="387" y="464"/>
                  </a:cubicBezTo>
                  <a:cubicBezTo>
                    <a:pt x="387" y="460"/>
                    <a:pt x="387" y="460"/>
                    <a:pt x="387" y="460"/>
                  </a:cubicBezTo>
                  <a:cubicBezTo>
                    <a:pt x="390" y="463"/>
                    <a:pt x="390" y="463"/>
                    <a:pt x="390" y="463"/>
                  </a:cubicBezTo>
                  <a:cubicBezTo>
                    <a:pt x="402" y="449"/>
                    <a:pt x="402" y="449"/>
                    <a:pt x="402" y="449"/>
                  </a:cubicBezTo>
                  <a:cubicBezTo>
                    <a:pt x="394" y="439"/>
                    <a:pt x="394" y="439"/>
                    <a:pt x="394" y="439"/>
                  </a:cubicBezTo>
                  <a:cubicBezTo>
                    <a:pt x="394" y="439"/>
                    <a:pt x="378" y="437"/>
                    <a:pt x="381" y="432"/>
                  </a:cubicBezTo>
                  <a:cubicBezTo>
                    <a:pt x="382" y="427"/>
                    <a:pt x="388" y="429"/>
                    <a:pt x="388" y="429"/>
                  </a:cubicBezTo>
                  <a:cubicBezTo>
                    <a:pt x="400" y="441"/>
                    <a:pt x="400" y="441"/>
                    <a:pt x="400" y="441"/>
                  </a:cubicBezTo>
                  <a:cubicBezTo>
                    <a:pt x="407" y="419"/>
                    <a:pt x="407" y="419"/>
                    <a:pt x="407" y="419"/>
                  </a:cubicBezTo>
                  <a:cubicBezTo>
                    <a:pt x="407" y="410"/>
                    <a:pt x="407" y="410"/>
                    <a:pt x="407" y="410"/>
                  </a:cubicBezTo>
                  <a:cubicBezTo>
                    <a:pt x="421" y="405"/>
                    <a:pt x="421" y="405"/>
                    <a:pt x="421" y="405"/>
                  </a:cubicBezTo>
                  <a:cubicBezTo>
                    <a:pt x="425" y="388"/>
                    <a:pt x="425" y="388"/>
                    <a:pt x="425" y="388"/>
                  </a:cubicBezTo>
                  <a:cubicBezTo>
                    <a:pt x="426" y="394"/>
                    <a:pt x="426" y="394"/>
                    <a:pt x="426" y="394"/>
                  </a:cubicBezTo>
                  <a:cubicBezTo>
                    <a:pt x="435" y="387"/>
                    <a:pt x="435" y="387"/>
                    <a:pt x="435" y="387"/>
                  </a:cubicBezTo>
                  <a:cubicBezTo>
                    <a:pt x="435" y="387"/>
                    <a:pt x="437" y="388"/>
                    <a:pt x="441" y="386"/>
                  </a:cubicBezTo>
                  <a:cubicBezTo>
                    <a:pt x="447" y="385"/>
                    <a:pt x="447" y="367"/>
                    <a:pt x="447" y="367"/>
                  </a:cubicBezTo>
                  <a:cubicBezTo>
                    <a:pt x="447" y="367"/>
                    <a:pt x="447" y="381"/>
                    <a:pt x="453" y="381"/>
                  </a:cubicBezTo>
                  <a:cubicBezTo>
                    <a:pt x="459" y="381"/>
                    <a:pt x="470" y="384"/>
                    <a:pt x="470" y="384"/>
                  </a:cubicBezTo>
                  <a:cubicBezTo>
                    <a:pt x="457" y="387"/>
                    <a:pt x="457" y="387"/>
                    <a:pt x="457" y="387"/>
                  </a:cubicBezTo>
                  <a:cubicBezTo>
                    <a:pt x="456" y="390"/>
                    <a:pt x="456" y="390"/>
                    <a:pt x="456" y="390"/>
                  </a:cubicBezTo>
                  <a:cubicBezTo>
                    <a:pt x="443" y="391"/>
                    <a:pt x="443" y="391"/>
                    <a:pt x="443" y="391"/>
                  </a:cubicBezTo>
                  <a:cubicBezTo>
                    <a:pt x="437" y="393"/>
                    <a:pt x="437" y="393"/>
                    <a:pt x="437" y="393"/>
                  </a:cubicBezTo>
                  <a:cubicBezTo>
                    <a:pt x="442" y="395"/>
                    <a:pt x="442" y="395"/>
                    <a:pt x="442" y="395"/>
                  </a:cubicBezTo>
                  <a:cubicBezTo>
                    <a:pt x="447" y="394"/>
                    <a:pt x="447" y="394"/>
                    <a:pt x="447" y="394"/>
                  </a:cubicBezTo>
                  <a:cubicBezTo>
                    <a:pt x="447" y="394"/>
                    <a:pt x="463" y="392"/>
                    <a:pt x="459" y="395"/>
                  </a:cubicBezTo>
                  <a:cubicBezTo>
                    <a:pt x="456" y="400"/>
                    <a:pt x="445" y="405"/>
                    <a:pt x="445" y="405"/>
                  </a:cubicBezTo>
                  <a:cubicBezTo>
                    <a:pt x="451" y="407"/>
                    <a:pt x="451" y="407"/>
                    <a:pt x="451" y="407"/>
                  </a:cubicBezTo>
                  <a:cubicBezTo>
                    <a:pt x="451" y="407"/>
                    <a:pt x="459" y="402"/>
                    <a:pt x="464" y="404"/>
                  </a:cubicBezTo>
                  <a:cubicBezTo>
                    <a:pt x="467" y="406"/>
                    <a:pt x="472" y="411"/>
                    <a:pt x="482" y="410"/>
                  </a:cubicBezTo>
                  <a:cubicBezTo>
                    <a:pt x="490" y="408"/>
                    <a:pt x="499" y="402"/>
                    <a:pt x="504" y="400"/>
                  </a:cubicBezTo>
                  <a:cubicBezTo>
                    <a:pt x="510" y="398"/>
                    <a:pt x="526" y="398"/>
                    <a:pt x="526" y="398"/>
                  </a:cubicBezTo>
                  <a:cubicBezTo>
                    <a:pt x="530" y="390"/>
                    <a:pt x="530" y="390"/>
                    <a:pt x="530" y="390"/>
                  </a:cubicBezTo>
                  <a:cubicBezTo>
                    <a:pt x="536" y="401"/>
                    <a:pt x="536" y="401"/>
                    <a:pt x="536" y="401"/>
                  </a:cubicBezTo>
                  <a:cubicBezTo>
                    <a:pt x="542" y="402"/>
                    <a:pt x="542" y="402"/>
                    <a:pt x="542" y="402"/>
                  </a:cubicBezTo>
                  <a:cubicBezTo>
                    <a:pt x="540" y="409"/>
                    <a:pt x="540" y="409"/>
                    <a:pt x="540" y="409"/>
                  </a:cubicBezTo>
                  <a:cubicBezTo>
                    <a:pt x="521" y="418"/>
                    <a:pt x="521" y="418"/>
                    <a:pt x="521" y="418"/>
                  </a:cubicBezTo>
                  <a:cubicBezTo>
                    <a:pt x="520" y="423"/>
                    <a:pt x="520" y="423"/>
                    <a:pt x="520" y="423"/>
                  </a:cubicBezTo>
                  <a:cubicBezTo>
                    <a:pt x="509" y="431"/>
                    <a:pt x="509" y="431"/>
                    <a:pt x="509" y="431"/>
                  </a:cubicBezTo>
                  <a:cubicBezTo>
                    <a:pt x="509" y="431"/>
                    <a:pt x="512" y="436"/>
                    <a:pt x="509" y="437"/>
                  </a:cubicBezTo>
                  <a:cubicBezTo>
                    <a:pt x="507" y="439"/>
                    <a:pt x="503" y="440"/>
                    <a:pt x="503" y="440"/>
                  </a:cubicBezTo>
                  <a:cubicBezTo>
                    <a:pt x="496" y="455"/>
                    <a:pt x="496" y="455"/>
                    <a:pt x="496" y="455"/>
                  </a:cubicBezTo>
                  <a:cubicBezTo>
                    <a:pt x="507" y="455"/>
                    <a:pt x="507" y="455"/>
                    <a:pt x="507" y="455"/>
                  </a:cubicBezTo>
                  <a:cubicBezTo>
                    <a:pt x="507" y="455"/>
                    <a:pt x="510" y="449"/>
                    <a:pt x="514" y="449"/>
                  </a:cubicBezTo>
                  <a:cubicBezTo>
                    <a:pt x="517" y="448"/>
                    <a:pt x="521" y="450"/>
                    <a:pt x="521" y="450"/>
                  </a:cubicBezTo>
                  <a:cubicBezTo>
                    <a:pt x="524" y="444"/>
                    <a:pt x="524" y="444"/>
                    <a:pt x="524" y="444"/>
                  </a:cubicBezTo>
                  <a:cubicBezTo>
                    <a:pt x="524" y="444"/>
                    <a:pt x="522" y="451"/>
                    <a:pt x="530" y="454"/>
                  </a:cubicBezTo>
                  <a:cubicBezTo>
                    <a:pt x="536" y="458"/>
                    <a:pt x="537" y="452"/>
                    <a:pt x="543" y="453"/>
                  </a:cubicBezTo>
                  <a:cubicBezTo>
                    <a:pt x="550" y="454"/>
                    <a:pt x="555" y="464"/>
                    <a:pt x="556" y="471"/>
                  </a:cubicBezTo>
                  <a:cubicBezTo>
                    <a:pt x="557" y="479"/>
                    <a:pt x="558" y="487"/>
                    <a:pt x="558" y="487"/>
                  </a:cubicBezTo>
                  <a:cubicBezTo>
                    <a:pt x="554" y="488"/>
                    <a:pt x="554" y="488"/>
                    <a:pt x="554" y="488"/>
                  </a:cubicBezTo>
                  <a:cubicBezTo>
                    <a:pt x="555" y="493"/>
                    <a:pt x="555" y="493"/>
                    <a:pt x="555" y="493"/>
                  </a:cubicBezTo>
                  <a:cubicBezTo>
                    <a:pt x="555" y="493"/>
                    <a:pt x="564" y="500"/>
                    <a:pt x="573" y="498"/>
                  </a:cubicBezTo>
                  <a:cubicBezTo>
                    <a:pt x="583" y="496"/>
                    <a:pt x="594" y="485"/>
                    <a:pt x="597" y="480"/>
                  </a:cubicBezTo>
                  <a:cubicBezTo>
                    <a:pt x="599" y="473"/>
                    <a:pt x="596" y="468"/>
                    <a:pt x="606" y="460"/>
                  </a:cubicBezTo>
                  <a:cubicBezTo>
                    <a:pt x="616" y="451"/>
                    <a:pt x="618" y="450"/>
                    <a:pt x="623" y="451"/>
                  </a:cubicBezTo>
                  <a:cubicBezTo>
                    <a:pt x="629" y="453"/>
                    <a:pt x="627" y="446"/>
                    <a:pt x="629" y="441"/>
                  </a:cubicBezTo>
                  <a:cubicBezTo>
                    <a:pt x="631" y="438"/>
                    <a:pt x="635" y="438"/>
                    <a:pt x="635" y="438"/>
                  </a:cubicBezTo>
                  <a:cubicBezTo>
                    <a:pt x="635" y="438"/>
                    <a:pt x="631" y="424"/>
                    <a:pt x="638" y="424"/>
                  </a:cubicBezTo>
                  <a:cubicBezTo>
                    <a:pt x="646" y="424"/>
                    <a:pt x="647" y="432"/>
                    <a:pt x="655" y="429"/>
                  </a:cubicBezTo>
                  <a:cubicBezTo>
                    <a:pt x="665" y="425"/>
                    <a:pt x="663" y="421"/>
                    <a:pt x="665" y="421"/>
                  </a:cubicBezTo>
                  <a:cubicBezTo>
                    <a:pt x="668" y="420"/>
                    <a:pt x="680" y="418"/>
                    <a:pt x="679" y="414"/>
                  </a:cubicBezTo>
                  <a:cubicBezTo>
                    <a:pt x="678" y="409"/>
                    <a:pt x="671" y="406"/>
                    <a:pt x="672" y="403"/>
                  </a:cubicBezTo>
                  <a:cubicBezTo>
                    <a:pt x="674" y="400"/>
                    <a:pt x="681" y="398"/>
                    <a:pt x="680" y="393"/>
                  </a:cubicBezTo>
                  <a:cubicBezTo>
                    <a:pt x="678" y="390"/>
                    <a:pt x="669" y="390"/>
                    <a:pt x="662" y="392"/>
                  </a:cubicBezTo>
                  <a:cubicBezTo>
                    <a:pt x="655" y="395"/>
                    <a:pt x="655" y="402"/>
                    <a:pt x="652" y="403"/>
                  </a:cubicBezTo>
                  <a:cubicBezTo>
                    <a:pt x="650" y="405"/>
                    <a:pt x="646" y="400"/>
                    <a:pt x="643" y="403"/>
                  </a:cubicBezTo>
                  <a:cubicBezTo>
                    <a:pt x="639" y="406"/>
                    <a:pt x="639" y="417"/>
                    <a:pt x="633" y="418"/>
                  </a:cubicBezTo>
                  <a:cubicBezTo>
                    <a:pt x="625" y="419"/>
                    <a:pt x="608" y="419"/>
                    <a:pt x="608" y="419"/>
                  </a:cubicBezTo>
                  <a:cubicBezTo>
                    <a:pt x="608" y="419"/>
                    <a:pt x="614" y="411"/>
                    <a:pt x="608" y="405"/>
                  </a:cubicBezTo>
                  <a:cubicBezTo>
                    <a:pt x="603" y="399"/>
                    <a:pt x="590" y="400"/>
                    <a:pt x="590" y="400"/>
                  </a:cubicBezTo>
                  <a:cubicBezTo>
                    <a:pt x="588" y="395"/>
                    <a:pt x="588" y="395"/>
                    <a:pt x="588" y="395"/>
                  </a:cubicBezTo>
                  <a:cubicBezTo>
                    <a:pt x="583" y="401"/>
                    <a:pt x="583" y="401"/>
                    <a:pt x="583" y="401"/>
                  </a:cubicBezTo>
                  <a:cubicBezTo>
                    <a:pt x="590" y="388"/>
                    <a:pt x="590" y="388"/>
                    <a:pt x="590" y="388"/>
                  </a:cubicBezTo>
                  <a:cubicBezTo>
                    <a:pt x="587" y="386"/>
                    <a:pt x="587" y="386"/>
                    <a:pt x="587" y="386"/>
                  </a:cubicBezTo>
                  <a:cubicBezTo>
                    <a:pt x="579" y="397"/>
                    <a:pt x="579" y="397"/>
                    <a:pt x="579" y="397"/>
                  </a:cubicBezTo>
                  <a:cubicBezTo>
                    <a:pt x="579" y="397"/>
                    <a:pt x="584" y="386"/>
                    <a:pt x="583" y="386"/>
                  </a:cubicBezTo>
                  <a:cubicBezTo>
                    <a:pt x="581" y="387"/>
                    <a:pt x="576" y="389"/>
                    <a:pt x="576" y="389"/>
                  </a:cubicBezTo>
                  <a:cubicBezTo>
                    <a:pt x="576" y="389"/>
                    <a:pt x="571" y="387"/>
                    <a:pt x="568" y="387"/>
                  </a:cubicBezTo>
                  <a:cubicBezTo>
                    <a:pt x="564" y="387"/>
                    <a:pt x="562" y="391"/>
                    <a:pt x="562" y="391"/>
                  </a:cubicBezTo>
                  <a:cubicBezTo>
                    <a:pt x="554" y="388"/>
                    <a:pt x="554" y="388"/>
                    <a:pt x="554" y="388"/>
                  </a:cubicBezTo>
                  <a:cubicBezTo>
                    <a:pt x="554" y="388"/>
                    <a:pt x="549" y="392"/>
                    <a:pt x="542" y="388"/>
                  </a:cubicBezTo>
                  <a:cubicBezTo>
                    <a:pt x="536" y="384"/>
                    <a:pt x="538" y="381"/>
                    <a:pt x="542" y="379"/>
                  </a:cubicBezTo>
                  <a:cubicBezTo>
                    <a:pt x="547" y="379"/>
                    <a:pt x="553" y="385"/>
                    <a:pt x="553" y="385"/>
                  </a:cubicBezTo>
                  <a:cubicBezTo>
                    <a:pt x="556" y="378"/>
                    <a:pt x="556" y="378"/>
                    <a:pt x="556" y="378"/>
                  </a:cubicBezTo>
                  <a:cubicBezTo>
                    <a:pt x="553" y="372"/>
                    <a:pt x="553" y="372"/>
                    <a:pt x="553" y="372"/>
                  </a:cubicBezTo>
                  <a:cubicBezTo>
                    <a:pt x="562" y="378"/>
                    <a:pt x="562" y="378"/>
                    <a:pt x="562" y="378"/>
                  </a:cubicBezTo>
                  <a:cubicBezTo>
                    <a:pt x="572" y="377"/>
                    <a:pt x="572" y="377"/>
                    <a:pt x="572" y="377"/>
                  </a:cubicBezTo>
                  <a:cubicBezTo>
                    <a:pt x="574" y="385"/>
                    <a:pt x="574" y="385"/>
                    <a:pt x="574" y="385"/>
                  </a:cubicBezTo>
                  <a:cubicBezTo>
                    <a:pt x="578" y="385"/>
                    <a:pt x="578" y="385"/>
                    <a:pt x="578" y="385"/>
                  </a:cubicBezTo>
                  <a:cubicBezTo>
                    <a:pt x="578" y="371"/>
                    <a:pt x="578" y="371"/>
                    <a:pt x="578" y="371"/>
                  </a:cubicBezTo>
                  <a:cubicBezTo>
                    <a:pt x="582" y="379"/>
                    <a:pt x="582" y="379"/>
                    <a:pt x="582" y="379"/>
                  </a:cubicBezTo>
                  <a:cubicBezTo>
                    <a:pt x="588" y="379"/>
                    <a:pt x="588" y="379"/>
                    <a:pt x="588" y="379"/>
                  </a:cubicBezTo>
                  <a:cubicBezTo>
                    <a:pt x="583" y="367"/>
                    <a:pt x="583" y="367"/>
                    <a:pt x="583" y="367"/>
                  </a:cubicBezTo>
                  <a:cubicBezTo>
                    <a:pt x="583" y="367"/>
                    <a:pt x="592" y="369"/>
                    <a:pt x="595" y="361"/>
                  </a:cubicBezTo>
                  <a:cubicBezTo>
                    <a:pt x="597" y="353"/>
                    <a:pt x="594" y="348"/>
                    <a:pt x="594" y="348"/>
                  </a:cubicBezTo>
                  <a:cubicBezTo>
                    <a:pt x="602" y="353"/>
                    <a:pt x="602" y="353"/>
                    <a:pt x="602" y="353"/>
                  </a:cubicBezTo>
                  <a:cubicBezTo>
                    <a:pt x="603" y="350"/>
                    <a:pt x="603" y="350"/>
                    <a:pt x="603" y="350"/>
                  </a:cubicBezTo>
                  <a:cubicBezTo>
                    <a:pt x="592" y="336"/>
                    <a:pt x="592" y="336"/>
                    <a:pt x="592" y="336"/>
                  </a:cubicBezTo>
                  <a:cubicBezTo>
                    <a:pt x="592" y="336"/>
                    <a:pt x="600" y="344"/>
                    <a:pt x="606" y="343"/>
                  </a:cubicBezTo>
                  <a:cubicBezTo>
                    <a:pt x="613" y="342"/>
                    <a:pt x="615" y="323"/>
                    <a:pt x="622" y="323"/>
                  </a:cubicBezTo>
                  <a:cubicBezTo>
                    <a:pt x="629" y="323"/>
                    <a:pt x="636" y="323"/>
                    <a:pt x="638" y="321"/>
                  </a:cubicBezTo>
                  <a:cubicBezTo>
                    <a:pt x="640" y="319"/>
                    <a:pt x="641" y="314"/>
                    <a:pt x="641" y="314"/>
                  </a:cubicBezTo>
                  <a:cubicBezTo>
                    <a:pt x="649" y="306"/>
                    <a:pt x="649" y="306"/>
                    <a:pt x="649" y="306"/>
                  </a:cubicBezTo>
                  <a:cubicBezTo>
                    <a:pt x="657" y="308"/>
                    <a:pt x="657" y="308"/>
                    <a:pt x="657" y="308"/>
                  </a:cubicBezTo>
                  <a:cubicBezTo>
                    <a:pt x="658" y="305"/>
                    <a:pt x="658" y="305"/>
                    <a:pt x="658" y="305"/>
                  </a:cubicBezTo>
                  <a:cubicBezTo>
                    <a:pt x="657" y="299"/>
                    <a:pt x="657" y="299"/>
                    <a:pt x="657" y="299"/>
                  </a:cubicBezTo>
                  <a:cubicBezTo>
                    <a:pt x="669" y="288"/>
                    <a:pt x="669" y="288"/>
                    <a:pt x="669" y="288"/>
                  </a:cubicBezTo>
                  <a:cubicBezTo>
                    <a:pt x="669" y="288"/>
                    <a:pt x="676" y="288"/>
                    <a:pt x="678" y="285"/>
                  </a:cubicBezTo>
                  <a:cubicBezTo>
                    <a:pt x="680" y="282"/>
                    <a:pt x="674" y="273"/>
                    <a:pt x="681" y="272"/>
                  </a:cubicBezTo>
                  <a:cubicBezTo>
                    <a:pt x="687" y="269"/>
                    <a:pt x="690" y="271"/>
                    <a:pt x="690" y="271"/>
                  </a:cubicBezTo>
                  <a:cubicBezTo>
                    <a:pt x="690" y="271"/>
                    <a:pt x="706" y="267"/>
                    <a:pt x="707" y="263"/>
                  </a:cubicBezTo>
                  <a:cubicBezTo>
                    <a:pt x="709" y="259"/>
                    <a:pt x="706" y="253"/>
                    <a:pt x="702" y="246"/>
                  </a:cubicBezTo>
                  <a:cubicBezTo>
                    <a:pt x="698" y="240"/>
                    <a:pt x="698" y="227"/>
                    <a:pt x="704" y="224"/>
                  </a:cubicBezTo>
                  <a:cubicBezTo>
                    <a:pt x="711" y="220"/>
                    <a:pt x="716" y="217"/>
                    <a:pt x="716" y="214"/>
                  </a:cubicBezTo>
                  <a:cubicBezTo>
                    <a:pt x="715" y="210"/>
                    <a:pt x="714" y="205"/>
                    <a:pt x="721" y="202"/>
                  </a:cubicBezTo>
                  <a:cubicBezTo>
                    <a:pt x="729" y="200"/>
                    <a:pt x="756" y="197"/>
                    <a:pt x="755" y="190"/>
                  </a:cubicBezTo>
                  <a:cubicBezTo>
                    <a:pt x="755" y="184"/>
                    <a:pt x="750" y="180"/>
                    <a:pt x="750" y="180"/>
                  </a:cubicBezTo>
                  <a:cubicBezTo>
                    <a:pt x="753" y="177"/>
                    <a:pt x="753" y="177"/>
                    <a:pt x="753" y="177"/>
                  </a:cubicBezTo>
                  <a:cubicBezTo>
                    <a:pt x="752" y="163"/>
                    <a:pt x="752" y="163"/>
                    <a:pt x="752" y="163"/>
                  </a:cubicBezTo>
                  <a:cubicBezTo>
                    <a:pt x="747" y="162"/>
                    <a:pt x="747" y="162"/>
                    <a:pt x="747" y="162"/>
                  </a:cubicBezTo>
                  <a:cubicBezTo>
                    <a:pt x="747" y="162"/>
                    <a:pt x="751" y="154"/>
                    <a:pt x="744" y="150"/>
                  </a:cubicBezTo>
                  <a:cubicBezTo>
                    <a:pt x="737" y="146"/>
                    <a:pt x="731" y="147"/>
                    <a:pt x="731" y="147"/>
                  </a:cubicBezTo>
                  <a:cubicBezTo>
                    <a:pt x="731" y="132"/>
                    <a:pt x="731" y="132"/>
                    <a:pt x="731" y="132"/>
                  </a:cubicBezTo>
                  <a:cubicBezTo>
                    <a:pt x="740" y="129"/>
                    <a:pt x="740" y="129"/>
                    <a:pt x="740" y="129"/>
                  </a:cubicBezTo>
                  <a:cubicBezTo>
                    <a:pt x="740" y="124"/>
                    <a:pt x="740" y="124"/>
                    <a:pt x="740" y="124"/>
                  </a:cubicBezTo>
                  <a:cubicBezTo>
                    <a:pt x="723" y="125"/>
                    <a:pt x="723" y="125"/>
                    <a:pt x="723" y="125"/>
                  </a:cubicBezTo>
                  <a:cubicBezTo>
                    <a:pt x="723" y="119"/>
                    <a:pt x="723" y="119"/>
                    <a:pt x="723" y="119"/>
                  </a:cubicBezTo>
                  <a:cubicBezTo>
                    <a:pt x="723" y="119"/>
                    <a:pt x="736" y="109"/>
                    <a:pt x="734" y="101"/>
                  </a:cubicBezTo>
                  <a:cubicBezTo>
                    <a:pt x="731" y="92"/>
                    <a:pt x="725" y="89"/>
                    <a:pt x="725" y="89"/>
                  </a:cubicBezTo>
                  <a:cubicBezTo>
                    <a:pt x="725" y="78"/>
                    <a:pt x="725" y="78"/>
                    <a:pt x="725" y="78"/>
                  </a:cubicBezTo>
                  <a:cubicBezTo>
                    <a:pt x="719" y="78"/>
                    <a:pt x="719" y="78"/>
                    <a:pt x="719" y="78"/>
                  </a:cubicBezTo>
                  <a:cubicBezTo>
                    <a:pt x="717" y="85"/>
                    <a:pt x="717" y="85"/>
                    <a:pt x="717" y="85"/>
                  </a:cubicBezTo>
                  <a:cubicBezTo>
                    <a:pt x="717" y="85"/>
                    <a:pt x="711" y="87"/>
                    <a:pt x="706" y="85"/>
                  </a:cubicBezTo>
                  <a:cubicBezTo>
                    <a:pt x="702" y="83"/>
                    <a:pt x="700" y="79"/>
                    <a:pt x="700" y="79"/>
                  </a:cubicBezTo>
                  <a:cubicBezTo>
                    <a:pt x="693" y="79"/>
                    <a:pt x="693" y="79"/>
                    <a:pt x="693" y="79"/>
                  </a:cubicBezTo>
                  <a:cubicBezTo>
                    <a:pt x="691" y="83"/>
                    <a:pt x="691" y="83"/>
                    <a:pt x="691" y="83"/>
                  </a:cubicBezTo>
                  <a:cubicBezTo>
                    <a:pt x="691" y="83"/>
                    <a:pt x="686" y="84"/>
                    <a:pt x="685" y="82"/>
                  </a:cubicBezTo>
                  <a:cubicBezTo>
                    <a:pt x="684" y="79"/>
                    <a:pt x="681" y="75"/>
                    <a:pt x="681" y="75"/>
                  </a:cubicBezTo>
                  <a:cubicBezTo>
                    <a:pt x="676" y="76"/>
                    <a:pt x="676" y="76"/>
                    <a:pt x="676" y="76"/>
                  </a:cubicBezTo>
                  <a:cubicBezTo>
                    <a:pt x="674" y="84"/>
                    <a:pt x="674" y="84"/>
                    <a:pt x="674" y="84"/>
                  </a:cubicBezTo>
                  <a:cubicBezTo>
                    <a:pt x="666" y="84"/>
                    <a:pt x="666" y="84"/>
                    <a:pt x="666" y="84"/>
                  </a:cubicBezTo>
                  <a:cubicBezTo>
                    <a:pt x="656" y="78"/>
                    <a:pt x="656" y="78"/>
                    <a:pt x="656" y="78"/>
                  </a:cubicBezTo>
                  <a:cubicBezTo>
                    <a:pt x="652" y="84"/>
                    <a:pt x="652" y="84"/>
                    <a:pt x="652" y="84"/>
                  </a:cubicBezTo>
                  <a:cubicBezTo>
                    <a:pt x="637" y="79"/>
                    <a:pt x="637" y="79"/>
                    <a:pt x="637" y="79"/>
                  </a:cubicBezTo>
                  <a:cubicBezTo>
                    <a:pt x="637" y="89"/>
                    <a:pt x="637" y="89"/>
                    <a:pt x="637" y="89"/>
                  </a:cubicBezTo>
                  <a:cubicBezTo>
                    <a:pt x="634" y="92"/>
                    <a:pt x="634" y="92"/>
                    <a:pt x="634" y="92"/>
                  </a:cubicBezTo>
                  <a:cubicBezTo>
                    <a:pt x="629" y="89"/>
                    <a:pt x="629" y="89"/>
                    <a:pt x="629" y="89"/>
                  </a:cubicBezTo>
                  <a:cubicBezTo>
                    <a:pt x="619" y="89"/>
                    <a:pt x="619" y="89"/>
                    <a:pt x="619" y="89"/>
                  </a:cubicBezTo>
                  <a:cubicBezTo>
                    <a:pt x="609" y="79"/>
                    <a:pt x="609" y="79"/>
                    <a:pt x="609" y="79"/>
                  </a:cubicBezTo>
                  <a:cubicBezTo>
                    <a:pt x="608" y="75"/>
                    <a:pt x="608" y="75"/>
                    <a:pt x="608" y="75"/>
                  </a:cubicBezTo>
                  <a:cubicBezTo>
                    <a:pt x="603" y="74"/>
                    <a:pt x="603" y="74"/>
                    <a:pt x="603" y="74"/>
                  </a:cubicBezTo>
                  <a:cubicBezTo>
                    <a:pt x="599" y="69"/>
                    <a:pt x="599" y="69"/>
                    <a:pt x="599" y="69"/>
                  </a:cubicBezTo>
                  <a:cubicBezTo>
                    <a:pt x="589" y="80"/>
                    <a:pt x="589" y="80"/>
                    <a:pt x="589" y="80"/>
                  </a:cubicBezTo>
                  <a:cubicBezTo>
                    <a:pt x="589" y="80"/>
                    <a:pt x="578" y="84"/>
                    <a:pt x="576" y="87"/>
                  </a:cubicBezTo>
                  <a:cubicBezTo>
                    <a:pt x="575" y="91"/>
                    <a:pt x="572" y="98"/>
                    <a:pt x="572" y="98"/>
                  </a:cubicBezTo>
                  <a:cubicBezTo>
                    <a:pt x="567" y="96"/>
                    <a:pt x="567" y="96"/>
                    <a:pt x="567" y="96"/>
                  </a:cubicBezTo>
                  <a:cubicBezTo>
                    <a:pt x="566" y="91"/>
                    <a:pt x="566" y="91"/>
                    <a:pt x="566" y="91"/>
                  </a:cubicBezTo>
                  <a:cubicBezTo>
                    <a:pt x="559" y="91"/>
                    <a:pt x="559" y="91"/>
                    <a:pt x="559" y="91"/>
                  </a:cubicBezTo>
                  <a:cubicBezTo>
                    <a:pt x="559" y="91"/>
                    <a:pt x="559" y="95"/>
                    <a:pt x="556" y="95"/>
                  </a:cubicBezTo>
                  <a:cubicBezTo>
                    <a:pt x="553" y="95"/>
                    <a:pt x="553" y="88"/>
                    <a:pt x="548" y="89"/>
                  </a:cubicBezTo>
                  <a:cubicBezTo>
                    <a:pt x="542" y="90"/>
                    <a:pt x="541" y="92"/>
                    <a:pt x="535" y="96"/>
                  </a:cubicBezTo>
                  <a:cubicBezTo>
                    <a:pt x="530" y="101"/>
                    <a:pt x="514" y="89"/>
                    <a:pt x="514" y="89"/>
                  </a:cubicBezTo>
                  <a:cubicBezTo>
                    <a:pt x="516" y="84"/>
                    <a:pt x="516" y="84"/>
                    <a:pt x="516" y="84"/>
                  </a:cubicBezTo>
                  <a:cubicBezTo>
                    <a:pt x="503" y="68"/>
                    <a:pt x="503" y="68"/>
                    <a:pt x="503" y="68"/>
                  </a:cubicBezTo>
                  <a:cubicBezTo>
                    <a:pt x="503" y="68"/>
                    <a:pt x="506" y="60"/>
                    <a:pt x="505" y="60"/>
                  </a:cubicBezTo>
                  <a:cubicBezTo>
                    <a:pt x="504" y="60"/>
                    <a:pt x="500" y="59"/>
                    <a:pt x="500" y="59"/>
                  </a:cubicBezTo>
                  <a:cubicBezTo>
                    <a:pt x="494" y="63"/>
                    <a:pt x="494" y="63"/>
                    <a:pt x="494" y="63"/>
                  </a:cubicBezTo>
                  <a:cubicBezTo>
                    <a:pt x="494" y="63"/>
                    <a:pt x="494" y="54"/>
                    <a:pt x="489" y="54"/>
                  </a:cubicBezTo>
                  <a:cubicBezTo>
                    <a:pt x="484" y="54"/>
                    <a:pt x="474" y="64"/>
                    <a:pt x="474" y="64"/>
                  </a:cubicBezTo>
                  <a:cubicBezTo>
                    <a:pt x="468" y="60"/>
                    <a:pt x="468" y="60"/>
                    <a:pt x="468" y="60"/>
                  </a:cubicBezTo>
                  <a:cubicBezTo>
                    <a:pt x="454" y="63"/>
                    <a:pt x="454" y="63"/>
                    <a:pt x="454" y="63"/>
                  </a:cubicBezTo>
                  <a:cubicBezTo>
                    <a:pt x="455" y="56"/>
                    <a:pt x="455" y="56"/>
                    <a:pt x="455" y="56"/>
                  </a:cubicBezTo>
                  <a:cubicBezTo>
                    <a:pt x="450" y="56"/>
                    <a:pt x="450" y="56"/>
                    <a:pt x="450" y="56"/>
                  </a:cubicBezTo>
                  <a:cubicBezTo>
                    <a:pt x="450" y="56"/>
                    <a:pt x="452" y="48"/>
                    <a:pt x="447" y="45"/>
                  </a:cubicBezTo>
                  <a:cubicBezTo>
                    <a:pt x="442" y="41"/>
                    <a:pt x="439" y="40"/>
                    <a:pt x="439" y="40"/>
                  </a:cubicBezTo>
                  <a:cubicBezTo>
                    <a:pt x="439" y="40"/>
                    <a:pt x="457" y="36"/>
                    <a:pt x="454" y="30"/>
                  </a:cubicBezTo>
                  <a:cubicBezTo>
                    <a:pt x="451" y="26"/>
                    <a:pt x="439" y="25"/>
                    <a:pt x="435" y="20"/>
                  </a:cubicBezTo>
                  <a:cubicBezTo>
                    <a:pt x="431" y="14"/>
                    <a:pt x="431" y="7"/>
                    <a:pt x="431" y="7"/>
                  </a:cubicBezTo>
                  <a:cubicBezTo>
                    <a:pt x="422" y="6"/>
                    <a:pt x="422" y="6"/>
                    <a:pt x="422" y="6"/>
                  </a:cubicBezTo>
                  <a:cubicBezTo>
                    <a:pt x="422" y="6"/>
                    <a:pt x="423" y="0"/>
                    <a:pt x="415" y="0"/>
                  </a:cubicBezTo>
                  <a:cubicBezTo>
                    <a:pt x="407" y="1"/>
                    <a:pt x="407" y="7"/>
                    <a:pt x="407" y="7"/>
                  </a:cubicBezTo>
                  <a:cubicBezTo>
                    <a:pt x="394" y="7"/>
                    <a:pt x="394" y="7"/>
                    <a:pt x="394" y="7"/>
                  </a:cubicBezTo>
                  <a:cubicBezTo>
                    <a:pt x="394" y="7"/>
                    <a:pt x="388" y="19"/>
                    <a:pt x="384" y="20"/>
                  </a:cubicBezTo>
                  <a:cubicBezTo>
                    <a:pt x="379" y="21"/>
                    <a:pt x="362" y="20"/>
                    <a:pt x="362" y="20"/>
                  </a:cubicBezTo>
                  <a:cubicBezTo>
                    <a:pt x="362" y="20"/>
                    <a:pt x="363" y="35"/>
                    <a:pt x="358" y="38"/>
                  </a:cubicBezTo>
                  <a:cubicBezTo>
                    <a:pt x="355" y="41"/>
                    <a:pt x="348" y="40"/>
                    <a:pt x="344" y="40"/>
                  </a:cubicBezTo>
                  <a:cubicBezTo>
                    <a:pt x="352" y="46"/>
                    <a:pt x="352" y="46"/>
                    <a:pt x="352" y="46"/>
                  </a:cubicBezTo>
                  <a:cubicBezTo>
                    <a:pt x="348" y="50"/>
                    <a:pt x="348" y="50"/>
                    <a:pt x="348" y="50"/>
                  </a:cubicBezTo>
                  <a:lnTo>
                    <a:pt x="338" y="50"/>
                  </a:lnTo>
                  <a:close/>
                </a:path>
              </a:pathLst>
            </a:custGeom>
            <a:solidFill>
              <a:srgbClr val="B9CDE5"/>
            </a:solidFill>
            <a:ln w="3175">
              <a:solidFill>
                <a:schemeClr val="bg1"/>
              </a:solidFill>
              <a:round/>
              <a:headEnd/>
              <a:tailEnd/>
            </a:ln>
          </p:spPr>
          <p:txBody>
            <a:bodyPr/>
            <a:lstStyle/>
            <a:p>
              <a:endParaRPr lang="de-DE" dirty="0">
                <a:solidFill>
                  <a:prstClr val="black"/>
                </a:solidFill>
              </a:endParaRPr>
            </a:p>
          </p:txBody>
        </p:sp>
        <p:sp>
          <p:nvSpPr>
            <p:cNvPr id="10" name="Türkei"/>
            <p:cNvSpPr>
              <a:spLocks noEditPoints="1"/>
            </p:cNvSpPr>
            <p:nvPr/>
          </p:nvSpPr>
          <p:spPr bwMode="auto">
            <a:xfrm>
              <a:off x="6057414" y="3680936"/>
              <a:ext cx="1742440" cy="975360"/>
            </a:xfrm>
            <a:custGeom>
              <a:avLst/>
              <a:gdLst>
                <a:gd name="T0" fmla="*/ 24 w 1022"/>
                <a:gd name="T1" fmla="*/ 340 h 573"/>
                <a:gd name="T2" fmla="*/ 49 w 1022"/>
                <a:gd name="T3" fmla="*/ 328 h 573"/>
                <a:gd name="T4" fmla="*/ 102 w 1022"/>
                <a:gd name="T5" fmla="*/ 283 h 573"/>
                <a:gd name="T6" fmla="*/ 135 w 1022"/>
                <a:gd name="T7" fmla="*/ 275 h 573"/>
                <a:gd name="T8" fmla="*/ 103 w 1022"/>
                <a:gd name="T9" fmla="*/ 241 h 573"/>
                <a:gd name="T10" fmla="*/ 87 w 1022"/>
                <a:gd name="T11" fmla="*/ 218 h 573"/>
                <a:gd name="T12" fmla="*/ 55 w 1022"/>
                <a:gd name="T13" fmla="*/ 215 h 573"/>
                <a:gd name="T14" fmla="*/ 24 w 1022"/>
                <a:gd name="T15" fmla="*/ 241 h 573"/>
                <a:gd name="T16" fmla="*/ 29 w 1022"/>
                <a:gd name="T17" fmla="*/ 264 h 573"/>
                <a:gd name="T18" fmla="*/ 25 w 1022"/>
                <a:gd name="T19" fmla="*/ 300 h 573"/>
                <a:gd name="T20" fmla="*/ 41 w 1022"/>
                <a:gd name="T21" fmla="*/ 327 h 573"/>
                <a:gd name="T22" fmla="*/ 15 w 1022"/>
                <a:gd name="T23" fmla="*/ 353 h 573"/>
                <a:gd name="T24" fmla="*/ 973 w 1022"/>
                <a:gd name="T25" fmla="*/ 186 h 573"/>
                <a:gd name="T26" fmla="*/ 946 w 1022"/>
                <a:gd name="T27" fmla="*/ 128 h 573"/>
                <a:gd name="T28" fmla="*/ 942 w 1022"/>
                <a:gd name="T29" fmla="*/ 68 h 573"/>
                <a:gd name="T30" fmla="*/ 843 w 1022"/>
                <a:gd name="T31" fmla="*/ 17 h 573"/>
                <a:gd name="T32" fmla="*/ 789 w 1022"/>
                <a:gd name="T33" fmla="*/ 14 h 573"/>
                <a:gd name="T34" fmla="*/ 720 w 1022"/>
                <a:gd name="T35" fmla="*/ 63 h 573"/>
                <a:gd name="T36" fmla="*/ 587 w 1022"/>
                <a:gd name="T37" fmla="*/ 131 h 573"/>
                <a:gd name="T38" fmla="*/ 517 w 1022"/>
                <a:gd name="T39" fmla="*/ 129 h 573"/>
                <a:gd name="T40" fmla="*/ 448 w 1022"/>
                <a:gd name="T41" fmla="*/ 131 h 573"/>
                <a:gd name="T42" fmla="*/ 373 w 1022"/>
                <a:gd name="T43" fmla="*/ 138 h 573"/>
                <a:gd name="T44" fmla="*/ 276 w 1022"/>
                <a:gd name="T45" fmla="*/ 207 h 573"/>
                <a:gd name="T46" fmla="*/ 218 w 1022"/>
                <a:gd name="T47" fmla="*/ 236 h 573"/>
                <a:gd name="T48" fmla="*/ 157 w 1022"/>
                <a:gd name="T49" fmla="*/ 262 h 573"/>
                <a:gd name="T50" fmla="*/ 198 w 1022"/>
                <a:gd name="T51" fmla="*/ 277 h 573"/>
                <a:gd name="T52" fmla="*/ 151 w 1022"/>
                <a:gd name="T53" fmla="*/ 303 h 573"/>
                <a:gd name="T54" fmla="*/ 151 w 1022"/>
                <a:gd name="T55" fmla="*/ 310 h 573"/>
                <a:gd name="T56" fmla="*/ 97 w 1022"/>
                <a:gd name="T57" fmla="*/ 314 h 573"/>
                <a:gd name="T58" fmla="*/ 80 w 1022"/>
                <a:gd name="T59" fmla="*/ 321 h 573"/>
                <a:gd name="T60" fmla="*/ 37 w 1022"/>
                <a:gd name="T61" fmla="*/ 357 h 573"/>
                <a:gd name="T62" fmla="*/ 26 w 1022"/>
                <a:gd name="T63" fmla="*/ 399 h 573"/>
                <a:gd name="T64" fmla="*/ 66 w 1022"/>
                <a:gd name="T65" fmla="*/ 411 h 573"/>
                <a:gd name="T66" fmla="*/ 73 w 1022"/>
                <a:gd name="T67" fmla="*/ 446 h 573"/>
                <a:gd name="T68" fmla="*/ 79 w 1022"/>
                <a:gd name="T69" fmla="*/ 459 h 573"/>
                <a:gd name="T70" fmla="*/ 69 w 1022"/>
                <a:gd name="T71" fmla="*/ 453 h 573"/>
                <a:gd name="T72" fmla="*/ 71 w 1022"/>
                <a:gd name="T73" fmla="*/ 478 h 573"/>
                <a:gd name="T74" fmla="*/ 107 w 1022"/>
                <a:gd name="T75" fmla="*/ 496 h 573"/>
                <a:gd name="T76" fmla="*/ 110 w 1022"/>
                <a:gd name="T77" fmla="*/ 510 h 573"/>
                <a:gd name="T78" fmla="*/ 130 w 1022"/>
                <a:gd name="T79" fmla="*/ 524 h 573"/>
                <a:gd name="T80" fmla="*/ 128 w 1022"/>
                <a:gd name="T81" fmla="*/ 540 h 573"/>
                <a:gd name="T82" fmla="*/ 150 w 1022"/>
                <a:gd name="T83" fmla="*/ 548 h 573"/>
                <a:gd name="T84" fmla="*/ 147 w 1022"/>
                <a:gd name="T85" fmla="*/ 554 h 573"/>
                <a:gd name="T86" fmla="*/ 162 w 1022"/>
                <a:gd name="T87" fmla="*/ 556 h 573"/>
                <a:gd name="T88" fmla="*/ 175 w 1022"/>
                <a:gd name="T89" fmla="*/ 543 h 573"/>
                <a:gd name="T90" fmla="*/ 208 w 1022"/>
                <a:gd name="T91" fmla="*/ 545 h 573"/>
                <a:gd name="T92" fmla="*/ 221 w 1022"/>
                <a:gd name="T93" fmla="*/ 551 h 573"/>
                <a:gd name="T94" fmla="*/ 241 w 1022"/>
                <a:gd name="T95" fmla="*/ 560 h 573"/>
                <a:gd name="T96" fmla="*/ 315 w 1022"/>
                <a:gd name="T97" fmla="*/ 546 h 573"/>
                <a:gd name="T98" fmla="*/ 391 w 1022"/>
                <a:gd name="T99" fmla="*/ 513 h 573"/>
                <a:gd name="T100" fmla="*/ 563 w 1022"/>
                <a:gd name="T101" fmla="*/ 456 h 573"/>
                <a:gd name="T102" fmla="*/ 606 w 1022"/>
                <a:gd name="T103" fmla="*/ 438 h 573"/>
                <a:gd name="T104" fmla="*/ 631 w 1022"/>
                <a:gd name="T105" fmla="*/ 472 h 573"/>
                <a:gd name="T106" fmla="*/ 645 w 1022"/>
                <a:gd name="T107" fmla="*/ 413 h 573"/>
                <a:gd name="T108" fmla="*/ 707 w 1022"/>
                <a:gd name="T109" fmla="*/ 377 h 573"/>
                <a:gd name="T110" fmla="*/ 865 w 1022"/>
                <a:gd name="T111" fmla="*/ 297 h 573"/>
                <a:gd name="T112" fmla="*/ 910 w 1022"/>
                <a:gd name="T113" fmla="*/ 253 h 573"/>
                <a:gd name="T114" fmla="*/ 975 w 1022"/>
                <a:gd name="T115" fmla="*/ 238 h 573"/>
                <a:gd name="T116" fmla="*/ 1020 w 1022"/>
                <a:gd name="T117" fmla="*/ 222 h 5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2"/>
                <a:gd name="T178" fmla="*/ 0 h 573"/>
                <a:gd name="T179" fmla="*/ 1022 w 1022"/>
                <a:gd name="T180" fmla="*/ 573 h 5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2" h="573">
                  <a:moveTo>
                    <a:pt x="91" y="305"/>
                  </a:moveTo>
                  <a:cubicBezTo>
                    <a:pt x="82" y="306"/>
                    <a:pt x="85" y="312"/>
                    <a:pt x="91" y="310"/>
                  </a:cubicBezTo>
                  <a:cubicBezTo>
                    <a:pt x="100" y="308"/>
                    <a:pt x="101" y="304"/>
                    <a:pt x="91" y="305"/>
                  </a:cubicBezTo>
                  <a:close/>
                  <a:moveTo>
                    <a:pt x="41" y="327"/>
                  </a:moveTo>
                  <a:cubicBezTo>
                    <a:pt x="24" y="340"/>
                    <a:pt x="24" y="340"/>
                    <a:pt x="24" y="340"/>
                  </a:cubicBezTo>
                  <a:cubicBezTo>
                    <a:pt x="30" y="347"/>
                    <a:pt x="30" y="347"/>
                    <a:pt x="30" y="347"/>
                  </a:cubicBezTo>
                  <a:cubicBezTo>
                    <a:pt x="26" y="360"/>
                    <a:pt x="26" y="360"/>
                    <a:pt x="26" y="360"/>
                  </a:cubicBezTo>
                  <a:cubicBezTo>
                    <a:pt x="33" y="355"/>
                    <a:pt x="33" y="355"/>
                    <a:pt x="33" y="355"/>
                  </a:cubicBezTo>
                  <a:cubicBezTo>
                    <a:pt x="35" y="347"/>
                    <a:pt x="35" y="347"/>
                    <a:pt x="35" y="347"/>
                  </a:cubicBezTo>
                  <a:cubicBezTo>
                    <a:pt x="49" y="328"/>
                    <a:pt x="49" y="328"/>
                    <a:pt x="49" y="328"/>
                  </a:cubicBezTo>
                  <a:cubicBezTo>
                    <a:pt x="64" y="318"/>
                    <a:pt x="64" y="318"/>
                    <a:pt x="64" y="318"/>
                  </a:cubicBezTo>
                  <a:cubicBezTo>
                    <a:pt x="77" y="302"/>
                    <a:pt x="77" y="302"/>
                    <a:pt x="77" y="302"/>
                  </a:cubicBezTo>
                  <a:cubicBezTo>
                    <a:pt x="77" y="302"/>
                    <a:pt x="79" y="294"/>
                    <a:pt x="80" y="290"/>
                  </a:cubicBezTo>
                  <a:cubicBezTo>
                    <a:pt x="81" y="287"/>
                    <a:pt x="93" y="283"/>
                    <a:pt x="93" y="283"/>
                  </a:cubicBezTo>
                  <a:cubicBezTo>
                    <a:pt x="93" y="283"/>
                    <a:pt x="100" y="284"/>
                    <a:pt x="102" y="283"/>
                  </a:cubicBezTo>
                  <a:cubicBezTo>
                    <a:pt x="105" y="283"/>
                    <a:pt x="106" y="275"/>
                    <a:pt x="113" y="274"/>
                  </a:cubicBezTo>
                  <a:cubicBezTo>
                    <a:pt x="120" y="273"/>
                    <a:pt x="132" y="274"/>
                    <a:pt x="132" y="274"/>
                  </a:cubicBezTo>
                  <a:cubicBezTo>
                    <a:pt x="132" y="270"/>
                    <a:pt x="132" y="270"/>
                    <a:pt x="132" y="270"/>
                  </a:cubicBezTo>
                  <a:cubicBezTo>
                    <a:pt x="135" y="270"/>
                    <a:pt x="135" y="270"/>
                    <a:pt x="135" y="270"/>
                  </a:cubicBezTo>
                  <a:cubicBezTo>
                    <a:pt x="135" y="275"/>
                    <a:pt x="135" y="275"/>
                    <a:pt x="135" y="275"/>
                  </a:cubicBezTo>
                  <a:cubicBezTo>
                    <a:pt x="135" y="275"/>
                    <a:pt x="140" y="275"/>
                    <a:pt x="149" y="272"/>
                  </a:cubicBezTo>
                  <a:cubicBezTo>
                    <a:pt x="157" y="268"/>
                    <a:pt x="153" y="258"/>
                    <a:pt x="153" y="258"/>
                  </a:cubicBezTo>
                  <a:cubicBezTo>
                    <a:pt x="155" y="253"/>
                    <a:pt x="155" y="253"/>
                    <a:pt x="155" y="253"/>
                  </a:cubicBezTo>
                  <a:cubicBezTo>
                    <a:pt x="155" y="253"/>
                    <a:pt x="143" y="253"/>
                    <a:pt x="133" y="251"/>
                  </a:cubicBezTo>
                  <a:cubicBezTo>
                    <a:pt x="123" y="250"/>
                    <a:pt x="112" y="246"/>
                    <a:pt x="103" y="241"/>
                  </a:cubicBezTo>
                  <a:cubicBezTo>
                    <a:pt x="95" y="237"/>
                    <a:pt x="101" y="233"/>
                    <a:pt x="100" y="229"/>
                  </a:cubicBezTo>
                  <a:cubicBezTo>
                    <a:pt x="99" y="226"/>
                    <a:pt x="93" y="223"/>
                    <a:pt x="93" y="223"/>
                  </a:cubicBezTo>
                  <a:cubicBezTo>
                    <a:pt x="96" y="221"/>
                    <a:pt x="96" y="221"/>
                    <a:pt x="96" y="221"/>
                  </a:cubicBezTo>
                  <a:cubicBezTo>
                    <a:pt x="93" y="215"/>
                    <a:pt x="93" y="215"/>
                    <a:pt x="93" y="215"/>
                  </a:cubicBezTo>
                  <a:cubicBezTo>
                    <a:pt x="87" y="218"/>
                    <a:pt x="87" y="218"/>
                    <a:pt x="87" y="218"/>
                  </a:cubicBezTo>
                  <a:cubicBezTo>
                    <a:pt x="84" y="218"/>
                    <a:pt x="84" y="218"/>
                    <a:pt x="84" y="218"/>
                  </a:cubicBezTo>
                  <a:cubicBezTo>
                    <a:pt x="84" y="223"/>
                    <a:pt x="84" y="223"/>
                    <a:pt x="84" y="223"/>
                  </a:cubicBezTo>
                  <a:cubicBezTo>
                    <a:pt x="77" y="220"/>
                    <a:pt x="77" y="220"/>
                    <a:pt x="77" y="220"/>
                  </a:cubicBezTo>
                  <a:cubicBezTo>
                    <a:pt x="77" y="220"/>
                    <a:pt x="72" y="224"/>
                    <a:pt x="67" y="224"/>
                  </a:cubicBezTo>
                  <a:cubicBezTo>
                    <a:pt x="63" y="223"/>
                    <a:pt x="58" y="217"/>
                    <a:pt x="55" y="215"/>
                  </a:cubicBezTo>
                  <a:cubicBezTo>
                    <a:pt x="51" y="215"/>
                    <a:pt x="49" y="221"/>
                    <a:pt x="49" y="221"/>
                  </a:cubicBezTo>
                  <a:cubicBezTo>
                    <a:pt x="49" y="221"/>
                    <a:pt x="48" y="218"/>
                    <a:pt x="46" y="219"/>
                  </a:cubicBezTo>
                  <a:cubicBezTo>
                    <a:pt x="44" y="221"/>
                    <a:pt x="44" y="224"/>
                    <a:pt x="38" y="228"/>
                  </a:cubicBezTo>
                  <a:cubicBezTo>
                    <a:pt x="34" y="233"/>
                    <a:pt x="28" y="229"/>
                    <a:pt x="23" y="230"/>
                  </a:cubicBezTo>
                  <a:cubicBezTo>
                    <a:pt x="20" y="233"/>
                    <a:pt x="25" y="237"/>
                    <a:pt x="24" y="241"/>
                  </a:cubicBezTo>
                  <a:cubicBezTo>
                    <a:pt x="22" y="244"/>
                    <a:pt x="17" y="241"/>
                    <a:pt x="15" y="243"/>
                  </a:cubicBezTo>
                  <a:cubicBezTo>
                    <a:pt x="12" y="245"/>
                    <a:pt x="14" y="250"/>
                    <a:pt x="14" y="250"/>
                  </a:cubicBezTo>
                  <a:cubicBezTo>
                    <a:pt x="21" y="252"/>
                    <a:pt x="21" y="252"/>
                    <a:pt x="21" y="252"/>
                  </a:cubicBezTo>
                  <a:cubicBezTo>
                    <a:pt x="28" y="255"/>
                    <a:pt x="28" y="255"/>
                    <a:pt x="28" y="255"/>
                  </a:cubicBezTo>
                  <a:cubicBezTo>
                    <a:pt x="28" y="255"/>
                    <a:pt x="28" y="261"/>
                    <a:pt x="29" y="264"/>
                  </a:cubicBezTo>
                  <a:cubicBezTo>
                    <a:pt x="30" y="266"/>
                    <a:pt x="36" y="271"/>
                    <a:pt x="34" y="273"/>
                  </a:cubicBezTo>
                  <a:cubicBezTo>
                    <a:pt x="32" y="275"/>
                    <a:pt x="26" y="274"/>
                    <a:pt x="26" y="274"/>
                  </a:cubicBezTo>
                  <a:cubicBezTo>
                    <a:pt x="19" y="281"/>
                    <a:pt x="19" y="281"/>
                    <a:pt x="19" y="281"/>
                  </a:cubicBezTo>
                  <a:cubicBezTo>
                    <a:pt x="20" y="290"/>
                    <a:pt x="20" y="290"/>
                    <a:pt x="20" y="290"/>
                  </a:cubicBezTo>
                  <a:cubicBezTo>
                    <a:pt x="20" y="290"/>
                    <a:pt x="28" y="296"/>
                    <a:pt x="25" y="300"/>
                  </a:cubicBezTo>
                  <a:cubicBezTo>
                    <a:pt x="23" y="305"/>
                    <a:pt x="13" y="316"/>
                    <a:pt x="13" y="316"/>
                  </a:cubicBezTo>
                  <a:cubicBezTo>
                    <a:pt x="13" y="316"/>
                    <a:pt x="14" y="322"/>
                    <a:pt x="18" y="324"/>
                  </a:cubicBezTo>
                  <a:cubicBezTo>
                    <a:pt x="22" y="328"/>
                    <a:pt x="39" y="320"/>
                    <a:pt x="39" y="320"/>
                  </a:cubicBezTo>
                  <a:cubicBezTo>
                    <a:pt x="39" y="320"/>
                    <a:pt x="50" y="314"/>
                    <a:pt x="52" y="318"/>
                  </a:cubicBezTo>
                  <a:cubicBezTo>
                    <a:pt x="53" y="321"/>
                    <a:pt x="41" y="327"/>
                    <a:pt x="41" y="327"/>
                  </a:cubicBezTo>
                  <a:close/>
                  <a:moveTo>
                    <a:pt x="13" y="350"/>
                  </a:moveTo>
                  <a:cubicBezTo>
                    <a:pt x="13" y="350"/>
                    <a:pt x="0" y="354"/>
                    <a:pt x="0" y="361"/>
                  </a:cubicBezTo>
                  <a:cubicBezTo>
                    <a:pt x="0" y="361"/>
                    <a:pt x="2" y="364"/>
                    <a:pt x="8" y="361"/>
                  </a:cubicBezTo>
                  <a:cubicBezTo>
                    <a:pt x="15" y="357"/>
                    <a:pt x="18" y="355"/>
                    <a:pt x="18" y="355"/>
                  </a:cubicBezTo>
                  <a:cubicBezTo>
                    <a:pt x="15" y="353"/>
                    <a:pt x="15" y="353"/>
                    <a:pt x="15" y="353"/>
                  </a:cubicBezTo>
                  <a:lnTo>
                    <a:pt x="13" y="350"/>
                  </a:lnTo>
                  <a:close/>
                  <a:moveTo>
                    <a:pt x="1019" y="210"/>
                  </a:moveTo>
                  <a:cubicBezTo>
                    <a:pt x="1015" y="206"/>
                    <a:pt x="1013" y="209"/>
                    <a:pt x="1004" y="209"/>
                  </a:cubicBezTo>
                  <a:cubicBezTo>
                    <a:pt x="997" y="209"/>
                    <a:pt x="1003" y="198"/>
                    <a:pt x="996" y="191"/>
                  </a:cubicBezTo>
                  <a:cubicBezTo>
                    <a:pt x="988" y="182"/>
                    <a:pt x="973" y="186"/>
                    <a:pt x="973" y="186"/>
                  </a:cubicBezTo>
                  <a:cubicBezTo>
                    <a:pt x="971" y="155"/>
                    <a:pt x="971" y="155"/>
                    <a:pt x="971" y="155"/>
                  </a:cubicBezTo>
                  <a:cubicBezTo>
                    <a:pt x="963" y="159"/>
                    <a:pt x="963" y="159"/>
                    <a:pt x="963" y="159"/>
                  </a:cubicBezTo>
                  <a:cubicBezTo>
                    <a:pt x="963" y="159"/>
                    <a:pt x="964" y="150"/>
                    <a:pt x="959" y="146"/>
                  </a:cubicBezTo>
                  <a:cubicBezTo>
                    <a:pt x="955" y="141"/>
                    <a:pt x="950" y="138"/>
                    <a:pt x="950" y="138"/>
                  </a:cubicBezTo>
                  <a:cubicBezTo>
                    <a:pt x="946" y="128"/>
                    <a:pt x="946" y="128"/>
                    <a:pt x="946" y="128"/>
                  </a:cubicBezTo>
                  <a:cubicBezTo>
                    <a:pt x="938" y="128"/>
                    <a:pt x="938" y="128"/>
                    <a:pt x="938" y="128"/>
                  </a:cubicBezTo>
                  <a:cubicBezTo>
                    <a:pt x="938" y="128"/>
                    <a:pt x="920" y="108"/>
                    <a:pt x="919" y="104"/>
                  </a:cubicBezTo>
                  <a:cubicBezTo>
                    <a:pt x="919" y="100"/>
                    <a:pt x="929" y="98"/>
                    <a:pt x="934" y="95"/>
                  </a:cubicBezTo>
                  <a:cubicBezTo>
                    <a:pt x="938" y="92"/>
                    <a:pt x="932" y="82"/>
                    <a:pt x="930" y="75"/>
                  </a:cubicBezTo>
                  <a:cubicBezTo>
                    <a:pt x="927" y="68"/>
                    <a:pt x="942" y="68"/>
                    <a:pt x="942" y="68"/>
                  </a:cubicBezTo>
                  <a:cubicBezTo>
                    <a:pt x="942" y="68"/>
                    <a:pt x="934" y="61"/>
                    <a:pt x="922" y="59"/>
                  </a:cubicBezTo>
                  <a:cubicBezTo>
                    <a:pt x="910" y="55"/>
                    <a:pt x="906" y="62"/>
                    <a:pt x="898" y="68"/>
                  </a:cubicBezTo>
                  <a:cubicBezTo>
                    <a:pt x="890" y="73"/>
                    <a:pt x="882" y="68"/>
                    <a:pt x="871" y="59"/>
                  </a:cubicBezTo>
                  <a:cubicBezTo>
                    <a:pt x="861" y="49"/>
                    <a:pt x="864" y="36"/>
                    <a:pt x="861" y="25"/>
                  </a:cubicBezTo>
                  <a:cubicBezTo>
                    <a:pt x="858" y="16"/>
                    <a:pt x="849" y="17"/>
                    <a:pt x="843" y="17"/>
                  </a:cubicBezTo>
                  <a:cubicBezTo>
                    <a:pt x="838" y="17"/>
                    <a:pt x="841" y="8"/>
                    <a:pt x="838" y="8"/>
                  </a:cubicBezTo>
                  <a:cubicBezTo>
                    <a:pt x="834" y="8"/>
                    <a:pt x="829" y="14"/>
                    <a:pt x="829" y="14"/>
                  </a:cubicBezTo>
                  <a:cubicBezTo>
                    <a:pt x="803" y="4"/>
                    <a:pt x="803" y="4"/>
                    <a:pt x="803" y="4"/>
                  </a:cubicBezTo>
                  <a:cubicBezTo>
                    <a:pt x="803" y="4"/>
                    <a:pt x="799" y="0"/>
                    <a:pt x="792" y="0"/>
                  </a:cubicBezTo>
                  <a:cubicBezTo>
                    <a:pt x="787" y="0"/>
                    <a:pt x="789" y="14"/>
                    <a:pt x="789" y="14"/>
                  </a:cubicBezTo>
                  <a:cubicBezTo>
                    <a:pt x="789" y="14"/>
                    <a:pt x="781" y="15"/>
                    <a:pt x="773" y="16"/>
                  </a:cubicBezTo>
                  <a:cubicBezTo>
                    <a:pt x="766" y="17"/>
                    <a:pt x="757" y="28"/>
                    <a:pt x="757" y="28"/>
                  </a:cubicBezTo>
                  <a:cubicBezTo>
                    <a:pt x="741" y="30"/>
                    <a:pt x="741" y="30"/>
                    <a:pt x="741" y="30"/>
                  </a:cubicBezTo>
                  <a:cubicBezTo>
                    <a:pt x="726" y="59"/>
                    <a:pt x="726" y="59"/>
                    <a:pt x="726" y="59"/>
                  </a:cubicBezTo>
                  <a:cubicBezTo>
                    <a:pt x="720" y="63"/>
                    <a:pt x="720" y="63"/>
                    <a:pt x="720" y="63"/>
                  </a:cubicBezTo>
                  <a:cubicBezTo>
                    <a:pt x="720" y="63"/>
                    <a:pt x="721" y="69"/>
                    <a:pt x="703" y="85"/>
                  </a:cubicBezTo>
                  <a:cubicBezTo>
                    <a:pt x="685" y="101"/>
                    <a:pt x="665" y="99"/>
                    <a:pt x="665" y="99"/>
                  </a:cubicBezTo>
                  <a:cubicBezTo>
                    <a:pt x="665" y="99"/>
                    <a:pt x="662" y="95"/>
                    <a:pt x="651" y="98"/>
                  </a:cubicBezTo>
                  <a:cubicBezTo>
                    <a:pt x="640" y="101"/>
                    <a:pt x="624" y="118"/>
                    <a:pt x="614" y="126"/>
                  </a:cubicBezTo>
                  <a:cubicBezTo>
                    <a:pt x="604" y="132"/>
                    <a:pt x="587" y="131"/>
                    <a:pt x="587" y="131"/>
                  </a:cubicBezTo>
                  <a:cubicBezTo>
                    <a:pt x="578" y="126"/>
                    <a:pt x="578" y="126"/>
                    <a:pt x="578" y="126"/>
                  </a:cubicBezTo>
                  <a:cubicBezTo>
                    <a:pt x="569" y="125"/>
                    <a:pt x="569" y="125"/>
                    <a:pt x="569" y="125"/>
                  </a:cubicBezTo>
                  <a:cubicBezTo>
                    <a:pt x="564" y="138"/>
                    <a:pt x="564" y="138"/>
                    <a:pt x="564" y="138"/>
                  </a:cubicBezTo>
                  <a:cubicBezTo>
                    <a:pt x="564" y="138"/>
                    <a:pt x="542" y="133"/>
                    <a:pt x="539" y="130"/>
                  </a:cubicBezTo>
                  <a:cubicBezTo>
                    <a:pt x="534" y="127"/>
                    <a:pt x="517" y="129"/>
                    <a:pt x="517" y="129"/>
                  </a:cubicBezTo>
                  <a:cubicBezTo>
                    <a:pt x="517" y="129"/>
                    <a:pt x="522" y="142"/>
                    <a:pt x="515" y="145"/>
                  </a:cubicBezTo>
                  <a:cubicBezTo>
                    <a:pt x="509" y="148"/>
                    <a:pt x="490" y="136"/>
                    <a:pt x="490" y="136"/>
                  </a:cubicBezTo>
                  <a:cubicBezTo>
                    <a:pt x="490" y="123"/>
                    <a:pt x="490" y="123"/>
                    <a:pt x="490" y="123"/>
                  </a:cubicBezTo>
                  <a:cubicBezTo>
                    <a:pt x="477" y="118"/>
                    <a:pt x="477" y="118"/>
                    <a:pt x="477" y="118"/>
                  </a:cubicBezTo>
                  <a:cubicBezTo>
                    <a:pt x="477" y="118"/>
                    <a:pt x="467" y="134"/>
                    <a:pt x="448" y="131"/>
                  </a:cubicBezTo>
                  <a:cubicBezTo>
                    <a:pt x="428" y="129"/>
                    <a:pt x="434" y="111"/>
                    <a:pt x="434" y="111"/>
                  </a:cubicBezTo>
                  <a:cubicBezTo>
                    <a:pt x="423" y="113"/>
                    <a:pt x="423" y="113"/>
                    <a:pt x="423" y="113"/>
                  </a:cubicBezTo>
                  <a:cubicBezTo>
                    <a:pt x="423" y="113"/>
                    <a:pt x="421" y="117"/>
                    <a:pt x="419" y="122"/>
                  </a:cubicBezTo>
                  <a:cubicBezTo>
                    <a:pt x="417" y="126"/>
                    <a:pt x="403" y="131"/>
                    <a:pt x="395" y="130"/>
                  </a:cubicBezTo>
                  <a:cubicBezTo>
                    <a:pt x="386" y="128"/>
                    <a:pt x="381" y="134"/>
                    <a:pt x="373" y="138"/>
                  </a:cubicBezTo>
                  <a:cubicBezTo>
                    <a:pt x="364" y="142"/>
                    <a:pt x="348" y="143"/>
                    <a:pt x="348" y="143"/>
                  </a:cubicBezTo>
                  <a:cubicBezTo>
                    <a:pt x="326" y="159"/>
                    <a:pt x="326" y="159"/>
                    <a:pt x="326" y="159"/>
                  </a:cubicBezTo>
                  <a:cubicBezTo>
                    <a:pt x="300" y="178"/>
                    <a:pt x="300" y="178"/>
                    <a:pt x="300" y="178"/>
                  </a:cubicBezTo>
                  <a:cubicBezTo>
                    <a:pt x="300" y="186"/>
                    <a:pt x="300" y="186"/>
                    <a:pt x="300" y="186"/>
                  </a:cubicBezTo>
                  <a:cubicBezTo>
                    <a:pt x="276" y="207"/>
                    <a:pt x="276" y="207"/>
                    <a:pt x="276" y="207"/>
                  </a:cubicBezTo>
                  <a:cubicBezTo>
                    <a:pt x="269" y="213"/>
                    <a:pt x="269" y="213"/>
                    <a:pt x="269" y="213"/>
                  </a:cubicBezTo>
                  <a:cubicBezTo>
                    <a:pt x="269" y="213"/>
                    <a:pt x="271" y="222"/>
                    <a:pt x="264" y="230"/>
                  </a:cubicBezTo>
                  <a:cubicBezTo>
                    <a:pt x="255" y="239"/>
                    <a:pt x="239" y="238"/>
                    <a:pt x="239" y="238"/>
                  </a:cubicBezTo>
                  <a:cubicBezTo>
                    <a:pt x="220" y="240"/>
                    <a:pt x="220" y="240"/>
                    <a:pt x="220" y="240"/>
                  </a:cubicBezTo>
                  <a:cubicBezTo>
                    <a:pt x="218" y="236"/>
                    <a:pt x="218" y="236"/>
                    <a:pt x="218" y="236"/>
                  </a:cubicBezTo>
                  <a:cubicBezTo>
                    <a:pt x="206" y="245"/>
                    <a:pt x="206" y="245"/>
                    <a:pt x="206" y="245"/>
                  </a:cubicBezTo>
                  <a:cubicBezTo>
                    <a:pt x="197" y="245"/>
                    <a:pt x="197" y="245"/>
                    <a:pt x="197" y="245"/>
                  </a:cubicBezTo>
                  <a:cubicBezTo>
                    <a:pt x="194" y="247"/>
                    <a:pt x="187" y="251"/>
                    <a:pt x="184" y="252"/>
                  </a:cubicBezTo>
                  <a:cubicBezTo>
                    <a:pt x="180" y="253"/>
                    <a:pt x="166" y="251"/>
                    <a:pt x="161" y="253"/>
                  </a:cubicBezTo>
                  <a:cubicBezTo>
                    <a:pt x="154" y="255"/>
                    <a:pt x="157" y="262"/>
                    <a:pt x="157" y="262"/>
                  </a:cubicBezTo>
                  <a:cubicBezTo>
                    <a:pt x="157" y="262"/>
                    <a:pt x="156" y="266"/>
                    <a:pt x="155" y="270"/>
                  </a:cubicBezTo>
                  <a:cubicBezTo>
                    <a:pt x="155" y="273"/>
                    <a:pt x="171" y="275"/>
                    <a:pt x="171" y="275"/>
                  </a:cubicBezTo>
                  <a:cubicBezTo>
                    <a:pt x="170" y="278"/>
                    <a:pt x="170" y="278"/>
                    <a:pt x="170" y="278"/>
                  </a:cubicBezTo>
                  <a:cubicBezTo>
                    <a:pt x="177" y="280"/>
                    <a:pt x="177" y="280"/>
                    <a:pt x="177" y="280"/>
                  </a:cubicBezTo>
                  <a:cubicBezTo>
                    <a:pt x="177" y="280"/>
                    <a:pt x="197" y="275"/>
                    <a:pt x="198" y="277"/>
                  </a:cubicBezTo>
                  <a:cubicBezTo>
                    <a:pt x="198" y="280"/>
                    <a:pt x="186" y="283"/>
                    <a:pt x="186" y="283"/>
                  </a:cubicBezTo>
                  <a:cubicBezTo>
                    <a:pt x="183" y="282"/>
                    <a:pt x="183" y="282"/>
                    <a:pt x="183" y="282"/>
                  </a:cubicBezTo>
                  <a:cubicBezTo>
                    <a:pt x="173" y="287"/>
                    <a:pt x="173" y="287"/>
                    <a:pt x="173" y="287"/>
                  </a:cubicBezTo>
                  <a:cubicBezTo>
                    <a:pt x="156" y="291"/>
                    <a:pt x="156" y="291"/>
                    <a:pt x="156" y="291"/>
                  </a:cubicBezTo>
                  <a:cubicBezTo>
                    <a:pt x="151" y="303"/>
                    <a:pt x="151" y="303"/>
                    <a:pt x="151" y="303"/>
                  </a:cubicBezTo>
                  <a:cubicBezTo>
                    <a:pt x="156" y="305"/>
                    <a:pt x="156" y="305"/>
                    <a:pt x="156" y="305"/>
                  </a:cubicBezTo>
                  <a:cubicBezTo>
                    <a:pt x="156" y="305"/>
                    <a:pt x="161" y="303"/>
                    <a:pt x="165" y="303"/>
                  </a:cubicBezTo>
                  <a:cubicBezTo>
                    <a:pt x="171" y="303"/>
                    <a:pt x="171" y="303"/>
                    <a:pt x="171" y="303"/>
                  </a:cubicBezTo>
                  <a:cubicBezTo>
                    <a:pt x="171" y="303"/>
                    <a:pt x="168" y="306"/>
                    <a:pt x="165" y="309"/>
                  </a:cubicBezTo>
                  <a:cubicBezTo>
                    <a:pt x="162" y="312"/>
                    <a:pt x="151" y="310"/>
                    <a:pt x="151" y="310"/>
                  </a:cubicBezTo>
                  <a:cubicBezTo>
                    <a:pt x="144" y="314"/>
                    <a:pt x="144" y="314"/>
                    <a:pt x="144" y="314"/>
                  </a:cubicBezTo>
                  <a:cubicBezTo>
                    <a:pt x="136" y="313"/>
                    <a:pt x="136" y="313"/>
                    <a:pt x="136" y="313"/>
                  </a:cubicBezTo>
                  <a:cubicBezTo>
                    <a:pt x="110" y="318"/>
                    <a:pt x="110" y="318"/>
                    <a:pt x="110" y="318"/>
                  </a:cubicBezTo>
                  <a:cubicBezTo>
                    <a:pt x="114" y="312"/>
                    <a:pt x="114" y="312"/>
                    <a:pt x="114" y="312"/>
                  </a:cubicBezTo>
                  <a:cubicBezTo>
                    <a:pt x="97" y="314"/>
                    <a:pt x="97" y="314"/>
                    <a:pt x="97" y="314"/>
                  </a:cubicBezTo>
                  <a:cubicBezTo>
                    <a:pt x="97" y="317"/>
                    <a:pt x="97" y="317"/>
                    <a:pt x="97" y="317"/>
                  </a:cubicBezTo>
                  <a:cubicBezTo>
                    <a:pt x="106" y="322"/>
                    <a:pt x="106" y="322"/>
                    <a:pt x="106" y="322"/>
                  </a:cubicBezTo>
                  <a:cubicBezTo>
                    <a:pt x="106" y="322"/>
                    <a:pt x="102" y="327"/>
                    <a:pt x="96" y="328"/>
                  </a:cubicBezTo>
                  <a:cubicBezTo>
                    <a:pt x="80" y="328"/>
                    <a:pt x="80" y="328"/>
                    <a:pt x="80" y="328"/>
                  </a:cubicBezTo>
                  <a:cubicBezTo>
                    <a:pt x="80" y="321"/>
                    <a:pt x="80" y="321"/>
                    <a:pt x="80" y="321"/>
                  </a:cubicBezTo>
                  <a:cubicBezTo>
                    <a:pt x="69" y="324"/>
                    <a:pt x="69" y="324"/>
                    <a:pt x="69" y="324"/>
                  </a:cubicBezTo>
                  <a:cubicBezTo>
                    <a:pt x="69" y="324"/>
                    <a:pt x="67" y="330"/>
                    <a:pt x="63" y="330"/>
                  </a:cubicBezTo>
                  <a:cubicBezTo>
                    <a:pt x="58" y="330"/>
                    <a:pt x="50" y="333"/>
                    <a:pt x="48" y="337"/>
                  </a:cubicBezTo>
                  <a:cubicBezTo>
                    <a:pt x="47" y="341"/>
                    <a:pt x="45" y="346"/>
                    <a:pt x="40" y="348"/>
                  </a:cubicBezTo>
                  <a:cubicBezTo>
                    <a:pt x="35" y="349"/>
                    <a:pt x="38" y="353"/>
                    <a:pt x="37" y="357"/>
                  </a:cubicBezTo>
                  <a:cubicBezTo>
                    <a:pt x="36" y="362"/>
                    <a:pt x="29" y="363"/>
                    <a:pt x="29" y="363"/>
                  </a:cubicBezTo>
                  <a:cubicBezTo>
                    <a:pt x="28" y="368"/>
                    <a:pt x="28" y="368"/>
                    <a:pt x="28" y="368"/>
                  </a:cubicBezTo>
                  <a:cubicBezTo>
                    <a:pt x="29" y="383"/>
                    <a:pt x="29" y="383"/>
                    <a:pt x="29" y="383"/>
                  </a:cubicBezTo>
                  <a:cubicBezTo>
                    <a:pt x="32" y="384"/>
                    <a:pt x="32" y="384"/>
                    <a:pt x="32" y="384"/>
                  </a:cubicBezTo>
                  <a:cubicBezTo>
                    <a:pt x="26" y="399"/>
                    <a:pt x="26" y="399"/>
                    <a:pt x="26" y="399"/>
                  </a:cubicBezTo>
                  <a:cubicBezTo>
                    <a:pt x="51" y="388"/>
                    <a:pt x="51" y="388"/>
                    <a:pt x="51" y="388"/>
                  </a:cubicBezTo>
                  <a:cubicBezTo>
                    <a:pt x="51" y="388"/>
                    <a:pt x="68" y="380"/>
                    <a:pt x="73" y="385"/>
                  </a:cubicBezTo>
                  <a:cubicBezTo>
                    <a:pt x="78" y="391"/>
                    <a:pt x="58" y="404"/>
                    <a:pt x="58" y="404"/>
                  </a:cubicBezTo>
                  <a:cubicBezTo>
                    <a:pt x="65" y="407"/>
                    <a:pt x="65" y="407"/>
                    <a:pt x="65" y="407"/>
                  </a:cubicBezTo>
                  <a:cubicBezTo>
                    <a:pt x="66" y="411"/>
                    <a:pt x="66" y="411"/>
                    <a:pt x="66" y="411"/>
                  </a:cubicBezTo>
                  <a:cubicBezTo>
                    <a:pt x="74" y="413"/>
                    <a:pt x="74" y="413"/>
                    <a:pt x="74" y="413"/>
                  </a:cubicBezTo>
                  <a:cubicBezTo>
                    <a:pt x="74" y="413"/>
                    <a:pt x="71" y="419"/>
                    <a:pt x="72" y="424"/>
                  </a:cubicBezTo>
                  <a:cubicBezTo>
                    <a:pt x="73" y="429"/>
                    <a:pt x="82" y="422"/>
                    <a:pt x="85" y="426"/>
                  </a:cubicBezTo>
                  <a:cubicBezTo>
                    <a:pt x="88" y="430"/>
                    <a:pt x="80" y="434"/>
                    <a:pt x="75" y="436"/>
                  </a:cubicBezTo>
                  <a:cubicBezTo>
                    <a:pt x="71" y="438"/>
                    <a:pt x="72" y="443"/>
                    <a:pt x="73" y="446"/>
                  </a:cubicBezTo>
                  <a:cubicBezTo>
                    <a:pt x="74" y="448"/>
                    <a:pt x="79" y="446"/>
                    <a:pt x="79" y="446"/>
                  </a:cubicBezTo>
                  <a:cubicBezTo>
                    <a:pt x="79" y="450"/>
                    <a:pt x="79" y="450"/>
                    <a:pt x="79" y="450"/>
                  </a:cubicBezTo>
                  <a:cubicBezTo>
                    <a:pt x="85" y="453"/>
                    <a:pt x="85" y="453"/>
                    <a:pt x="85" y="453"/>
                  </a:cubicBezTo>
                  <a:cubicBezTo>
                    <a:pt x="95" y="453"/>
                    <a:pt x="95" y="453"/>
                    <a:pt x="95" y="453"/>
                  </a:cubicBezTo>
                  <a:cubicBezTo>
                    <a:pt x="79" y="459"/>
                    <a:pt x="79" y="459"/>
                    <a:pt x="79" y="459"/>
                  </a:cubicBezTo>
                  <a:cubicBezTo>
                    <a:pt x="74" y="457"/>
                    <a:pt x="74" y="457"/>
                    <a:pt x="74" y="457"/>
                  </a:cubicBezTo>
                  <a:cubicBezTo>
                    <a:pt x="71" y="458"/>
                    <a:pt x="71" y="458"/>
                    <a:pt x="71" y="458"/>
                  </a:cubicBezTo>
                  <a:cubicBezTo>
                    <a:pt x="72" y="463"/>
                    <a:pt x="72" y="463"/>
                    <a:pt x="72" y="463"/>
                  </a:cubicBezTo>
                  <a:cubicBezTo>
                    <a:pt x="67" y="458"/>
                    <a:pt x="67" y="458"/>
                    <a:pt x="67" y="458"/>
                  </a:cubicBezTo>
                  <a:cubicBezTo>
                    <a:pt x="69" y="453"/>
                    <a:pt x="69" y="453"/>
                    <a:pt x="69" y="453"/>
                  </a:cubicBezTo>
                  <a:cubicBezTo>
                    <a:pt x="69" y="453"/>
                    <a:pt x="59" y="444"/>
                    <a:pt x="55" y="445"/>
                  </a:cubicBezTo>
                  <a:cubicBezTo>
                    <a:pt x="50" y="446"/>
                    <a:pt x="56" y="458"/>
                    <a:pt x="56" y="458"/>
                  </a:cubicBezTo>
                  <a:cubicBezTo>
                    <a:pt x="56" y="458"/>
                    <a:pt x="61" y="458"/>
                    <a:pt x="61" y="464"/>
                  </a:cubicBezTo>
                  <a:cubicBezTo>
                    <a:pt x="62" y="471"/>
                    <a:pt x="52" y="471"/>
                    <a:pt x="52" y="471"/>
                  </a:cubicBezTo>
                  <a:cubicBezTo>
                    <a:pt x="71" y="478"/>
                    <a:pt x="71" y="478"/>
                    <a:pt x="71" y="478"/>
                  </a:cubicBezTo>
                  <a:cubicBezTo>
                    <a:pt x="81" y="471"/>
                    <a:pt x="81" y="471"/>
                    <a:pt x="81" y="471"/>
                  </a:cubicBezTo>
                  <a:cubicBezTo>
                    <a:pt x="86" y="481"/>
                    <a:pt x="86" y="481"/>
                    <a:pt x="86" y="481"/>
                  </a:cubicBezTo>
                  <a:cubicBezTo>
                    <a:pt x="91" y="478"/>
                    <a:pt x="91" y="478"/>
                    <a:pt x="91" y="478"/>
                  </a:cubicBezTo>
                  <a:cubicBezTo>
                    <a:pt x="91" y="478"/>
                    <a:pt x="101" y="478"/>
                    <a:pt x="108" y="480"/>
                  </a:cubicBezTo>
                  <a:cubicBezTo>
                    <a:pt x="115" y="482"/>
                    <a:pt x="107" y="496"/>
                    <a:pt x="107" y="496"/>
                  </a:cubicBezTo>
                  <a:cubicBezTo>
                    <a:pt x="100" y="503"/>
                    <a:pt x="100" y="503"/>
                    <a:pt x="100" y="503"/>
                  </a:cubicBezTo>
                  <a:cubicBezTo>
                    <a:pt x="111" y="505"/>
                    <a:pt x="111" y="505"/>
                    <a:pt x="111" y="505"/>
                  </a:cubicBezTo>
                  <a:cubicBezTo>
                    <a:pt x="111" y="507"/>
                    <a:pt x="111" y="507"/>
                    <a:pt x="111" y="507"/>
                  </a:cubicBezTo>
                  <a:cubicBezTo>
                    <a:pt x="127" y="509"/>
                    <a:pt x="127" y="509"/>
                    <a:pt x="127" y="509"/>
                  </a:cubicBezTo>
                  <a:cubicBezTo>
                    <a:pt x="110" y="510"/>
                    <a:pt x="110" y="510"/>
                    <a:pt x="110" y="510"/>
                  </a:cubicBezTo>
                  <a:cubicBezTo>
                    <a:pt x="112" y="520"/>
                    <a:pt x="112" y="520"/>
                    <a:pt x="112" y="520"/>
                  </a:cubicBezTo>
                  <a:cubicBezTo>
                    <a:pt x="118" y="519"/>
                    <a:pt x="118" y="519"/>
                    <a:pt x="118" y="519"/>
                  </a:cubicBezTo>
                  <a:cubicBezTo>
                    <a:pt x="123" y="515"/>
                    <a:pt x="123" y="515"/>
                    <a:pt x="123" y="515"/>
                  </a:cubicBezTo>
                  <a:cubicBezTo>
                    <a:pt x="122" y="520"/>
                    <a:pt x="122" y="520"/>
                    <a:pt x="122" y="520"/>
                  </a:cubicBezTo>
                  <a:cubicBezTo>
                    <a:pt x="130" y="524"/>
                    <a:pt x="130" y="524"/>
                    <a:pt x="130" y="524"/>
                  </a:cubicBezTo>
                  <a:cubicBezTo>
                    <a:pt x="130" y="524"/>
                    <a:pt x="135" y="522"/>
                    <a:pt x="134" y="527"/>
                  </a:cubicBezTo>
                  <a:cubicBezTo>
                    <a:pt x="134" y="532"/>
                    <a:pt x="129" y="535"/>
                    <a:pt x="129" y="535"/>
                  </a:cubicBezTo>
                  <a:cubicBezTo>
                    <a:pt x="129" y="535"/>
                    <a:pt x="123" y="529"/>
                    <a:pt x="119" y="536"/>
                  </a:cubicBezTo>
                  <a:cubicBezTo>
                    <a:pt x="115" y="542"/>
                    <a:pt x="122" y="543"/>
                    <a:pt x="122" y="543"/>
                  </a:cubicBezTo>
                  <a:cubicBezTo>
                    <a:pt x="128" y="540"/>
                    <a:pt x="128" y="540"/>
                    <a:pt x="128" y="540"/>
                  </a:cubicBezTo>
                  <a:cubicBezTo>
                    <a:pt x="133" y="541"/>
                    <a:pt x="133" y="541"/>
                    <a:pt x="133" y="541"/>
                  </a:cubicBezTo>
                  <a:cubicBezTo>
                    <a:pt x="176" y="530"/>
                    <a:pt x="176" y="530"/>
                    <a:pt x="176" y="530"/>
                  </a:cubicBezTo>
                  <a:cubicBezTo>
                    <a:pt x="162" y="540"/>
                    <a:pt x="162" y="540"/>
                    <a:pt x="162" y="540"/>
                  </a:cubicBezTo>
                  <a:cubicBezTo>
                    <a:pt x="163" y="546"/>
                    <a:pt x="163" y="546"/>
                    <a:pt x="163" y="546"/>
                  </a:cubicBezTo>
                  <a:cubicBezTo>
                    <a:pt x="150" y="548"/>
                    <a:pt x="150" y="548"/>
                    <a:pt x="150" y="548"/>
                  </a:cubicBezTo>
                  <a:cubicBezTo>
                    <a:pt x="137" y="555"/>
                    <a:pt x="137" y="555"/>
                    <a:pt x="137" y="555"/>
                  </a:cubicBezTo>
                  <a:cubicBezTo>
                    <a:pt x="130" y="561"/>
                    <a:pt x="130" y="561"/>
                    <a:pt x="130" y="561"/>
                  </a:cubicBezTo>
                  <a:cubicBezTo>
                    <a:pt x="132" y="562"/>
                    <a:pt x="132" y="562"/>
                    <a:pt x="132" y="562"/>
                  </a:cubicBezTo>
                  <a:cubicBezTo>
                    <a:pt x="147" y="558"/>
                    <a:pt x="147" y="558"/>
                    <a:pt x="147" y="558"/>
                  </a:cubicBezTo>
                  <a:cubicBezTo>
                    <a:pt x="147" y="554"/>
                    <a:pt x="147" y="554"/>
                    <a:pt x="147" y="554"/>
                  </a:cubicBezTo>
                  <a:cubicBezTo>
                    <a:pt x="153" y="553"/>
                    <a:pt x="153" y="553"/>
                    <a:pt x="153" y="553"/>
                  </a:cubicBezTo>
                  <a:cubicBezTo>
                    <a:pt x="155" y="554"/>
                    <a:pt x="155" y="554"/>
                    <a:pt x="155" y="554"/>
                  </a:cubicBezTo>
                  <a:cubicBezTo>
                    <a:pt x="167" y="548"/>
                    <a:pt x="167" y="548"/>
                    <a:pt x="167" y="548"/>
                  </a:cubicBezTo>
                  <a:cubicBezTo>
                    <a:pt x="168" y="551"/>
                    <a:pt x="168" y="551"/>
                    <a:pt x="168" y="551"/>
                  </a:cubicBezTo>
                  <a:cubicBezTo>
                    <a:pt x="162" y="556"/>
                    <a:pt x="162" y="556"/>
                    <a:pt x="162" y="556"/>
                  </a:cubicBezTo>
                  <a:cubicBezTo>
                    <a:pt x="165" y="558"/>
                    <a:pt x="165" y="558"/>
                    <a:pt x="165" y="558"/>
                  </a:cubicBezTo>
                  <a:cubicBezTo>
                    <a:pt x="162" y="560"/>
                    <a:pt x="162" y="560"/>
                    <a:pt x="162" y="560"/>
                  </a:cubicBezTo>
                  <a:cubicBezTo>
                    <a:pt x="165" y="562"/>
                    <a:pt x="165" y="562"/>
                    <a:pt x="165" y="562"/>
                  </a:cubicBezTo>
                  <a:cubicBezTo>
                    <a:pt x="177" y="550"/>
                    <a:pt x="177" y="550"/>
                    <a:pt x="177" y="550"/>
                  </a:cubicBezTo>
                  <a:cubicBezTo>
                    <a:pt x="175" y="543"/>
                    <a:pt x="175" y="543"/>
                    <a:pt x="175" y="543"/>
                  </a:cubicBezTo>
                  <a:cubicBezTo>
                    <a:pt x="175" y="543"/>
                    <a:pt x="179" y="540"/>
                    <a:pt x="185" y="539"/>
                  </a:cubicBezTo>
                  <a:cubicBezTo>
                    <a:pt x="192" y="538"/>
                    <a:pt x="195" y="545"/>
                    <a:pt x="195" y="545"/>
                  </a:cubicBezTo>
                  <a:cubicBezTo>
                    <a:pt x="206" y="551"/>
                    <a:pt x="206" y="551"/>
                    <a:pt x="206" y="551"/>
                  </a:cubicBezTo>
                  <a:cubicBezTo>
                    <a:pt x="210" y="549"/>
                    <a:pt x="210" y="549"/>
                    <a:pt x="210" y="549"/>
                  </a:cubicBezTo>
                  <a:cubicBezTo>
                    <a:pt x="208" y="545"/>
                    <a:pt x="208" y="545"/>
                    <a:pt x="208" y="545"/>
                  </a:cubicBezTo>
                  <a:cubicBezTo>
                    <a:pt x="212" y="541"/>
                    <a:pt x="212" y="541"/>
                    <a:pt x="212" y="541"/>
                  </a:cubicBezTo>
                  <a:cubicBezTo>
                    <a:pt x="221" y="545"/>
                    <a:pt x="221" y="545"/>
                    <a:pt x="221" y="545"/>
                  </a:cubicBezTo>
                  <a:cubicBezTo>
                    <a:pt x="221" y="545"/>
                    <a:pt x="219" y="546"/>
                    <a:pt x="218" y="548"/>
                  </a:cubicBezTo>
                  <a:cubicBezTo>
                    <a:pt x="216" y="548"/>
                    <a:pt x="217" y="552"/>
                    <a:pt x="217" y="552"/>
                  </a:cubicBezTo>
                  <a:cubicBezTo>
                    <a:pt x="221" y="551"/>
                    <a:pt x="221" y="551"/>
                    <a:pt x="221" y="551"/>
                  </a:cubicBezTo>
                  <a:cubicBezTo>
                    <a:pt x="225" y="557"/>
                    <a:pt x="225" y="557"/>
                    <a:pt x="225" y="557"/>
                  </a:cubicBezTo>
                  <a:cubicBezTo>
                    <a:pt x="223" y="548"/>
                    <a:pt x="223" y="548"/>
                    <a:pt x="223" y="548"/>
                  </a:cubicBezTo>
                  <a:cubicBezTo>
                    <a:pt x="227" y="546"/>
                    <a:pt x="232" y="543"/>
                    <a:pt x="233" y="545"/>
                  </a:cubicBezTo>
                  <a:cubicBezTo>
                    <a:pt x="236" y="548"/>
                    <a:pt x="233" y="552"/>
                    <a:pt x="233" y="552"/>
                  </a:cubicBezTo>
                  <a:cubicBezTo>
                    <a:pt x="241" y="560"/>
                    <a:pt x="241" y="560"/>
                    <a:pt x="241" y="560"/>
                  </a:cubicBezTo>
                  <a:cubicBezTo>
                    <a:pt x="241" y="566"/>
                    <a:pt x="241" y="566"/>
                    <a:pt x="241" y="566"/>
                  </a:cubicBezTo>
                  <a:cubicBezTo>
                    <a:pt x="241" y="566"/>
                    <a:pt x="255" y="570"/>
                    <a:pt x="267" y="572"/>
                  </a:cubicBezTo>
                  <a:cubicBezTo>
                    <a:pt x="278" y="573"/>
                    <a:pt x="284" y="564"/>
                    <a:pt x="295" y="556"/>
                  </a:cubicBezTo>
                  <a:cubicBezTo>
                    <a:pt x="305" y="550"/>
                    <a:pt x="312" y="558"/>
                    <a:pt x="312" y="558"/>
                  </a:cubicBezTo>
                  <a:cubicBezTo>
                    <a:pt x="315" y="546"/>
                    <a:pt x="315" y="546"/>
                    <a:pt x="315" y="546"/>
                  </a:cubicBezTo>
                  <a:cubicBezTo>
                    <a:pt x="309" y="546"/>
                    <a:pt x="309" y="546"/>
                    <a:pt x="309" y="546"/>
                  </a:cubicBezTo>
                  <a:cubicBezTo>
                    <a:pt x="309" y="546"/>
                    <a:pt x="312" y="527"/>
                    <a:pt x="310" y="517"/>
                  </a:cubicBezTo>
                  <a:cubicBezTo>
                    <a:pt x="309" y="507"/>
                    <a:pt x="318" y="510"/>
                    <a:pt x="332" y="508"/>
                  </a:cubicBezTo>
                  <a:cubicBezTo>
                    <a:pt x="346" y="506"/>
                    <a:pt x="353" y="506"/>
                    <a:pt x="353" y="506"/>
                  </a:cubicBezTo>
                  <a:cubicBezTo>
                    <a:pt x="353" y="506"/>
                    <a:pt x="379" y="510"/>
                    <a:pt x="391" y="513"/>
                  </a:cubicBezTo>
                  <a:cubicBezTo>
                    <a:pt x="402" y="515"/>
                    <a:pt x="407" y="526"/>
                    <a:pt x="417" y="534"/>
                  </a:cubicBezTo>
                  <a:cubicBezTo>
                    <a:pt x="429" y="540"/>
                    <a:pt x="454" y="525"/>
                    <a:pt x="454" y="525"/>
                  </a:cubicBezTo>
                  <a:cubicBezTo>
                    <a:pt x="454" y="525"/>
                    <a:pt x="484" y="507"/>
                    <a:pt x="494" y="497"/>
                  </a:cubicBezTo>
                  <a:cubicBezTo>
                    <a:pt x="505" y="489"/>
                    <a:pt x="514" y="458"/>
                    <a:pt x="523" y="449"/>
                  </a:cubicBezTo>
                  <a:cubicBezTo>
                    <a:pt x="530" y="442"/>
                    <a:pt x="553" y="456"/>
                    <a:pt x="563" y="456"/>
                  </a:cubicBezTo>
                  <a:cubicBezTo>
                    <a:pt x="575" y="455"/>
                    <a:pt x="578" y="441"/>
                    <a:pt x="578" y="441"/>
                  </a:cubicBezTo>
                  <a:cubicBezTo>
                    <a:pt x="573" y="439"/>
                    <a:pt x="573" y="439"/>
                    <a:pt x="573" y="439"/>
                  </a:cubicBezTo>
                  <a:cubicBezTo>
                    <a:pt x="581" y="436"/>
                    <a:pt x="581" y="436"/>
                    <a:pt x="581" y="436"/>
                  </a:cubicBezTo>
                  <a:cubicBezTo>
                    <a:pt x="581" y="436"/>
                    <a:pt x="578" y="423"/>
                    <a:pt x="592" y="423"/>
                  </a:cubicBezTo>
                  <a:cubicBezTo>
                    <a:pt x="606" y="423"/>
                    <a:pt x="606" y="438"/>
                    <a:pt x="606" y="438"/>
                  </a:cubicBezTo>
                  <a:cubicBezTo>
                    <a:pt x="606" y="438"/>
                    <a:pt x="594" y="446"/>
                    <a:pt x="590" y="458"/>
                  </a:cubicBezTo>
                  <a:cubicBezTo>
                    <a:pt x="587" y="469"/>
                    <a:pt x="606" y="474"/>
                    <a:pt x="607" y="477"/>
                  </a:cubicBezTo>
                  <a:cubicBezTo>
                    <a:pt x="608" y="479"/>
                    <a:pt x="606" y="486"/>
                    <a:pt x="606" y="486"/>
                  </a:cubicBezTo>
                  <a:cubicBezTo>
                    <a:pt x="623" y="489"/>
                    <a:pt x="623" y="489"/>
                    <a:pt x="623" y="489"/>
                  </a:cubicBezTo>
                  <a:cubicBezTo>
                    <a:pt x="631" y="472"/>
                    <a:pt x="631" y="472"/>
                    <a:pt x="631" y="472"/>
                  </a:cubicBezTo>
                  <a:cubicBezTo>
                    <a:pt x="624" y="459"/>
                    <a:pt x="624" y="459"/>
                    <a:pt x="624" y="459"/>
                  </a:cubicBezTo>
                  <a:cubicBezTo>
                    <a:pt x="638" y="451"/>
                    <a:pt x="638" y="451"/>
                    <a:pt x="638" y="451"/>
                  </a:cubicBezTo>
                  <a:cubicBezTo>
                    <a:pt x="625" y="439"/>
                    <a:pt x="625" y="439"/>
                    <a:pt x="625" y="439"/>
                  </a:cubicBezTo>
                  <a:cubicBezTo>
                    <a:pt x="625" y="439"/>
                    <a:pt x="625" y="423"/>
                    <a:pt x="626" y="416"/>
                  </a:cubicBezTo>
                  <a:cubicBezTo>
                    <a:pt x="626" y="410"/>
                    <a:pt x="645" y="413"/>
                    <a:pt x="645" y="413"/>
                  </a:cubicBezTo>
                  <a:cubicBezTo>
                    <a:pt x="648" y="419"/>
                    <a:pt x="648" y="419"/>
                    <a:pt x="648" y="419"/>
                  </a:cubicBezTo>
                  <a:cubicBezTo>
                    <a:pt x="675" y="407"/>
                    <a:pt x="675" y="407"/>
                    <a:pt x="675" y="407"/>
                  </a:cubicBezTo>
                  <a:cubicBezTo>
                    <a:pt x="674" y="400"/>
                    <a:pt x="674" y="400"/>
                    <a:pt x="674" y="400"/>
                  </a:cubicBezTo>
                  <a:cubicBezTo>
                    <a:pt x="684" y="398"/>
                    <a:pt x="684" y="398"/>
                    <a:pt x="684" y="398"/>
                  </a:cubicBezTo>
                  <a:cubicBezTo>
                    <a:pt x="684" y="398"/>
                    <a:pt x="698" y="380"/>
                    <a:pt x="707" y="377"/>
                  </a:cubicBezTo>
                  <a:cubicBezTo>
                    <a:pt x="714" y="372"/>
                    <a:pt x="732" y="382"/>
                    <a:pt x="732" y="382"/>
                  </a:cubicBezTo>
                  <a:cubicBezTo>
                    <a:pt x="751" y="373"/>
                    <a:pt x="751" y="373"/>
                    <a:pt x="751" y="373"/>
                  </a:cubicBezTo>
                  <a:cubicBezTo>
                    <a:pt x="751" y="373"/>
                    <a:pt x="766" y="371"/>
                    <a:pt x="781" y="360"/>
                  </a:cubicBezTo>
                  <a:cubicBezTo>
                    <a:pt x="796" y="348"/>
                    <a:pt x="825" y="313"/>
                    <a:pt x="825" y="313"/>
                  </a:cubicBezTo>
                  <a:cubicBezTo>
                    <a:pt x="825" y="313"/>
                    <a:pt x="845" y="305"/>
                    <a:pt x="865" y="297"/>
                  </a:cubicBezTo>
                  <a:cubicBezTo>
                    <a:pt x="885" y="288"/>
                    <a:pt x="889" y="271"/>
                    <a:pt x="889" y="271"/>
                  </a:cubicBezTo>
                  <a:cubicBezTo>
                    <a:pt x="900" y="272"/>
                    <a:pt x="900" y="272"/>
                    <a:pt x="900" y="272"/>
                  </a:cubicBezTo>
                  <a:cubicBezTo>
                    <a:pt x="904" y="276"/>
                    <a:pt x="904" y="276"/>
                    <a:pt x="904" y="276"/>
                  </a:cubicBezTo>
                  <a:cubicBezTo>
                    <a:pt x="916" y="270"/>
                    <a:pt x="916" y="270"/>
                    <a:pt x="916" y="270"/>
                  </a:cubicBezTo>
                  <a:cubicBezTo>
                    <a:pt x="910" y="253"/>
                    <a:pt x="910" y="253"/>
                    <a:pt x="910" y="253"/>
                  </a:cubicBezTo>
                  <a:cubicBezTo>
                    <a:pt x="930" y="253"/>
                    <a:pt x="930" y="253"/>
                    <a:pt x="930" y="253"/>
                  </a:cubicBezTo>
                  <a:cubicBezTo>
                    <a:pt x="933" y="246"/>
                    <a:pt x="933" y="246"/>
                    <a:pt x="933" y="246"/>
                  </a:cubicBezTo>
                  <a:cubicBezTo>
                    <a:pt x="946" y="246"/>
                    <a:pt x="946" y="246"/>
                    <a:pt x="946" y="246"/>
                  </a:cubicBezTo>
                  <a:cubicBezTo>
                    <a:pt x="946" y="242"/>
                    <a:pt x="946" y="242"/>
                    <a:pt x="946" y="242"/>
                  </a:cubicBezTo>
                  <a:cubicBezTo>
                    <a:pt x="975" y="238"/>
                    <a:pt x="975" y="238"/>
                    <a:pt x="975" y="238"/>
                  </a:cubicBezTo>
                  <a:cubicBezTo>
                    <a:pt x="975" y="238"/>
                    <a:pt x="976" y="225"/>
                    <a:pt x="988" y="225"/>
                  </a:cubicBezTo>
                  <a:cubicBezTo>
                    <a:pt x="1000" y="225"/>
                    <a:pt x="995" y="240"/>
                    <a:pt x="995" y="240"/>
                  </a:cubicBezTo>
                  <a:cubicBezTo>
                    <a:pt x="1002" y="242"/>
                    <a:pt x="1002" y="242"/>
                    <a:pt x="1002" y="242"/>
                  </a:cubicBezTo>
                  <a:cubicBezTo>
                    <a:pt x="1002" y="242"/>
                    <a:pt x="1008" y="227"/>
                    <a:pt x="1011" y="223"/>
                  </a:cubicBezTo>
                  <a:cubicBezTo>
                    <a:pt x="1013" y="220"/>
                    <a:pt x="1020" y="222"/>
                    <a:pt x="1020" y="222"/>
                  </a:cubicBezTo>
                  <a:cubicBezTo>
                    <a:pt x="1020" y="222"/>
                    <a:pt x="1022" y="213"/>
                    <a:pt x="1019" y="210"/>
                  </a:cubicBezTo>
                  <a:close/>
                </a:path>
              </a:pathLst>
            </a:custGeom>
            <a:solidFill>
              <a:srgbClr val="B9CDE5"/>
            </a:solidFill>
            <a:ln w="3175">
              <a:solidFill>
                <a:schemeClr val="bg1"/>
              </a:solidFill>
              <a:round/>
              <a:headEnd/>
              <a:tailEnd/>
            </a:ln>
          </p:spPr>
          <p:txBody>
            <a:bodyPr/>
            <a:lstStyle/>
            <a:p>
              <a:endParaRPr lang="de-DE" dirty="0">
                <a:solidFill>
                  <a:prstClr val="black"/>
                </a:solidFill>
              </a:endParaRPr>
            </a:p>
          </p:txBody>
        </p:sp>
        <p:sp>
          <p:nvSpPr>
            <p:cNvPr id="11" name="Tscheschien"/>
            <p:cNvSpPr>
              <a:spLocks/>
            </p:cNvSpPr>
            <p:nvPr/>
          </p:nvSpPr>
          <p:spPr bwMode="auto">
            <a:xfrm>
              <a:off x="4864884" y="3184366"/>
              <a:ext cx="502920" cy="284480"/>
            </a:xfrm>
            <a:custGeom>
              <a:avLst/>
              <a:gdLst>
                <a:gd name="T0" fmla="*/ 282 w 295"/>
                <a:gd name="T1" fmla="*/ 79 h 167"/>
                <a:gd name="T2" fmla="*/ 269 w 295"/>
                <a:gd name="T3" fmla="*/ 64 h 167"/>
                <a:gd name="T4" fmla="*/ 252 w 295"/>
                <a:gd name="T5" fmla="*/ 63 h 167"/>
                <a:gd name="T6" fmla="*/ 243 w 295"/>
                <a:gd name="T7" fmla="*/ 58 h 167"/>
                <a:gd name="T8" fmla="*/ 243 w 295"/>
                <a:gd name="T9" fmla="*/ 48 h 167"/>
                <a:gd name="T10" fmla="*/ 227 w 295"/>
                <a:gd name="T11" fmla="*/ 48 h 167"/>
                <a:gd name="T12" fmla="*/ 204 w 295"/>
                <a:gd name="T13" fmla="*/ 37 h 167"/>
                <a:gd name="T14" fmla="*/ 211 w 295"/>
                <a:gd name="T15" fmla="*/ 46 h 167"/>
                <a:gd name="T16" fmla="*/ 207 w 295"/>
                <a:gd name="T17" fmla="*/ 51 h 167"/>
                <a:gd name="T18" fmla="*/ 191 w 295"/>
                <a:gd name="T19" fmla="*/ 58 h 167"/>
                <a:gd name="T20" fmla="*/ 175 w 295"/>
                <a:gd name="T21" fmla="*/ 41 h 167"/>
                <a:gd name="T22" fmla="*/ 179 w 295"/>
                <a:gd name="T23" fmla="*/ 25 h 167"/>
                <a:gd name="T24" fmla="*/ 165 w 295"/>
                <a:gd name="T25" fmla="*/ 25 h 167"/>
                <a:gd name="T26" fmla="*/ 143 w 295"/>
                <a:gd name="T27" fmla="*/ 22 h 167"/>
                <a:gd name="T28" fmla="*/ 137 w 295"/>
                <a:gd name="T29" fmla="*/ 7 h 167"/>
                <a:gd name="T30" fmla="*/ 121 w 295"/>
                <a:gd name="T31" fmla="*/ 8 h 167"/>
                <a:gd name="T32" fmla="*/ 121 w 295"/>
                <a:gd name="T33" fmla="*/ 13 h 167"/>
                <a:gd name="T34" fmla="*/ 110 w 295"/>
                <a:gd name="T35" fmla="*/ 14 h 167"/>
                <a:gd name="T36" fmla="*/ 101 w 295"/>
                <a:gd name="T37" fmla="*/ 9 h 167"/>
                <a:gd name="T38" fmla="*/ 89 w 295"/>
                <a:gd name="T39" fmla="*/ 5 h 167"/>
                <a:gd name="T40" fmla="*/ 89 w 295"/>
                <a:gd name="T41" fmla="*/ 12 h 167"/>
                <a:gd name="T42" fmla="*/ 64 w 295"/>
                <a:gd name="T43" fmla="*/ 23 h 167"/>
                <a:gd name="T44" fmla="*/ 47 w 295"/>
                <a:gd name="T45" fmla="*/ 37 h 167"/>
                <a:gd name="T46" fmla="*/ 30 w 295"/>
                <a:gd name="T47" fmla="*/ 44 h 167"/>
                <a:gd name="T48" fmla="*/ 16 w 295"/>
                <a:gd name="T49" fmla="*/ 49 h 167"/>
                <a:gd name="T50" fmla="*/ 2 w 295"/>
                <a:gd name="T51" fmla="*/ 52 h 167"/>
                <a:gd name="T52" fmla="*/ 7 w 295"/>
                <a:gd name="T53" fmla="*/ 67 h 167"/>
                <a:gd name="T54" fmla="*/ 19 w 295"/>
                <a:gd name="T55" fmla="*/ 77 h 167"/>
                <a:gd name="T56" fmla="*/ 14 w 295"/>
                <a:gd name="T57" fmla="*/ 88 h 167"/>
                <a:gd name="T58" fmla="*/ 23 w 295"/>
                <a:gd name="T59" fmla="*/ 103 h 167"/>
                <a:gd name="T60" fmla="*/ 50 w 295"/>
                <a:gd name="T61" fmla="*/ 130 h 167"/>
                <a:gd name="T62" fmla="*/ 69 w 295"/>
                <a:gd name="T63" fmla="*/ 141 h 167"/>
                <a:gd name="T64" fmla="*/ 81 w 295"/>
                <a:gd name="T65" fmla="*/ 153 h 167"/>
                <a:gd name="T66" fmla="*/ 89 w 295"/>
                <a:gd name="T67" fmla="*/ 161 h 167"/>
                <a:gd name="T68" fmla="*/ 91 w 295"/>
                <a:gd name="T69" fmla="*/ 165 h 167"/>
                <a:gd name="T70" fmla="*/ 106 w 295"/>
                <a:gd name="T71" fmla="*/ 161 h 167"/>
                <a:gd name="T72" fmla="*/ 112 w 295"/>
                <a:gd name="T73" fmla="*/ 162 h 167"/>
                <a:gd name="T74" fmla="*/ 116 w 295"/>
                <a:gd name="T75" fmla="*/ 156 h 167"/>
                <a:gd name="T76" fmla="*/ 128 w 295"/>
                <a:gd name="T77" fmla="*/ 153 h 167"/>
                <a:gd name="T78" fmla="*/ 135 w 295"/>
                <a:gd name="T79" fmla="*/ 136 h 167"/>
                <a:gd name="T80" fmla="*/ 143 w 295"/>
                <a:gd name="T81" fmla="*/ 136 h 167"/>
                <a:gd name="T82" fmla="*/ 161 w 295"/>
                <a:gd name="T83" fmla="*/ 143 h 167"/>
                <a:gd name="T84" fmla="*/ 177 w 295"/>
                <a:gd name="T85" fmla="*/ 150 h 167"/>
                <a:gd name="T86" fmla="*/ 193 w 295"/>
                <a:gd name="T87" fmla="*/ 144 h 167"/>
                <a:gd name="T88" fmla="*/ 206 w 295"/>
                <a:gd name="T89" fmla="*/ 150 h 167"/>
                <a:gd name="T90" fmla="*/ 216 w 295"/>
                <a:gd name="T91" fmla="*/ 152 h 167"/>
                <a:gd name="T92" fmla="*/ 242 w 295"/>
                <a:gd name="T93" fmla="*/ 141 h 167"/>
                <a:gd name="T94" fmla="*/ 256 w 295"/>
                <a:gd name="T95" fmla="*/ 126 h 167"/>
                <a:gd name="T96" fmla="*/ 266 w 295"/>
                <a:gd name="T97" fmla="*/ 107 h 167"/>
                <a:gd name="T98" fmla="*/ 281 w 295"/>
                <a:gd name="T99" fmla="*/ 92 h 167"/>
                <a:gd name="T100" fmla="*/ 295 w 295"/>
                <a:gd name="T101" fmla="*/ 90 h 1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5"/>
                <a:gd name="T154" fmla="*/ 0 h 167"/>
                <a:gd name="T155" fmla="*/ 295 w 295"/>
                <a:gd name="T156" fmla="*/ 167 h 1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5" h="167">
                  <a:moveTo>
                    <a:pt x="291" y="79"/>
                  </a:moveTo>
                  <a:cubicBezTo>
                    <a:pt x="282" y="79"/>
                    <a:pt x="282" y="79"/>
                    <a:pt x="282" y="79"/>
                  </a:cubicBezTo>
                  <a:cubicBezTo>
                    <a:pt x="279" y="67"/>
                    <a:pt x="279" y="67"/>
                    <a:pt x="279" y="67"/>
                  </a:cubicBezTo>
                  <a:cubicBezTo>
                    <a:pt x="269" y="64"/>
                    <a:pt x="269" y="64"/>
                    <a:pt x="269" y="64"/>
                  </a:cubicBezTo>
                  <a:cubicBezTo>
                    <a:pt x="253" y="59"/>
                    <a:pt x="253" y="59"/>
                    <a:pt x="253" y="59"/>
                  </a:cubicBezTo>
                  <a:cubicBezTo>
                    <a:pt x="252" y="63"/>
                    <a:pt x="252" y="63"/>
                    <a:pt x="252" y="63"/>
                  </a:cubicBezTo>
                  <a:cubicBezTo>
                    <a:pt x="247" y="65"/>
                    <a:pt x="247" y="65"/>
                    <a:pt x="247" y="65"/>
                  </a:cubicBezTo>
                  <a:cubicBezTo>
                    <a:pt x="247" y="65"/>
                    <a:pt x="245" y="59"/>
                    <a:pt x="243" y="58"/>
                  </a:cubicBezTo>
                  <a:cubicBezTo>
                    <a:pt x="242" y="57"/>
                    <a:pt x="239" y="53"/>
                    <a:pt x="239" y="53"/>
                  </a:cubicBezTo>
                  <a:cubicBezTo>
                    <a:pt x="243" y="48"/>
                    <a:pt x="243" y="48"/>
                    <a:pt x="243" y="48"/>
                  </a:cubicBezTo>
                  <a:cubicBezTo>
                    <a:pt x="239" y="43"/>
                    <a:pt x="239" y="43"/>
                    <a:pt x="239" y="43"/>
                  </a:cubicBezTo>
                  <a:cubicBezTo>
                    <a:pt x="227" y="48"/>
                    <a:pt x="227" y="48"/>
                    <a:pt x="227" y="48"/>
                  </a:cubicBezTo>
                  <a:cubicBezTo>
                    <a:pt x="227" y="48"/>
                    <a:pt x="223" y="43"/>
                    <a:pt x="217" y="41"/>
                  </a:cubicBezTo>
                  <a:cubicBezTo>
                    <a:pt x="211" y="39"/>
                    <a:pt x="204" y="37"/>
                    <a:pt x="204" y="37"/>
                  </a:cubicBezTo>
                  <a:cubicBezTo>
                    <a:pt x="205" y="43"/>
                    <a:pt x="205" y="43"/>
                    <a:pt x="205" y="43"/>
                  </a:cubicBezTo>
                  <a:cubicBezTo>
                    <a:pt x="205" y="43"/>
                    <a:pt x="209" y="46"/>
                    <a:pt x="211" y="46"/>
                  </a:cubicBezTo>
                  <a:cubicBezTo>
                    <a:pt x="213" y="46"/>
                    <a:pt x="211" y="52"/>
                    <a:pt x="211" y="52"/>
                  </a:cubicBezTo>
                  <a:cubicBezTo>
                    <a:pt x="207" y="51"/>
                    <a:pt x="207" y="51"/>
                    <a:pt x="207" y="51"/>
                  </a:cubicBezTo>
                  <a:cubicBezTo>
                    <a:pt x="207" y="51"/>
                    <a:pt x="201" y="54"/>
                    <a:pt x="201" y="56"/>
                  </a:cubicBezTo>
                  <a:cubicBezTo>
                    <a:pt x="200" y="58"/>
                    <a:pt x="194" y="60"/>
                    <a:pt x="191" y="58"/>
                  </a:cubicBezTo>
                  <a:cubicBezTo>
                    <a:pt x="188" y="56"/>
                    <a:pt x="189" y="48"/>
                    <a:pt x="187" y="45"/>
                  </a:cubicBezTo>
                  <a:cubicBezTo>
                    <a:pt x="186" y="42"/>
                    <a:pt x="177" y="43"/>
                    <a:pt x="175" y="41"/>
                  </a:cubicBezTo>
                  <a:cubicBezTo>
                    <a:pt x="173" y="38"/>
                    <a:pt x="186" y="30"/>
                    <a:pt x="186" y="30"/>
                  </a:cubicBezTo>
                  <a:cubicBezTo>
                    <a:pt x="179" y="25"/>
                    <a:pt x="179" y="25"/>
                    <a:pt x="179" y="25"/>
                  </a:cubicBezTo>
                  <a:cubicBezTo>
                    <a:pt x="166" y="31"/>
                    <a:pt x="166" y="31"/>
                    <a:pt x="166" y="31"/>
                  </a:cubicBezTo>
                  <a:cubicBezTo>
                    <a:pt x="165" y="25"/>
                    <a:pt x="165" y="25"/>
                    <a:pt x="165" y="25"/>
                  </a:cubicBezTo>
                  <a:cubicBezTo>
                    <a:pt x="143" y="17"/>
                    <a:pt x="143" y="17"/>
                    <a:pt x="143" y="17"/>
                  </a:cubicBezTo>
                  <a:cubicBezTo>
                    <a:pt x="143" y="22"/>
                    <a:pt x="143" y="22"/>
                    <a:pt x="143" y="22"/>
                  </a:cubicBezTo>
                  <a:cubicBezTo>
                    <a:pt x="135" y="14"/>
                    <a:pt x="135" y="14"/>
                    <a:pt x="135" y="14"/>
                  </a:cubicBezTo>
                  <a:cubicBezTo>
                    <a:pt x="137" y="7"/>
                    <a:pt x="137" y="7"/>
                    <a:pt x="137" y="7"/>
                  </a:cubicBezTo>
                  <a:cubicBezTo>
                    <a:pt x="123" y="5"/>
                    <a:pt x="123" y="5"/>
                    <a:pt x="123" y="5"/>
                  </a:cubicBezTo>
                  <a:cubicBezTo>
                    <a:pt x="121" y="8"/>
                    <a:pt x="121" y="8"/>
                    <a:pt x="121" y="8"/>
                  </a:cubicBezTo>
                  <a:cubicBezTo>
                    <a:pt x="123" y="11"/>
                    <a:pt x="123" y="11"/>
                    <a:pt x="123" y="11"/>
                  </a:cubicBezTo>
                  <a:cubicBezTo>
                    <a:pt x="121" y="13"/>
                    <a:pt x="121" y="13"/>
                    <a:pt x="121" y="13"/>
                  </a:cubicBezTo>
                  <a:cubicBezTo>
                    <a:pt x="113" y="11"/>
                    <a:pt x="113" y="11"/>
                    <a:pt x="113" y="11"/>
                  </a:cubicBezTo>
                  <a:cubicBezTo>
                    <a:pt x="113" y="13"/>
                    <a:pt x="112" y="16"/>
                    <a:pt x="110" y="14"/>
                  </a:cubicBezTo>
                  <a:cubicBezTo>
                    <a:pt x="107" y="12"/>
                    <a:pt x="101" y="14"/>
                    <a:pt x="106" y="8"/>
                  </a:cubicBezTo>
                  <a:cubicBezTo>
                    <a:pt x="105" y="9"/>
                    <a:pt x="102" y="9"/>
                    <a:pt x="101" y="9"/>
                  </a:cubicBezTo>
                  <a:cubicBezTo>
                    <a:pt x="107" y="1"/>
                    <a:pt x="94" y="2"/>
                    <a:pt x="91" y="0"/>
                  </a:cubicBezTo>
                  <a:cubicBezTo>
                    <a:pt x="90" y="1"/>
                    <a:pt x="89" y="4"/>
                    <a:pt x="89" y="5"/>
                  </a:cubicBezTo>
                  <a:cubicBezTo>
                    <a:pt x="90" y="5"/>
                    <a:pt x="95" y="7"/>
                    <a:pt x="95" y="8"/>
                  </a:cubicBezTo>
                  <a:cubicBezTo>
                    <a:pt x="95" y="12"/>
                    <a:pt x="92" y="10"/>
                    <a:pt x="89" y="12"/>
                  </a:cubicBezTo>
                  <a:cubicBezTo>
                    <a:pt x="84" y="14"/>
                    <a:pt x="80" y="18"/>
                    <a:pt x="77" y="18"/>
                  </a:cubicBezTo>
                  <a:cubicBezTo>
                    <a:pt x="74" y="18"/>
                    <a:pt x="66" y="22"/>
                    <a:pt x="64" y="23"/>
                  </a:cubicBezTo>
                  <a:cubicBezTo>
                    <a:pt x="60" y="25"/>
                    <a:pt x="58" y="35"/>
                    <a:pt x="53" y="30"/>
                  </a:cubicBezTo>
                  <a:cubicBezTo>
                    <a:pt x="53" y="30"/>
                    <a:pt x="50" y="32"/>
                    <a:pt x="47" y="37"/>
                  </a:cubicBezTo>
                  <a:cubicBezTo>
                    <a:pt x="45" y="39"/>
                    <a:pt x="43" y="40"/>
                    <a:pt x="41" y="39"/>
                  </a:cubicBezTo>
                  <a:cubicBezTo>
                    <a:pt x="40" y="48"/>
                    <a:pt x="33" y="42"/>
                    <a:pt x="30" y="44"/>
                  </a:cubicBezTo>
                  <a:cubicBezTo>
                    <a:pt x="29" y="44"/>
                    <a:pt x="25" y="46"/>
                    <a:pt x="25" y="46"/>
                  </a:cubicBezTo>
                  <a:cubicBezTo>
                    <a:pt x="19" y="43"/>
                    <a:pt x="18" y="48"/>
                    <a:pt x="16" y="49"/>
                  </a:cubicBezTo>
                  <a:cubicBezTo>
                    <a:pt x="14" y="52"/>
                    <a:pt x="11" y="61"/>
                    <a:pt x="10" y="62"/>
                  </a:cubicBezTo>
                  <a:cubicBezTo>
                    <a:pt x="9" y="62"/>
                    <a:pt x="3" y="54"/>
                    <a:pt x="2" y="52"/>
                  </a:cubicBezTo>
                  <a:cubicBezTo>
                    <a:pt x="0" y="52"/>
                    <a:pt x="0" y="52"/>
                    <a:pt x="0" y="52"/>
                  </a:cubicBezTo>
                  <a:cubicBezTo>
                    <a:pt x="0" y="57"/>
                    <a:pt x="4" y="63"/>
                    <a:pt x="7" y="67"/>
                  </a:cubicBezTo>
                  <a:cubicBezTo>
                    <a:pt x="9" y="70"/>
                    <a:pt x="18" y="72"/>
                    <a:pt x="16" y="76"/>
                  </a:cubicBezTo>
                  <a:cubicBezTo>
                    <a:pt x="17" y="76"/>
                    <a:pt x="18" y="77"/>
                    <a:pt x="19" y="77"/>
                  </a:cubicBezTo>
                  <a:cubicBezTo>
                    <a:pt x="19" y="79"/>
                    <a:pt x="18" y="84"/>
                    <a:pt x="17" y="84"/>
                  </a:cubicBezTo>
                  <a:cubicBezTo>
                    <a:pt x="14" y="88"/>
                    <a:pt x="14" y="88"/>
                    <a:pt x="14" y="88"/>
                  </a:cubicBezTo>
                  <a:cubicBezTo>
                    <a:pt x="14" y="92"/>
                    <a:pt x="18" y="92"/>
                    <a:pt x="19" y="93"/>
                  </a:cubicBezTo>
                  <a:cubicBezTo>
                    <a:pt x="21" y="96"/>
                    <a:pt x="21" y="100"/>
                    <a:pt x="23" y="103"/>
                  </a:cubicBezTo>
                  <a:cubicBezTo>
                    <a:pt x="24" y="106"/>
                    <a:pt x="29" y="115"/>
                    <a:pt x="33" y="116"/>
                  </a:cubicBezTo>
                  <a:cubicBezTo>
                    <a:pt x="40" y="117"/>
                    <a:pt x="49" y="130"/>
                    <a:pt x="50" y="130"/>
                  </a:cubicBezTo>
                  <a:cubicBezTo>
                    <a:pt x="53" y="130"/>
                    <a:pt x="59" y="131"/>
                    <a:pt x="59" y="135"/>
                  </a:cubicBezTo>
                  <a:cubicBezTo>
                    <a:pt x="60" y="143"/>
                    <a:pt x="66" y="136"/>
                    <a:pt x="69" y="141"/>
                  </a:cubicBezTo>
                  <a:cubicBezTo>
                    <a:pt x="72" y="146"/>
                    <a:pt x="76" y="149"/>
                    <a:pt x="77" y="154"/>
                  </a:cubicBezTo>
                  <a:cubicBezTo>
                    <a:pt x="81" y="153"/>
                    <a:pt x="81" y="153"/>
                    <a:pt x="81" y="153"/>
                  </a:cubicBezTo>
                  <a:cubicBezTo>
                    <a:pt x="81" y="153"/>
                    <a:pt x="83" y="155"/>
                    <a:pt x="85" y="155"/>
                  </a:cubicBezTo>
                  <a:cubicBezTo>
                    <a:pt x="86" y="156"/>
                    <a:pt x="89" y="161"/>
                    <a:pt x="89" y="161"/>
                  </a:cubicBezTo>
                  <a:cubicBezTo>
                    <a:pt x="88" y="163"/>
                    <a:pt x="88" y="163"/>
                    <a:pt x="88" y="163"/>
                  </a:cubicBezTo>
                  <a:cubicBezTo>
                    <a:pt x="91" y="165"/>
                    <a:pt x="91" y="165"/>
                    <a:pt x="91" y="165"/>
                  </a:cubicBezTo>
                  <a:cubicBezTo>
                    <a:pt x="101" y="167"/>
                    <a:pt x="101" y="167"/>
                    <a:pt x="101" y="167"/>
                  </a:cubicBezTo>
                  <a:cubicBezTo>
                    <a:pt x="106" y="161"/>
                    <a:pt x="106" y="161"/>
                    <a:pt x="106" y="161"/>
                  </a:cubicBezTo>
                  <a:cubicBezTo>
                    <a:pt x="109" y="162"/>
                    <a:pt x="109" y="162"/>
                    <a:pt x="109" y="162"/>
                  </a:cubicBezTo>
                  <a:cubicBezTo>
                    <a:pt x="112" y="162"/>
                    <a:pt x="112" y="162"/>
                    <a:pt x="112" y="162"/>
                  </a:cubicBezTo>
                  <a:cubicBezTo>
                    <a:pt x="112" y="162"/>
                    <a:pt x="116" y="164"/>
                    <a:pt x="118" y="164"/>
                  </a:cubicBezTo>
                  <a:cubicBezTo>
                    <a:pt x="119" y="164"/>
                    <a:pt x="116" y="158"/>
                    <a:pt x="116" y="156"/>
                  </a:cubicBezTo>
                  <a:cubicBezTo>
                    <a:pt x="117" y="154"/>
                    <a:pt x="121" y="150"/>
                    <a:pt x="121" y="150"/>
                  </a:cubicBezTo>
                  <a:cubicBezTo>
                    <a:pt x="128" y="153"/>
                    <a:pt x="128" y="153"/>
                    <a:pt x="128" y="153"/>
                  </a:cubicBezTo>
                  <a:cubicBezTo>
                    <a:pt x="129" y="136"/>
                    <a:pt x="129" y="136"/>
                    <a:pt x="129" y="136"/>
                  </a:cubicBezTo>
                  <a:cubicBezTo>
                    <a:pt x="135" y="136"/>
                    <a:pt x="135" y="136"/>
                    <a:pt x="135" y="136"/>
                  </a:cubicBezTo>
                  <a:cubicBezTo>
                    <a:pt x="135" y="136"/>
                    <a:pt x="137" y="138"/>
                    <a:pt x="140" y="138"/>
                  </a:cubicBezTo>
                  <a:cubicBezTo>
                    <a:pt x="142" y="137"/>
                    <a:pt x="143" y="136"/>
                    <a:pt x="143" y="136"/>
                  </a:cubicBezTo>
                  <a:cubicBezTo>
                    <a:pt x="143" y="136"/>
                    <a:pt x="150" y="138"/>
                    <a:pt x="151" y="138"/>
                  </a:cubicBezTo>
                  <a:cubicBezTo>
                    <a:pt x="152" y="138"/>
                    <a:pt x="161" y="143"/>
                    <a:pt x="161" y="143"/>
                  </a:cubicBezTo>
                  <a:cubicBezTo>
                    <a:pt x="161" y="143"/>
                    <a:pt x="163" y="142"/>
                    <a:pt x="167" y="142"/>
                  </a:cubicBezTo>
                  <a:cubicBezTo>
                    <a:pt x="172" y="142"/>
                    <a:pt x="177" y="150"/>
                    <a:pt x="177" y="150"/>
                  </a:cubicBezTo>
                  <a:cubicBezTo>
                    <a:pt x="191" y="149"/>
                    <a:pt x="191" y="149"/>
                    <a:pt x="191" y="149"/>
                  </a:cubicBezTo>
                  <a:cubicBezTo>
                    <a:pt x="193" y="144"/>
                    <a:pt x="193" y="144"/>
                    <a:pt x="193" y="144"/>
                  </a:cubicBezTo>
                  <a:cubicBezTo>
                    <a:pt x="204" y="147"/>
                    <a:pt x="204" y="147"/>
                    <a:pt x="204" y="147"/>
                  </a:cubicBezTo>
                  <a:cubicBezTo>
                    <a:pt x="206" y="150"/>
                    <a:pt x="206" y="150"/>
                    <a:pt x="206" y="150"/>
                  </a:cubicBezTo>
                  <a:cubicBezTo>
                    <a:pt x="213" y="150"/>
                    <a:pt x="213" y="150"/>
                    <a:pt x="213" y="150"/>
                  </a:cubicBezTo>
                  <a:cubicBezTo>
                    <a:pt x="216" y="152"/>
                    <a:pt x="216" y="152"/>
                    <a:pt x="216" y="152"/>
                  </a:cubicBezTo>
                  <a:cubicBezTo>
                    <a:pt x="217" y="149"/>
                    <a:pt x="222" y="141"/>
                    <a:pt x="226" y="139"/>
                  </a:cubicBezTo>
                  <a:cubicBezTo>
                    <a:pt x="230" y="137"/>
                    <a:pt x="242" y="141"/>
                    <a:pt x="242" y="141"/>
                  </a:cubicBezTo>
                  <a:cubicBezTo>
                    <a:pt x="255" y="133"/>
                    <a:pt x="255" y="133"/>
                    <a:pt x="255" y="133"/>
                  </a:cubicBezTo>
                  <a:cubicBezTo>
                    <a:pt x="255" y="133"/>
                    <a:pt x="253" y="130"/>
                    <a:pt x="256" y="126"/>
                  </a:cubicBezTo>
                  <a:cubicBezTo>
                    <a:pt x="259" y="123"/>
                    <a:pt x="261" y="127"/>
                    <a:pt x="263" y="123"/>
                  </a:cubicBezTo>
                  <a:cubicBezTo>
                    <a:pt x="266" y="119"/>
                    <a:pt x="264" y="111"/>
                    <a:pt x="266" y="107"/>
                  </a:cubicBezTo>
                  <a:cubicBezTo>
                    <a:pt x="270" y="104"/>
                    <a:pt x="272" y="106"/>
                    <a:pt x="276" y="103"/>
                  </a:cubicBezTo>
                  <a:cubicBezTo>
                    <a:pt x="280" y="100"/>
                    <a:pt x="281" y="92"/>
                    <a:pt x="281" y="92"/>
                  </a:cubicBezTo>
                  <a:cubicBezTo>
                    <a:pt x="288" y="93"/>
                    <a:pt x="288" y="93"/>
                    <a:pt x="288" y="93"/>
                  </a:cubicBezTo>
                  <a:cubicBezTo>
                    <a:pt x="295" y="90"/>
                    <a:pt x="295" y="90"/>
                    <a:pt x="295" y="90"/>
                  </a:cubicBezTo>
                  <a:lnTo>
                    <a:pt x="291" y="79"/>
                  </a:ln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12" name="Spanien"/>
            <p:cNvSpPr>
              <a:spLocks noEditPoints="1"/>
            </p:cNvSpPr>
            <p:nvPr/>
          </p:nvSpPr>
          <p:spPr bwMode="auto">
            <a:xfrm>
              <a:off x="3122444" y="3826986"/>
              <a:ext cx="1075690" cy="889000"/>
            </a:xfrm>
            <a:custGeom>
              <a:avLst/>
              <a:gdLst>
                <a:gd name="T0" fmla="*/ 482 w 631"/>
                <a:gd name="T1" fmla="*/ 410 h 522"/>
                <a:gd name="T2" fmla="*/ 472 w 631"/>
                <a:gd name="T3" fmla="*/ 381 h 522"/>
                <a:gd name="T4" fmla="*/ 474 w 631"/>
                <a:gd name="T5" fmla="*/ 395 h 522"/>
                <a:gd name="T6" fmla="*/ 484 w 631"/>
                <a:gd name="T7" fmla="*/ 379 h 522"/>
                <a:gd name="T8" fmla="*/ 576 w 631"/>
                <a:gd name="T9" fmla="*/ 333 h 522"/>
                <a:gd name="T10" fmla="*/ 530 w 631"/>
                <a:gd name="T11" fmla="*/ 360 h 522"/>
                <a:gd name="T12" fmla="*/ 560 w 631"/>
                <a:gd name="T13" fmla="*/ 372 h 522"/>
                <a:gd name="T14" fmla="*/ 584 w 631"/>
                <a:gd name="T15" fmla="*/ 358 h 522"/>
                <a:gd name="T16" fmla="*/ 575 w 631"/>
                <a:gd name="T17" fmla="*/ 348 h 522"/>
                <a:gd name="T18" fmla="*/ 506 w 631"/>
                <a:gd name="T19" fmla="*/ 163 h 522"/>
                <a:gd name="T20" fmla="*/ 494 w 631"/>
                <a:gd name="T21" fmla="*/ 147 h 522"/>
                <a:gd name="T22" fmla="*/ 456 w 631"/>
                <a:gd name="T23" fmla="*/ 138 h 522"/>
                <a:gd name="T24" fmla="*/ 417 w 631"/>
                <a:gd name="T25" fmla="*/ 128 h 522"/>
                <a:gd name="T26" fmla="*/ 406 w 631"/>
                <a:gd name="T27" fmla="*/ 115 h 522"/>
                <a:gd name="T28" fmla="*/ 369 w 631"/>
                <a:gd name="T29" fmla="*/ 104 h 522"/>
                <a:gd name="T30" fmla="*/ 364 w 631"/>
                <a:gd name="T31" fmla="*/ 86 h 522"/>
                <a:gd name="T32" fmla="*/ 297 w 631"/>
                <a:gd name="T33" fmla="*/ 75 h 522"/>
                <a:gd name="T34" fmla="*/ 262 w 631"/>
                <a:gd name="T35" fmla="*/ 62 h 522"/>
                <a:gd name="T36" fmla="*/ 178 w 631"/>
                <a:gd name="T37" fmla="*/ 37 h 522"/>
                <a:gd name="T38" fmla="*/ 115 w 631"/>
                <a:gd name="T39" fmla="*/ 21 h 522"/>
                <a:gd name="T40" fmla="*/ 89 w 631"/>
                <a:gd name="T41" fmla="*/ 10 h 522"/>
                <a:gd name="T42" fmla="*/ 69 w 631"/>
                <a:gd name="T43" fmla="*/ 1 h 522"/>
                <a:gd name="T44" fmla="*/ 62 w 631"/>
                <a:gd name="T45" fmla="*/ 17 h 522"/>
                <a:gd name="T46" fmla="*/ 16 w 631"/>
                <a:gd name="T47" fmla="*/ 19 h 522"/>
                <a:gd name="T48" fmla="*/ 5 w 631"/>
                <a:gd name="T49" fmla="*/ 37 h 522"/>
                <a:gd name="T50" fmla="*/ 3 w 631"/>
                <a:gd name="T51" fmla="*/ 58 h 522"/>
                <a:gd name="T52" fmla="*/ 14 w 631"/>
                <a:gd name="T53" fmla="*/ 69 h 522"/>
                <a:gd name="T54" fmla="*/ 7 w 631"/>
                <a:gd name="T55" fmla="*/ 78 h 522"/>
                <a:gd name="T56" fmla="*/ 11 w 631"/>
                <a:gd name="T57" fmla="*/ 87 h 522"/>
                <a:gd name="T58" fmla="*/ 16 w 631"/>
                <a:gd name="T59" fmla="*/ 98 h 522"/>
                <a:gd name="T60" fmla="*/ 41 w 631"/>
                <a:gd name="T61" fmla="*/ 107 h 522"/>
                <a:gd name="T62" fmla="*/ 63 w 631"/>
                <a:gd name="T63" fmla="*/ 126 h 522"/>
                <a:gd name="T64" fmla="*/ 100 w 631"/>
                <a:gd name="T65" fmla="*/ 128 h 522"/>
                <a:gd name="T66" fmla="*/ 112 w 631"/>
                <a:gd name="T67" fmla="*/ 150 h 522"/>
                <a:gd name="T68" fmla="*/ 90 w 631"/>
                <a:gd name="T69" fmla="*/ 185 h 522"/>
                <a:gd name="T70" fmla="*/ 74 w 631"/>
                <a:gd name="T71" fmla="*/ 235 h 522"/>
                <a:gd name="T72" fmla="*/ 59 w 631"/>
                <a:gd name="T73" fmla="*/ 270 h 522"/>
                <a:gd name="T74" fmla="*/ 46 w 631"/>
                <a:gd name="T75" fmla="*/ 306 h 522"/>
                <a:gd name="T76" fmla="*/ 34 w 631"/>
                <a:gd name="T77" fmla="*/ 364 h 522"/>
                <a:gd name="T78" fmla="*/ 21 w 631"/>
                <a:gd name="T79" fmla="*/ 384 h 522"/>
                <a:gd name="T80" fmla="*/ 23 w 631"/>
                <a:gd name="T81" fmla="*/ 428 h 522"/>
                <a:gd name="T82" fmla="*/ 32 w 631"/>
                <a:gd name="T83" fmla="*/ 433 h 522"/>
                <a:gd name="T84" fmla="*/ 50 w 631"/>
                <a:gd name="T85" fmla="*/ 466 h 522"/>
                <a:gd name="T86" fmla="*/ 60 w 631"/>
                <a:gd name="T87" fmla="*/ 483 h 522"/>
                <a:gd name="T88" fmla="*/ 72 w 631"/>
                <a:gd name="T89" fmla="*/ 507 h 522"/>
                <a:gd name="T90" fmla="*/ 95 w 631"/>
                <a:gd name="T91" fmla="*/ 520 h 522"/>
                <a:gd name="T92" fmla="*/ 141 w 631"/>
                <a:gd name="T93" fmla="*/ 498 h 522"/>
                <a:gd name="T94" fmla="*/ 217 w 631"/>
                <a:gd name="T95" fmla="*/ 498 h 522"/>
                <a:gd name="T96" fmla="*/ 284 w 631"/>
                <a:gd name="T97" fmla="*/ 500 h 522"/>
                <a:gd name="T98" fmla="*/ 324 w 631"/>
                <a:gd name="T99" fmla="*/ 462 h 522"/>
                <a:gd name="T100" fmla="*/ 359 w 631"/>
                <a:gd name="T101" fmla="*/ 455 h 522"/>
                <a:gd name="T102" fmla="*/ 367 w 631"/>
                <a:gd name="T103" fmla="*/ 428 h 522"/>
                <a:gd name="T104" fmla="*/ 404 w 631"/>
                <a:gd name="T105" fmla="*/ 403 h 522"/>
                <a:gd name="T106" fmla="*/ 415 w 631"/>
                <a:gd name="T107" fmla="*/ 317 h 522"/>
                <a:gd name="T108" fmla="*/ 453 w 631"/>
                <a:gd name="T109" fmla="*/ 277 h 522"/>
                <a:gd name="T110" fmla="*/ 457 w 631"/>
                <a:gd name="T111" fmla="*/ 277 h 522"/>
                <a:gd name="T112" fmla="*/ 484 w 631"/>
                <a:gd name="T113" fmla="*/ 248 h 522"/>
                <a:gd name="T114" fmla="*/ 589 w 631"/>
                <a:gd name="T115" fmla="*/ 199 h 522"/>
                <a:gd name="T116" fmla="*/ 590 w 631"/>
                <a:gd name="T117" fmla="*/ 174 h 522"/>
                <a:gd name="T118" fmla="*/ 551 w 631"/>
                <a:gd name="T119" fmla="*/ 171 h 522"/>
                <a:gd name="T120" fmla="*/ 519 w 631"/>
                <a:gd name="T121" fmla="*/ 161 h 522"/>
                <a:gd name="T122" fmla="*/ 617 w 631"/>
                <a:gd name="T123" fmla="*/ 340 h 5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1"/>
                <a:gd name="T187" fmla="*/ 0 h 522"/>
                <a:gd name="T188" fmla="*/ 631 w 631"/>
                <a:gd name="T189" fmla="*/ 522 h 5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1" h="522">
                  <a:moveTo>
                    <a:pt x="476" y="401"/>
                  </a:moveTo>
                  <a:cubicBezTo>
                    <a:pt x="474" y="405"/>
                    <a:pt x="474" y="405"/>
                    <a:pt x="474" y="405"/>
                  </a:cubicBezTo>
                  <a:cubicBezTo>
                    <a:pt x="475" y="410"/>
                    <a:pt x="475" y="410"/>
                    <a:pt x="475" y="410"/>
                  </a:cubicBezTo>
                  <a:cubicBezTo>
                    <a:pt x="478" y="407"/>
                    <a:pt x="478" y="407"/>
                    <a:pt x="478" y="407"/>
                  </a:cubicBezTo>
                  <a:cubicBezTo>
                    <a:pt x="482" y="410"/>
                    <a:pt x="482" y="410"/>
                    <a:pt x="482" y="410"/>
                  </a:cubicBezTo>
                  <a:cubicBezTo>
                    <a:pt x="484" y="408"/>
                    <a:pt x="484" y="408"/>
                    <a:pt x="484" y="408"/>
                  </a:cubicBezTo>
                  <a:cubicBezTo>
                    <a:pt x="480" y="406"/>
                    <a:pt x="480" y="406"/>
                    <a:pt x="480" y="406"/>
                  </a:cubicBezTo>
                  <a:lnTo>
                    <a:pt x="476" y="401"/>
                  </a:lnTo>
                  <a:close/>
                  <a:moveTo>
                    <a:pt x="484" y="379"/>
                  </a:moveTo>
                  <a:cubicBezTo>
                    <a:pt x="480" y="379"/>
                    <a:pt x="472" y="381"/>
                    <a:pt x="472" y="381"/>
                  </a:cubicBezTo>
                  <a:cubicBezTo>
                    <a:pt x="473" y="387"/>
                    <a:pt x="473" y="387"/>
                    <a:pt x="473" y="387"/>
                  </a:cubicBezTo>
                  <a:cubicBezTo>
                    <a:pt x="468" y="388"/>
                    <a:pt x="468" y="388"/>
                    <a:pt x="468" y="388"/>
                  </a:cubicBezTo>
                  <a:cubicBezTo>
                    <a:pt x="467" y="393"/>
                    <a:pt x="467" y="393"/>
                    <a:pt x="467" y="393"/>
                  </a:cubicBezTo>
                  <a:cubicBezTo>
                    <a:pt x="472" y="396"/>
                    <a:pt x="472" y="396"/>
                    <a:pt x="472" y="396"/>
                  </a:cubicBezTo>
                  <a:cubicBezTo>
                    <a:pt x="474" y="395"/>
                    <a:pt x="474" y="395"/>
                    <a:pt x="474" y="395"/>
                  </a:cubicBezTo>
                  <a:cubicBezTo>
                    <a:pt x="475" y="397"/>
                    <a:pt x="475" y="397"/>
                    <a:pt x="475" y="397"/>
                  </a:cubicBezTo>
                  <a:cubicBezTo>
                    <a:pt x="477" y="392"/>
                    <a:pt x="477" y="392"/>
                    <a:pt x="477" y="392"/>
                  </a:cubicBezTo>
                  <a:cubicBezTo>
                    <a:pt x="480" y="392"/>
                    <a:pt x="480" y="392"/>
                    <a:pt x="480" y="392"/>
                  </a:cubicBezTo>
                  <a:cubicBezTo>
                    <a:pt x="488" y="387"/>
                    <a:pt x="488" y="387"/>
                    <a:pt x="488" y="387"/>
                  </a:cubicBezTo>
                  <a:cubicBezTo>
                    <a:pt x="488" y="387"/>
                    <a:pt x="490" y="379"/>
                    <a:pt x="484" y="379"/>
                  </a:cubicBezTo>
                  <a:close/>
                  <a:moveTo>
                    <a:pt x="575" y="348"/>
                  </a:moveTo>
                  <a:cubicBezTo>
                    <a:pt x="572" y="347"/>
                    <a:pt x="571" y="342"/>
                    <a:pt x="571" y="342"/>
                  </a:cubicBezTo>
                  <a:cubicBezTo>
                    <a:pt x="575" y="338"/>
                    <a:pt x="575" y="338"/>
                    <a:pt x="575" y="338"/>
                  </a:cubicBezTo>
                  <a:cubicBezTo>
                    <a:pt x="572" y="338"/>
                    <a:pt x="572" y="338"/>
                    <a:pt x="572" y="338"/>
                  </a:cubicBezTo>
                  <a:cubicBezTo>
                    <a:pt x="576" y="333"/>
                    <a:pt x="576" y="333"/>
                    <a:pt x="576" y="333"/>
                  </a:cubicBezTo>
                  <a:cubicBezTo>
                    <a:pt x="576" y="333"/>
                    <a:pt x="565" y="333"/>
                    <a:pt x="555" y="337"/>
                  </a:cubicBezTo>
                  <a:cubicBezTo>
                    <a:pt x="545" y="341"/>
                    <a:pt x="541" y="348"/>
                    <a:pt x="541" y="348"/>
                  </a:cubicBezTo>
                  <a:cubicBezTo>
                    <a:pt x="538" y="347"/>
                    <a:pt x="538" y="347"/>
                    <a:pt x="538" y="347"/>
                  </a:cubicBezTo>
                  <a:cubicBezTo>
                    <a:pt x="530" y="352"/>
                    <a:pt x="530" y="352"/>
                    <a:pt x="530" y="352"/>
                  </a:cubicBezTo>
                  <a:cubicBezTo>
                    <a:pt x="530" y="360"/>
                    <a:pt x="530" y="360"/>
                    <a:pt x="530" y="360"/>
                  </a:cubicBezTo>
                  <a:cubicBezTo>
                    <a:pt x="534" y="358"/>
                    <a:pt x="534" y="358"/>
                    <a:pt x="534" y="358"/>
                  </a:cubicBezTo>
                  <a:cubicBezTo>
                    <a:pt x="534" y="358"/>
                    <a:pt x="537" y="363"/>
                    <a:pt x="538" y="363"/>
                  </a:cubicBezTo>
                  <a:cubicBezTo>
                    <a:pt x="540" y="363"/>
                    <a:pt x="541" y="358"/>
                    <a:pt x="545" y="358"/>
                  </a:cubicBezTo>
                  <a:cubicBezTo>
                    <a:pt x="550" y="359"/>
                    <a:pt x="547" y="363"/>
                    <a:pt x="550" y="369"/>
                  </a:cubicBezTo>
                  <a:cubicBezTo>
                    <a:pt x="555" y="374"/>
                    <a:pt x="560" y="372"/>
                    <a:pt x="560" y="372"/>
                  </a:cubicBezTo>
                  <a:cubicBezTo>
                    <a:pt x="563" y="378"/>
                    <a:pt x="563" y="378"/>
                    <a:pt x="563" y="378"/>
                  </a:cubicBezTo>
                  <a:cubicBezTo>
                    <a:pt x="568" y="376"/>
                    <a:pt x="568" y="376"/>
                    <a:pt x="568" y="376"/>
                  </a:cubicBezTo>
                  <a:cubicBezTo>
                    <a:pt x="568" y="376"/>
                    <a:pt x="571" y="375"/>
                    <a:pt x="574" y="373"/>
                  </a:cubicBezTo>
                  <a:cubicBezTo>
                    <a:pt x="577" y="371"/>
                    <a:pt x="577" y="365"/>
                    <a:pt x="577" y="365"/>
                  </a:cubicBezTo>
                  <a:cubicBezTo>
                    <a:pt x="584" y="358"/>
                    <a:pt x="584" y="358"/>
                    <a:pt x="584" y="358"/>
                  </a:cubicBezTo>
                  <a:cubicBezTo>
                    <a:pt x="583" y="357"/>
                    <a:pt x="583" y="357"/>
                    <a:pt x="583" y="357"/>
                  </a:cubicBezTo>
                  <a:cubicBezTo>
                    <a:pt x="586" y="357"/>
                    <a:pt x="586" y="357"/>
                    <a:pt x="586" y="357"/>
                  </a:cubicBezTo>
                  <a:cubicBezTo>
                    <a:pt x="589" y="349"/>
                    <a:pt x="589" y="349"/>
                    <a:pt x="589" y="349"/>
                  </a:cubicBezTo>
                  <a:cubicBezTo>
                    <a:pt x="582" y="344"/>
                    <a:pt x="582" y="344"/>
                    <a:pt x="582" y="344"/>
                  </a:cubicBezTo>
                  <a:cubicBezTo>
                    <a:pt x="582" y="344"/>
                    <a:pt x="579" y="348"/>
                    <a:pt x="575" y="348"/>
                  </a:cubicBezTo>
                  <a:close/>
                  <a:moveTo>
                    <a:pt x="520" y="161"/>
                  </a:moveTo>
                  <a:cubicBezTo>
                    <a:pt x="520" y="161"/>
                    <a:pt x="516" y="165"/>
                    <a:pt x="515" y="165"/>
                  </a:cubicBezTo>
                  <a:cubicBezTo>
                    <a:pt x="514" y="165"/>
                    <a:pt x="513" y="164"/>
                    <a:pt x="513" y="164"/>
                  </a:cubicBezTo>
                  <a:cubicBezTo>
                    <a:pt x="509" y="167"/>
                    <a:pt x="509" y="167"/>
                    <a:pt x="509" y="167"/>
                  </a:cubicBezTo>
                  <a:cubicBezTo>
                    <a:pt x="506" y="163"/>
                    <a:pt x="506" y="163"/>
                    <a:pt x="506" y="163"/>
                  </a:cubicBezTo>
                  <a:cubicBezTo>
                    <a:pt x="503" y="160"/>
                    <a:pt x="503" y="160"/>
                    <a:pt x="503" y="160"/>
                  </a:cubicBezTo>
                  <a:cubicBezTo>
                    <a:pt x="506" y="156"/>
                    <a:pt x="506" y="156"/>
                    <a:pt x="506" y="156"/>
                  </a:cubicBezTo>
                  <a:cubicBezTo>
                    <a:pt x="508" y="152"/>
                    <a:pt x="508" y="152"/>
                    <a:pt x="508" y="152"/>
                  </a:cubicBezTo>
                  <a:cubicBezTo>
                    <a:pt x="508" y="152"/>
                    <a:pt x="507" y="148"/>
                    <a:pt x="504" y="145"/>
                  </a:cubicBezTo>
                  <a:cubicBezTo>
                    <a:pt x="501" y="144"/>
                    <a:pt x="494" y="147"/>
                    <a:pt x="494" y="147"/>
                  </a:cubicBezTo>
                  <a:cubicBezTo>
                    <a:pt x="494" y="147"/>
                    <a:pt x="489" y="140"/>
                    <a:pt x="488" y="139"/>
                  </a:cubicBezTo>
                  <a:cubicBezTo>
                    <a:pt x="486" y="137"/>
                    <a:pt x="481" y="138"/>
                    <a:pt x="481" y="138"/>
                  </a:cubicBezTo>
                  <a:cubicBezTo>
                    <a:pt x="481" y="138"/>
                    <a:pt x="477" y="134"/>
                    <a:pt x="472" y="134"/>
                  </a:cubicBezTo>
                  <a:cubicBezTo>
                    <a:pt x="466" y="134"/>
                    <a:pt x="472" y="141"/>
                    <a:pt x="467" y="143"/>
                  </a:cubicBezTo>
                  <a:cubicBezTo>
                    <a:pt x="462" y="147"/>
                    <a:pt x="456" y="138"/>
                    <a:pt x="456" y="138"/>
                  </a:cubicBezTo>
                  <a:cubicBezTo>
                    <a:pt x="456" y="138"/>
                    <a:pt x="455" y="142"/>
                    <a:pt x="452" y="142"/>
                  </a:cubicBezTo>
                  <a:cubicBezTo>
                    <a:pt x="451" y="142"/>
                    <a:pt x="451" y="139"/>
                    <a:pt x="448" y="137"/>
                  </a:cubicBezTo>
                  <a:cubicBezTo>
                    <a:pt x="446" y="135"/>
                    <a:pt x="435" y="139"/>
                    <a:pt x="435" y="139"/>
                  </a:cubicBezTo>
                  <a:cubicBezTo>
                    <a:pt x="425" y="127"/>
                    <a:pt x="425" y="127"/>
                    <a:pt x="425" y="127"/>
                  </a:cubicBezTo>
                  <a:cubicBezTo>
                    <a:pt x="417" y="128"/>
                    <a:pt x="417" y="128"/>
                    <a:pt x="417" y="128"/>
                  </a:cubicBezTo>
                  <a:cubicBezTo>
                    <a:pt x="416" y="127"/>
                    <a:pt x="416" y="127"/>
                    <a:pt x="416" y="127"/>
                  </a:cubicBezTo>
                  <a:cubicBezTo>
                    <a:pt x="412" y="131"/>
                    <a:pt x="412" y="131"/>
                    <a:pt x="412" y="131"/>
                  </a:cubicBezTo>
                  <a:cubicBezTo>
                    <a:pt x="406" y="122"/>
                    <a:pt x="406" y="122"/>
                    <a:pt x="406" y="122"/>
                  </a:cubicBezTo>
                  <a:cubicBezTo>
                    <a:pt x="408" y="116"/>
                    <a:pt x="408" y="116"/>
                    <a:pt x="408" y="116"/>
                  </a:cubicBezTo>
                  <a:cubicBezTo>
                    <a:pt x="406" y="115"/>
                    <a:pt x="406" y="115"/>
                    <a:pt x="406" y="115"/>
                  </a:cubicBezTo>
                  <a:cubicBezTo>
                    <a:pt x="397" y="117"/>
                    <a:pt x="397" y="117"/>
                    <a:pt x="397" y="117"/>
                  </a:cubicBezTo>
                  <a:cubicBezTo>
                    <a:pt x="380" y="106"/>
                    <a:pt x="380" y="106"/>
                    <a:pt x="380" y="106"/>
                  </a:cubicBezTo>
                  <a:cubicBezTo>
                    <a:pt x="380" y="102"/>
                    <a:pt x="380" y="102"/>
                    <a:pt x="380" y="102"/>
                  </a:cubicBezTo>
                  <a:cubicBezTo>
                    <a:pt x="375" y="108"/>
                    <a:pt x="375" y="108"/>
                    <a:pt x="375" y="108"/>
                  </a:cubicBezTo>
                  <a:cubicBezTo>
                    <a:pt x="375" y="108"/>
                    <a:pt x="371" y="107"/>
                    <a:pt x="369" y="104"/>
                  </a:cubicBezTo>
                  <a:cubicBezTo>
                    <a:pt x="367" y="102"/>
                    <a:pt x="370" y="101"/>
                    <a:pt x="374" y="100"/>
                  </a:cubicBezTo>
                  <a:cubicBezTo>
                    <a:pt x="377" y="100"/>
                    <a:pt x="376" y="91"/>
                    <a:pt x="376" y="91"/>
                  </a:cubicBezTo>
                  <a:cubicBezTo>
                    <a:pt x="370" y="89"/>
                    <a:pt x="370" y="89"/>
                    <a:pt x="370" y="89"/>
                  </a:cubicBezTo>
                  <a:cubicBezTo>
                    <a:pt x="370" y="89"/>
                    <a:pt x="367" y="91"/>
                    <a:pt x="365" y="90"/>
                  </a:cubicBezTo>
                  <a:cubicBezTo>
                    <a:pt x="363" y="89"/>
                    <a:pt x="364" y="86"/>
                    <a:pt x="364" y="86"/>
                  </a:cubicBezTo>
                  <a:cubicBezTo>
                    <a:pt x="360" y="86"/>
                    <a:pt x="360" y="86"/>
                    <a:pt x="360" y="86"/>
                  </a:cubicBezTo>
                  <a:cubicBezTo>
                    <a:pt x="360" y="86"/>
                    <a:pt x="357" y="81"/>
                    <a:pt x="358" y="81"/>
                  </a:cubicBezTo>
                  <a:cubicBezTo>
                    <a:pt x="335" y="84"/>
                    <a:pt x="335" y="84"/>
                    <a:pt x="335" y="84"/>
                  </a:cubicBezTo>
                  <a:cubicBezTo>
                    <a:pt x="335" y="84"/>
                    <a:pt x="314" y="70"/>
                    <a:pt x="306" y="70"/>
                  </a:cubicBezTo>
                  <a:cubicBezTo>
                    <a:pt x="300" y="71"/>
                    <a:pt x="297" y="75"/>
                    <a:pt x="297" y="75"/>
                  </a:cubicBezTo>
                  <a:cubicBezTo>
                    <a:pt x="286" y="66"/>
                    <a:pt x="286" y="66"/>
                    <a:pt x="286" y="66"/>
                  </a:cubicBezTo>
                  <a:cubicBezTo>
                    <a:pt x="280" y="66"/>
                    <a:pt x="280" y="66"/>
                    <a:pt x="280" y="66"/>
                  </a:cubicBezTo>
                  <a:cubicBezTo>
                    <a:pt x="281" y="62"/>
                    <a:pt x="281" y="62"/>
                    <a:pt x="281" y="62"/>
                  </a:cubicBezTo>
                  <a:cubicBezTo>
                    <a:pt x="276" y="59"/>
                    <a:pt x="276" y="59"/>
                    <a:pt x="276" y="59"/>
                  </a:cubicBezTo>
                  <a:cubicBezTo>
                    <a:pt x="262" y="62"/>
                    <a:pt x="262" y="62"/>
                    <a:pt x="262" y="62"/>
                  </a:cubicBezTo>
                  <a:cubicBezTo>
                    <a:pt x="265" y="59"/>
                    <a:pt x="265" y="59"/>
                    <a:pt x="265" y="59"/>
                  </a:cubicBezTo>
                  <a:cubicBezTo>
                    <a:pt x="262" y="57"/>
                    <a:pt x="262" y="57"/>
                    <a:pt x="262" y="57"/>
                  </a:cubicBezTo>
                  <a:cubicBezTo>
                    <a:pt x="231" y="59"/>
                    <a:pt x="231" y="59"/>
                    <a:pt x="231" y="59"/>
                  </a:cubicBezTo>
                  <a:cubicBezTo>
                    <a:pt x="197" y="42"/>
                    <a:pt x="197" y="42"/>
                    <a:pt x="197" y="42"/>
                  </a:cubicBezTo>
                  <a:cubicBezTo>
                    <a:pt x="178" y="37"/>
                    <a:pt x="178" y="37"/>
                    <a:pt x="178" y="37"/>
                  </a:cubicBezTo>
                  <a:cubicBezTo>
                    <a:pt x="178" y="37"/>
                    <a:pt x="177" y="29"/>
                    <a:pt x="171" y="28"/>
                  </a:cubicBezTo>
                  <a:cubicBezTo>
                    <a:pt x="166" y="27"/>
                    <a:pt x="161" y="31"/>
                    <a:pt x="161" y="31"/>
                  </a:cubicBezTo>
                  <a:cubicBezTo>
                    <a:pt x="152" y="26"/>
                    <a:pt x="152" y="26"/>
                    <a:pt x="152" y="26"/>
                  </a:cubicBezTo>
                  <a:cubicBezTo>
                    <a:pt x="136" y="27"/>
                    <a:pt x="136" y="27"/>
                    <a:pt x="136" y="27"/>
                  </a:cubicBezTo>
                  <a:cubicBezTo>
                    <a:pt x="115" y="21"/>
                    <a:pt x="115" y="21"/>
                    <a:pt x="115" y="21"/>
                  </a:cubicBezTo>
                  <a:cubicBezTo>
                    <a:pt x="111" y="26"/>
                    <a:pt x="111" y="26"/>
                    <a:pt x="111" y="26"/>
                  </a:cubicBezTo>
                  <a:cubicBezTo>
                    <a:pt x="112" y="22"/>
                    <a:pt x="112" y="22"/>
                    <a:pt x="112" y="22"/>
                  </a:cubicBezTo>
                  <a:cubicBezTo>
                    <a:pt x="103" y="18"/>
                    <a:pt x="103" y="18"/>
                    <a:pt x="103" y="18"/>
                  </a:cubicBezTo>
                  <a:cubicBezTo>
                    <a:pt x="103" y="18"/>
                    <a:pt x="99" y="8"/>
                    <a:pt x="96" y="7"/>
                  </a:cubicBezTo>
                  <a:cubicBezTo>
                    <a:pt x="92" y="6"/>
                    <a:pt x="89" y="10"/>
                    <a:pt x="89" y="10"/>
                  </a:cubicBezTo>
                  <a:cubicBezTo>
                    <a:pt x="88" y="5"/>
                    <a:pt x="88" y="5"/>
                    <a:pt x="88" y="5"/>
                  </a:cubicBezTo>
                  <a:cubicBezTo>
                    <a:pt x="83" y="2"/>
                    <a:pt x="83" y="2"/>
                    <a:pt x="83" y="2"/>
                  </a:cubicBezTo>
                  <a:cubicBezTo>
                    <a:pt x="75" y="5"/>
                    <a:pt x="75" y="5"/>
                    <a:pt x="75" y="5"/>
                  </a:cubicBezTo>
                  <a:cubicBezTo>
                    <a:pt x="79" y="0"/>
                    <a:pt x="79" y="0"/>
                    <a:pt x="79" y="0"/>
                  </a:cubicBezTo>
                  <a:cubicBezTo>
                    <a:pt x="69" y="1"/>
                    <a:pt x="69" y="1"/>
                    <a:pt x="69" y="1"/>
                  </a:cubicBezTo>
                  <a:cubicBezTo>
                    <a:pt x="68" y="5"/>
                    <a:pt x="68" y="5"/>
                    <a:pt x="68" y="5"/>
                  </a:cubicBezTo>
                  <a:cubicBezTo>
                    <a:pt x="68" y="5"/>
                    <a:pt x="63" y="5"/>
                    <a:pt x="57" y="8"/>
                  </a:cubicBezTo>
                  <a:cubicBezTo>
                    <a:pt x="53" y="11"/>
                    <a:pt x="55" y="14"/>
                    <a:pt x="55" y="14"/>
                  </a:cubicBezTo>
                  <a:cubicBezTo>
                    <a:pt x="54" y="17"/>
                    <a:pt x="54" y="17"/>
                    <a:pt x="54" y="17"/>
                  </a:cubicBezTo>
                  <a:cubicBezTo>
                    <a:pt x="62" y="17"/>
                    <a:pt x="62" y="17"/>
                    <a:pt x="62" y="17"/>
                  </a:cubicBezTo>
                  <a:cubicBezTo>
                    <a:pt x="55" y="24"/>
                    <a:pt x="55" y="24"/>
                    <a:pt x="55" y="24"/>
                  </a:cubicBezTo>
                  <a:cubicBezTo>
                    <a:pt x="52" y="18"/>
                    <a:pt x="52" y="18"/>
                    <a:pt x="52" y="18"/>
                  </a:cubicBezTo>
                  <a:cubicBezTo>
                    <a:pt x="33" y="19"/>
                    <a:pt x="33" y="19"/>
                    <a:pt x="33" y="19"/>
                  </a:cubicBezTo>
                  <a:cubicBezTo>
                    <a:pt x="24" y="14"/>
                    <a:pt x="24" y="14"/>
                    <a:pt x="24" y="14"/>
                  </a:cubicBezTo>
                  <a:cubicBezTo>
                    <a:pt x="16" y="19"/>
                    <a:pt x="16" y="19"/>
                    <a:pt x="16" y="19"/>
                  </a:cubicBezTo>
                  <a:cubicBezTo>
                    <a:pt x="6" y="22"/>
                    <a:pt x="6" y="22"/>
                    <a:pt x="6" y="22"/>
                  </a:cubicBezTo>
                  <a:cubicBezTo>
                    <a:pt x="8" y="25"/>
                    <a:pt x="8" y="25"/>
                    <a:pt x="8" y="25"/>
                  </a:cubicBezTo>
                  <a:cubicBezTo>
                    <a:pt x="2" y="27"/>
                    <a:pt x="2" y="27"/>
                    <a:pt x="2" y="27"/>
                  </a:cubicBezTo>
                  <a:cubicBezTo>
                    <a:pt x="0" y="38"/>
                    <a:pt x="0" y="38"/>
                    <a:pt x="0" y="38"/>
                  </a:cubicBezTo>
                  <a:cubicBezTo>
                    <a:pt x="5" y="37"/>
                    <a:pt x="5" y="37"/>
                    <a:pt x="5" y="37"/>
                  </a:cubicBezTo>
                  <a:cubicBezTo>
                    <a:pt x="5" y="48"/>
                    <a:pt x="5" y="48"/>
                    <a:pt x="5" y="48"/>
                  </a:cubicBezTo>
                  <a:cubicBezTo>
                    <a:pt x="16" y="45"/>
                    <a:pt x="16" y="45"/>
                    <a:pt x="16" y="45"/>
                  </a:cubicBezTo>
                  <a:cubicBezTo>
                    <a:pt x="15" y="50"/>
                    <a:pt x="15" y="50"/>
                    <a:pt x="15" y="50"/>
                  </a:cubicBezTo>
                  <a:cubicBezTo>
                    <a:pt x="8" y="52"/>
                    <a:pt x="8" y="52"/>
                    <a:pt x="8" y="52"/>
                  </a:cubicBezTo>
                  <a:cubicBezTo>
                    <a:pt x="3" y="58"/>
                    <a:pt x="3" y="58"/>
                    <a:pt x="3" y="58"/>
                  </a:cubicBezTo>
                  <a:cubicBezTo>
                    <a:pt x="6" y="63"/>
                    <a:pt x="6" y="63"/>
                    <a:pt x="6" y="63"/>
                  </a:cubicBezTo>
                  <a:cubicBezTo>
                    <a:pt x="22" y="56"/>
                    <a:pt x="22" y="56"/>
                    <a:pt x="22" y="56"/>
                  </a:cubicBezTo>
                  <a:cubicBezTo>
                    <a:pt x="17" y="62"/>
                    <a:pt x="17" y="62"/>
                    <a:pt x="17" y="62"/>
                  </a:cubicBezTo>
                  <a:cubicBezTo>
                    <a:pt x="13" y="63"/>
                    <a:pt x="13" y="63"/>
                    <a:pt x="13" y="63"/>
                  </a:cubicBezTo>
                  <a:cubicBezTo>
                    <a:pt x="14" y="69"/>
                    <a:pt x="14" y="69"/>
                    <a:pt x="14" y="69"/>
                  </a:cubicBezTo>
                  <a:cubicBezTo>
                    <a:pt x="8" y="68"/>
                    <a:pt x="8" y="68"/>
                    <a:pt x="8" y="68"/>
                  </a:cubicBezTo>
                  <a:cubicBezTo>
                    <a:pt x="11" y="75"/>
                    <a:pt x="11" y="75"/>
                    <a:pt x="11" y="75"/>
                  </a:cubicBezTo>
                  <a:cubicBezTo>
                    <a:pt x="19" y="75"/>
                    <a:pt x="19" y="75"/>
                    <a:pt x="19" y="75"/>
                  </a:cubicBezTo>
                  <a:cubicBezTo>
                    <a:pt x="15" y="78"/>
                    <a:pt x="15" y="78"/>
                    <a:pt x="15" y="78"/>
                  </a:cubicBezTo>
                  <a:cubicBezTo>
                    <a:pt x="7" y="78"/>
                    <a:pt x="7" y="78"/>
                    <a:pt x="7" y="78"/>
                  </a:cubicBezTo>
                  <a:cubicBezTo>
                    <a:pt x="8" y="82"/>
                    <a:pt x="8" y="82"/>
                    <a:pt x="8" y="82"/>
                  </a:cubicBezTo>
                  <a:cubicBezTo>
                    <a:pt x="17" y="82"/>
                    <a:pt x="17" y="82"/>
                    <a:pt x="17" y="82"/>
                  </a:cubicBezTo>
                  <a:cubicBezTo>
                    <a:pt x="19" y="80"/>
                    <a:pt x="19" y="80"/>
                    <a:pt x="19" y="80"/>
                  </a:cubicBezTo>
                  <a:cubicBezTo>
                    <a:pt x="20" y="81"/>
                    <a:pt x="20" y="81"/>
                    <a:pt x="20" y="81"/>
                  </a:cubicBezTo>
                  <a:cubicBezTo>
                    <a:pt x="11" y="87"/>
                    <a:pt x="11" y="87"/>
                    <a:pt x="11" y="87"/>
                  </a:cubicBezTo>
                  <a:cubicBezTo>
                    <a:pt x="5" y="92"/>
                    <a:pt x="5" y="92"/>
                    <a:pt x="5" y="92"/>
                  </a:cubicBezTo>
                  <a:cubicBezTo>
                    <a:pt x="2" y="107"/>
                    <a:pt x="2" y="107"/>
                    <a:pt x="2" y="107"/>
                  </a:cubicBezTo>
                  <a:cubicBezTo>
                    <a:pt x="4" y="107"/>
                    <a:pt x="4" y="107"/>
                    <a:pt x="4" y="107"/>
                  </a:cubicBezTo>
                  <a:cubicBezTo>
                    <a:pt x="11" y="103"/>
                    <a:pt x="11" y="103"/>
                    <a:pt x="11" y="103"/>
                  </a:cubicBezTo>
                  <a:cubicBezTo>
                    <a:pt x="16" y="98"/>
                    <a:pt x="16" y="98"/>
                    <a:pt x="16" y="98"/>
                  </a:cubicBezTo>
                  <a:cubicBezTo>
                    <a:pt x="30" y="101"/>
                    <a:pt x="30" y="101"/>
                    <a:pt x="30" y="101"/>
                  </a:cubicBezTo>
                  <a:cubicBezTo>
                    <a:pt x="39" y="97"/>
                    <a:pt x="39" y="97"/>
                    <a:pt x="39" y="97"/>
                  </a:cubicBezTo>
                  <a:cubicBezTo>
                    <a:pt x="37" y="103"/>
                    <a:pt x="37" y="103"/>
                    <a:pt x="37" y="103"/>
                  </a:cubicBezTo>
                  <a:cubicBezTo>
                    <a:pt x="41" y="104"/>
                    <a:pt x="41" y="104"/>
                    <a:pt x="41" y="104"/>
                  </a:cubicBezTo>
                  <a:cubicBezTo>
                    <a:pt x="41" y="107"/>
                    <a:pt x="41" y="107"/>
                    <a:pt x="41" y="107"/>
                  </a:cubicBezTo>
                  <a:cubicBezTo>
                    <a:pt x="41" y="107"/>
                    <a:pt x="26" y="113"/>
                    <a:pt x="34" y="120"/>
                  </a:cubicBezTo>
                  <a:cubicBezTo>
                    <a:pt x="42" y="127"/>
                    <a:pt x="46" y="118"/>
                    <a:pt x="46" y="118"/>
                  </a:cubicBezTo>
                  <a:cubicBezTo>
                    <a:pt x="49" y="122"/>
                    <a:pt x="49" y="122"/>
                    <a:pt x="49" y="122"/>
                  </a:cubicBezTo>
                  <a:cubicBezTo>
                    <a:pt x="56" y="120"/>
                    <a:pt x="56" y="120"/>
                    <a:pt x="56" y="120"/>
                  </a:cubicBezTo>
                  <a:cubicBezTo>
                    <a:pt x="63" y="126"/>
                    <a:pt x="63" y="126"/>
                    <a:pt x="63" y="126"/>
                  </a:cubicBezTo>
                  <a:cubicBezTo>
                    <a:pt x="68" y="124"/>
                    <a:pt x="68" y="124"/>
                    <a:pt x="68" y="124"/>
                  </a:cubicBezTo>
                  <a:cubicBezTo>
                    <a:pt x="68" y="124"/>
                    <a:pt x="72" y="131"/>
                    <a:pt x="78" y="128"/>
                  </a:cubicBezTo>
                  <a:cubicBezTo>
                    <a:pt x="84" y="127"/>
                    <a:pt x="82" y="121"/>
                    <a:pt x="85" y="121"/>
                  </a:cubicBezTo>
                  <a:cubicBezTo>
                    <a:pt x="89" y="121"/>
                    <a:pt x="90" y="125"/>
                    <a:pt x="90" y="125"/>
                  </a:cubicBezTo>
                  <a:cubicBezTo>
                    <a:pt x="100" y="128"/>
                    <a:pt x="100" y="128"/>
                    <a:pt x="100" y="128"/>
                  </a:cubicBezTo>
                  <a:cubicBezTo>
                    <a:pt x="104" y="125"/>
                    <a:pt x="104" y="125"/>
                    <a:pt x="104" y="125"/>
                  </a:cubicBezTo>
                  <a:cubicBezTo>
                    <a:pt x="104" y="127"/>
                    <a:pt x="104" y="127"/>
                    <a:pt x="104" y="127"/>
                  </a:cubicBezTo>
                  <a:cubicBezTo>
                    <a:pt x="113" y="129"/>
                    <a:pt x="113" y="129"/>
                    <a:pt x="113" y="129"/>
                  </a:cubicBezTo>
                  <a:cubicBezTo>
                    <a:pt x="111" y="141"/>
                    <a:pt x="111" y="141"/>
                    <a:pt x="111" y="141"/>
                  </a:cubicBezTo>
                  <a:cubicBezTo>
                    <a:pt x="111" y="141"/>
                    <a:pt x="108" y="150"/>
                    <a:pt x="112" y="150"/>
                  </a:cubicBezTo>
                  <a:cubicBezTo>
                    <a:pt x="116" y="150"/>
                    <a:pt x="124" y="150"/>
                    <a:pt x="124" y="154"/>
                  </a:cubicBezTo>
                  <a:cubicBezTo>
                    <a:pt x="123" y="159"/>
                    <a:pt x="116" y="168"/>
                    <a:pt x="116" y="168"/>
                  </a:cubicBezTo>
                  <a:cubicBezTo>
                    <a:pt x="116" y="168"/>
                    <a:pt x="106" y="175"/>
                    <a:pt x="104" y="175"/>
                  </a:cubicBezTo>
                  <a:cubicBezTo>
                    <a:pt x="98" y="175"/>
                    <a:pt x="98" y="175"/>
                    <a:pt x="98" y="175"/>
                  </a:cubicBezTo>
                  <a:cubicBezTo>
                    <a:pt x="90" y="185"/>
                    <a:pt x="90" y="185"/>
                    <a:pt x="90" y="185"/>
                  </a:cubicBezTo>
                  <a:cubicBezTo>
                    <a:pt x="83" y="185"/>
                    <a:pt x="83" y="185"/>
                    <a:pt x="83" y="185"/>
                  </a:cubicBezTo>
                  <a:cubicBezTo>
                    <a:pt x="86" y="197"/>
                    <a:pt x="86" y="197"/>
                    <a:pt x="86" y="197"/>
                  </a:cubicBezTo>
                  <a:cubicBezTo>
                    <a:pt x="78" y="222"/>
                    <a:pt x="78" y="222"/>
                    <a:pt x="78" y="222"/>
                  </a:cubicBezTo>
                  <a:cubicBezTo>
                    <a:pt x="80" y="230"/>
                    <a:pt x="80" y="230"/>
                    <a:pt x="80" y="230"/>
                  </a:cubicBezTo>
                  <a:cubicBezTo>
                    <a:pt x="74" y="235"/>
                    <a:pt x="74" y="235"/>
                    <a:pt x="74" y="235"/>
                  </a:cubicBezTo>
                  <a:cubicBezTo>
                    <a:pt x="74" y="235"/>
                    <a:pt x="67" y="234"/>
                    <a:pt x="67" y="239"/>
                  </a:cubicBezTo>
                  <a:cubicBezTo>
                    <a:pt x="67" y="244"/>
                    <a:pt x="71" y="251"/>
                    <a:pt x="71" y="251"/>
                  </a:cubicBezTo>
                  <a:cubicBezTo>
                    <a:pt x="66" y="262"/>
                    <a:pt x="66" y="262"/>
                    <a:pt x="66" y="262"/>
                  </a:cubicBezTo>
                  <a:cubicBezTo>
                    <a:pt x="63" y="262"/>
                    <a:pt x="63" y="262"/>
                    <a:pt x="63" y="262"/>
                  </a:cubicBezTo>
                  <a:cubicBezTo>
                    <a:pt x="59" y="270"/>
                    <a:pt x="59" y="270"/>
                    <a:pt x="59" y="270"/>
                  </a:cubicBezTo>
                  <a:cubicBezTo>
                    <a:pt x="32" y="265"/>
                    <a:pt x="32" y="265"/>
                    <a:pt x="32" y="265"/>
                  </a:cubicBezTo>
                  <a:cubicBezTo>
                    <a:pt x="38" y="280"/>
                    <a:pt x="38" y="280"/>
                    <a:pt x="38" y="280"/>
                  </a:cubicBezTo>
                  <a:cubicBezTo>
                    <a:pt x="38" y="280"/>
                    <a:pt x="42" y="278"/>
                    <a:pt x="42" y="280"/>
                  </a:cubicBezTo>
                  <a:cubicBezTo>
                    <a:pt x="42" y="283"/>
                    <a:pt x="39" y="287"/>
                    <a:pt x="39" y="287"/>
                  </a:cubicBezTo>
                  <a:cubicBezTo>
                    <a:pt x="46" y="306"/>
                    <a:pt x="46" y="306"/>
                    <a:pt x="46" y="306"/>
                  </a:cubicBezTo>
                  <a:cubicBezTo>
                    <a:pt x="46" y="306"/>
                    <a:pt x="56" y="304"/>
                    <a:pt x="54" y="310"/>
                  </a:cubicBezTo>
                  <a:cubicBezTo>
                    <a:pt x="52" y="316"/>
                    <a:pt x="44" y="325"/>
                    <a:pt x="44" y="325"/>
                  </a:cubicBezTo>
                  <a:cubicBezTo>
                    <a:pt x="34" y="328"/>
                    <a:pt x="34" y="328"/>
                    <a:pt x="34" y="328"/>
                  </a:cubicBezTo>
                  <a:cubicBezTo>
                    <a:pt x="25" y="345"/>
                    <a:pt x="25" y="345"/>
                    <a:pt x="25" y="345"/>
                  </a:cubicBezTo>
                  <a:cubicBezTo>
                    <a:pt x="34" y="364"/>
                    <a:pt x="34" y="364"/>
                    <a:pt x="34" y="364"/>
                  </a:cubicBezTo>
                  <a:cubicBezTo>
                    <a:pt x="43" y="364"/>
                    <a:pt x="43" y="364"/>
                    <a:pt x="43" y="364"/>
                  </a:cubicBezTo>
                  <a:cubicBezTo>
                    <a:pt x="41" y="368"/>
                    <a:pt x="41" y="368"/>
                    <a:pt x="41" y="368"/>
                  </a:cubicBezTo>
                  <a:cubicBezTo>
                    <a:pt x="38" y="375"/>
                    <a:pt x="38" y="375"/>
                    <a:pt x="38" y="375"/>
                  </a:cubicBezTo>
                  <a:cubicBezTo>
                    <a:pt x="23" y="376"/>
                    <a:pt x="23" y="376"/>
                    <a:pt x="23" y="376"/>
                  </a:cubicBezTo>
                  <a:cubicBezTo>
                    <a:pt x="21" y="384"/>
                    <a:pt x="21" y="384"/>
                    <a:pt x="21" y="384"/>
                  </a:cubicBezTo>
                  <a:cubicBezTo>
                    <a:pt x="21" y="384"/>
                    <a:pt x="14" y="386"/>
                    <a:pt x="10" y="392"/>
                  </a:cubicBezTo>
                  <a:cubicBezTo>
                    <a:pt x="6" y="397"/>
                    <a:pt x="4" y="401"/>
                    <a:pt x="4" y="401"/>
                  </a:cubicBezTo>
                  <a:cubicBezTo>
                    <a:pt x="6" y="408"/>
                    <a:pt x="6" y="408"/>
                    <a:pt x="6" y="408"/>
                  </a:cubicBezTo>
                  <a:cubicBezTo>
                    <a:pt x="6" y="425"/>
                    <a:pt x="6" y="425"/>
                    <a:pt x="6" y="425"/>
                  </a:cubicBezTo>
                  <a:cubicBezTo>
                    <a:pt x="23" y="428"/>
                    <a:pt x="23" y="428"/>
                    <a:pt x="23" y="428"/>
                  </a:cubicBezTo>
                  <a:cubicBezTo>
                    <a:pt x="26" y="432"/>
                    <a:pt x="26" y="432"/>
                    <a:pt x="26" y="432"/>
                  </a:cubicBezTo>
                  <a:cubicBezTo>
                    <a:pt x="29" y="428"/>
                    <a:pt x="29" y="428"/>
                    <a:pt x="29" y="428"/>
                  </a:cubicBezTo>
                  <a:cubicBezTo>
                    <a:pt x="36" y="425"/>
                    <a:pt x="36" y="425"/>
                    <a:pt x="36" y="425"/>
                  </a:cubicBezTo>
                  <a:cubicBezTo>
                    <a:pt x="33" y="429"/>
                    <a:pt x="33" y="429"/>
                    <a:pt x="33" y="429"/>
                  </a:cubicBezTo>
                  <a:cubicBezTo>
                    <a:pt x="32" y="433"/>
                    <a:pt x="32" y="433"/>
                    <a:pt x="32" y="433"/>
                  </a:cubicBezTo>
                  <a:cubicBezTo>
                    <a:pt x="32" y="433"/>
                    <a:pt x="38" y="439"/>
                    <a:pt x="43" y="443"/>
                  </a:cubicBezTo>
                  <a:cubicBezTo>
                    <a:pt x="50" y="449"/>
                    <a:pt x="54" y="462"/>
                    <a:pt x="54" y="462"/>
                  </a:cubicBezTo>
                  <a:cubicBezTo>
                    <a:pt x="55" y="458"/>
                    <a:pt x="55" y="458"/>
                    <a:pt x="55" y="458"/>
                  </a:cubicBezTo>
                  <a:cubicBezTo>
                    <a:pt x="55" y="458"/>
                    <a:pt x="57" y="463"/>
                    <a:pt x="55" y="465"/>
                  </a:cubicBezTo>
                  <a:cubicBezTo>
                    <a:pt x="53" y="466"/>
                    <a:pt x="50" y="466"/>
                    <a:pt x="50" y="466"/>
                  </a:cubicBezTo>
                  <a:cubicBezTo>
                    <a:pt x="51" y="473"/>
                    <a:pt x="51" y="473"/>
                    <a:pt x="51" y="473"/>
                  </a:cubicBezTo>
                  <a:cubicBezTo>
                    <a:pt x="55" y="473"/>
                    <a:pt x="55" y="473"/>
                    <a:pt x="55" y="473"/>
                  </a:cubicBezTo>
                  <a:cubicBezTo>
                    <a:pt x="55" y="478"/>
                    <a:pt x="55" y="478"/>
                    <a:pt x="55" y="478"/>
                  </a:cubicBezTo>
                  <a:cubicBezTo>
                    <a:pt x="58" y="478"/>
                    <a:pt x="58" y="478"/>
                    <a:pt x="58" y="478"/>
                  </a:cubicBezTo>
                  <a:cubicBezTo>
                    <a:pt x="60" y="483"/>
                    <a:pt x="60" y="483"/>
                    <a:pt x="60" y="483"/>
                  </a:cubicBezTo>
                  <a:cubicBezTo>
                    <a:pt x="58" y="485"/>
                    <a:pt x="58" y="485"/>
                    <a:pt x="58" y="485"/>
                  </a:cubicBezTo>
                  <a:cubicBezTo>
                    <a:pt x="56" y="481"/>
                    <a:pt x="56" y="481"/>
                    <a:pt x="56" y="481"/>
                  </a:cubicBezTo>
                  <a:cubicBezTo>
                    <a:pt x="54" y="481"/>
                    <a:pt x="54" y="481"/>
                    <a:pt x="54" y="481"/>
                  </a:cubicBezTo>
                  <a:cubicBezTo>
                    <a:pt x="63" y="505"/>
                    <a:pt x="63" y="505"/>
                    <a:pt x="63" y="505"/>
                  </a:cubicBezTo>
                  <a:cubicBezTo>
                    <a:pt x="72" y="507"/>
                    <a:pt x="72" y="507"/>
                    <a:pt x="72" y="507"/>
                  </a:cubicBezTo>
                  <a:cubicBezTo>
                    <a:pt x="75" y="515"/>
                    <a:pt x="75" y="515"/>
                    <a:pt x="75" y="515"/>
                  </a:cubicBezTo>
                  <a:cubicBezTo>
                    <a:pt x="83" y="519"/>
                    <a:pt x="83" y="519"/>
                    <a:pt x="83" y="519"/>
                  </a:cubicBezTo>
                  <a:cubicBezTo>
                    <a:pt x="84" y="522"/>
                    <a:pt x="84" y="522"/>
                    <a:pt x="84" y="522"/>
                  </a:cubicBezTo>
                  <a:cubicBezTo>
                    <a:pt x="89" y="519"/>
                    <a:pt x="89" y="519"/>
                    <a:pt x="89" y="519"/>
                  </a:cubicBezTo>
                  <a:cubicBezTo>
                    <a:pt x="95" y="520"/>
                    <a:pt x="95" y="520"/>
                    <a:pt x="95" y="520"/>
                  </a:cubicBezTo>
                  <a:cubicBezTo>
                    <a:pt x="95" y="520"/>
                    <a:pt x="95" y="516"/>
                    <a:pt x="96" y="515"/>
                  </a:cubicBezTo>
                  <a:cubicBezTo>
                    <a:pt x="98" y="513"/>
                    <a:pt x="101" y="517"/>
                    <a:pt x="101" y="517"/>
                  </a:cubicBezTo>
                  <a:cubicBezTo>
                    <a:pt x="113" y="502"/>
                    <a:pt x="113" y="502"/>
                    <a:pt x="113" y="502"/>
                  </a:cubicBezTo>
                  <a:cubicBezTo>
                    <a:pt x="129" y="499"/>
                    <a:pt x="129" y="499"/>
                    <a:pt x="129" y="499"/>
                  </a:cubicBezTo>
                  <a:cubicBezTo>
                    <a:pt x="129" y="499"/>
                    <a:pt x="133" y="502"/>
                    <a:pt x="141" y="498"/>
                  </a:cubicBezTo>
                  <a:cubicBezTo>
                    <a:pt x="150" y="494"/>
                    <a:pt x="154" y="490"/>
                    <a:pt x="154" y="490"/>
                  </a:cubicBezTo>
                  <a:cubicBezTo>
                    <a:pt x="165" y="491"/>
                    <a:pt x="165" y="491"/>
                    <a:pt x="165" y="491"/>
                  </a:cubicBezTo>
                  <a:cubicBezTo>
                    <a:pt x="191" y="493"/>
                    <a:pt x="191" y="493"/>
                    <a:pt x="191" y="493"/>
                  </a:cubicBezTo>
                  <a:cubicBezTo>
                    <a:pt x="206" y="499"/>
                    <a:pt x="206" y="499"/>
                    <a:pt x="206" y="499"/>
                  </a:cubicBezTo>
                  <a:cubicBezTo>
                    <a:pt x="217" y="498"/>
                    <a:pt x="217" y="498"/>
                    <a:pt x="217" y="498"/>
                  </a:cubicBezTo>
                  <a:cubicBezTo>
                    <a:pt x="243" y="505"/>
                    <a:pt x="243" y="505"/>
                    <a:pt x="243" y="505"/>
                  </a:cubicBezTo>
                  <a:cubicBezTo>
                    <a:pt x="249" y="505"/>
                    <a:pt x="249" y="505"/>
                    <a:pt x="249" y="505"/>
                  </a:cubicBezTo>
                  <a:cubicBezTo>
                    <a:pt x="249" y="505"/>
                    <a:pt x="252" y="497"/>
                    <a:pt x="262" y="498"/>
                  </a:cubicBezTo>
                  <a:cubicBezTo>
                    <a:pt x="272" y="499"/>
                    <a:pt x="273" y="509"/>
                    <a:pt x="273" y="509"/>
                  </a:cubicBezTo>
                  <a:cubicBezTo>
                    <a:pt x="284" y="500"/>
                    <a:pt x="284" y="500"/>
                    <a:pt x="284" y="500"/>
                  </a:cubicBezTo>
                  <a:cubicBezTo>
                    <a:pt x="291" y="497"/>
                    <a:pt x="291" y="497"/>
                    <a:pt x="291" y="497"/>
                  </a:cubicBezTo>
                  <a:cubicBezTo>
                    <a:pt x="297" y="480"/>
                    <a:pt x="297" y="480"/>
                    <a:pt x="297" y="480"/>
                  </a:cubicBezTo>
                  <a:cubicBezTo>
                    <a:pt x="312" y="469"/>
                    <a:pt x="312" y="469"/>
                    <a:pt x="312" y="469"/>
                  </a:cubicBezTo>
                  <a:cubicBezTo>
                    <a:pt x="316" y="469"/>
                    <a:pt x="316" y="469"/>
                    <a:pt x="316" y="469"/>
                  </a:cubicBezTo>
                  <a:cubicBezTo>
                    <a:pt x="316" y="469"/>
                    <a:pt x="319" y="462"/>
                    <a:pt x="324" y="462"/>
                  </a:cubicBezTo>
                  <a:cubicBezTo>
                    <a:pt x="329" y="460"/>
                    <a:pt x="334" y="466"/>
                    <a:pt x="334" y="466"/>
                  </a:cubicBezTo>
                  <a:cubicBezTo>
                    <a:pt x="334" y="466"/>
                    <a:pt x="340" y="463"/>
                    <a:pt x="341" y="463"/>
                  </a:cubicBezTo>
                  <a:cubicBezTo>
                    <a:pt x="343" y="463"/>
                    <a:pt x="345" y="465"/>
                    <a:pt x="345" y="465"/>
                  </a:cubicBezTo>
                  <a:cubicBezTo>
                    <a:pt x="360" y="463"/>
                    <a:pt x="360" y="463"/>
                    <a:pt x="360" y="463"/>
                  </a:cubicBezTo>
                  <a:cubicBezTo>
                    <a:pt x="359" y="455"/>
                    <a:pt x="359" y="455"/>
                    <a:pt x="359" y="455"/>
                  </a:cubicBezTo>
                  <a:cubicBezTo>
                    <a:pt x="355" y="459"/>
                    <a:pt x="355" y="459"/>
                    <a:pt x="355" y="459"/>
                  </a:cubicBezTo>
                  <a:cubicBezTo>
                    <a:pt x="351" y="454"/>
                    <a:pt x="351" y="454"/>
                    <a:pt x="351" y="454"/>
                  </a:cubicBezTo>
                  <a:cubicBezTo>
                    <a:pt x="358" y="440"/>
                    <a:pt x="358" y="440"/>
                    <a:pt x="358" y="440"/>
                  </a:cubicBezTo>
                  <a:cubicBezTo>
                    <a:pt x="363" y="439"/>
                    <a:pt x="363" y="439"/>
                    <a:pt x="363" y="439"/>
                  </a:cubicBezTo>
                  <a:cubicBezTo>
                    <a:pt x="363" y="439"/>
                    <a:pt x="365" y="432"/>
                    <a:pt x="367" y="428"/>
                  </a:cubicBezTo>
                  <a:cubicBezTo>
                    <a:pt x="369" y="425"/>
                    <a:pt x="373" y="426"/>
                    <a:pt x="373" y="426"/>
                  </a:cubicBezTo>
                  <a:cubicBezTo>
                    <a:pt x="375" y="418"/>
                    <a:pt x="375" y="418"/>
                    <a:pt x="375" y="418"/>
                  </a:cubicBezTo>
                  <a:cubicBezTo>
                    <a:pt x="379" y="419"/>
                    <a:pt x="379" y="419"/>
                    <a:pt x="379" y="419"/>
                  </a:cubicBezTo>
                  <a:cubicBezTo>
                    <a:pt x="389" y="408"/>
                    <a:pt x="389" y="408"/>
                    <a:pt x="389" y="408"/>
                  </a:cubicBezTo>
                  <a:cubicBezTo>
                    <a:pt x="404" y="403"/>
                    <a:pt x="404" y="403"/>
                    <a:pt x="404" y="403"/>
                  </a:cubicBezTo>
                  <a:cubicBezTo>
                    <a:pt x="413" y="395"/>
                    <a:pt x="413" y="395"/>
                    <a:pt x="413" y="395"/>
                  </a:cubicBezTo>
                  <a:cubicBezTo>
                    <a:pt x="413" y="389"/>
                    <a:pt x="413" y="389"/>
                    <a:pt x="413" y="389"/>
                  </a:cubicBezTo>
                  <a:cubicBezTo>
                    <a:pt x="413" y="389"/>
                    <a:pt x="407" y="389"/>
                    <a:pt x="402" y="385"/>
                  </a:cubicBezTo>
                  <a:cubicBezTo>
                    <a:pt x="398" y="381"/>
                    <a:pt x="392" y="347"/>
                    <a:pt x="392" y="347"/>
                  </a:cubicBezTo>
                  <a:cubicBezTo>
                    <a:pt x="415" y="317"/>
                    <a:pt x="415" y="317"/>
                    <a:pt x="415" y="317"/>
                  </a:cubicBezTo>
                  <a:cubicBezTo>
                    <a:pt x="416" y="309"/>
                    <a:pt x="416" y="309"/>
                    <a:pt x="416" y="309"/>
                  </a:cubicBezTo>
                  <a:cubicBezTo>
                    <a:pt x="420" y="310"/>
                    <a:pt x="420" y="310"/>
                    <a:pt x="420" y="310"/>
                  </a:cubicBezTo>
                  <a:cubicBezTo>
                    <a:pt x="436" y="293"/>
                    <a:pt x="436" y="293"/>
                    <a:pt x="436" y="293"/>
                  </a:cubicBezTo>
                  <a:cubicBezTo>
                    <a:pt x="436" y="293"/>
                    <a:pt x="444" y="281"/>
                    <a:pt x="447" y="279"/>
                  </a:cubicBezTo>
                  <a:cubicBezTo>
                    <a:pt x="450" y="276"/>
                    <a:pt x="453" y="277"/>
                    <a:pt x="453" y="277"/>
                  </a:cubicBezTo>
                  <a:cubicBezTo>
                    <a:pt x="452" y="279"/>
                    <a:pt x="452" y="279"/>
                    <a:pt x="452" y="279"/>
                  </a:cubicBezTo>
                  <a:cubicBezTo>
                    <a:pt x="449" y="279"/>
                    <a:pt x="449" y="279"/>
                    <a:pt x="449" y="279"/>
                  </a:cubicBezTo>
                  <a:cubicBezTo>
                    <a:pt x="449" y="281"/>
                    <a:pt x="449" y="281"/>
                    <a:pt x="449" y="281"/>
                  </a:cubicBezTo>
                  <a:cubicBezTo>
                    <a:pt x="452" y="282"/>
                    <a:pt x="452" y="282"/>
                    <a:pt x="452" y="282"/>
                  </a:cubicBezTo>
                  <a:cubicBezTo>
                    <a:pt x="457" y="277"/>
                    <a:pt x="457" y="277"/>
                    <a:pt x="457" y="277"/>
                  </a:cubicBezTo>
                  <a:cubicBezTo>
                    <a:pt x="457" y="277"/>
                    <a:pt x="462" y="276"/>
                    <a:pt x="464" y="274"/>
                  </a:cubicBezTo>
                  <a:cubicBezTo>
                    <a:pt x="465" y="273"/>
                    <a:pt x="457" y="266"/>
                    <a:pt x="457" y="266"/>
                  </a:cubicBezTo>
                  <a:cubicBezTo>
                    <a:pt x="472" y="251"/>
                    <a:pt x="472" y="251"/>
                    <a:pt x="472" y="251"/>
                  </a:cubicBezTo>
                  <a:cubicBezTo>
                    <a:pt x="481" y="251"/>
                    <a:pt x="481" y="251"/>
                    <a:pt x="481" y="251"/>
                  </a:cubicBezTo>
                  <a:cubicBezTo>
                    <a:pt x="484" y="248"/>
                    <a:pt x="484" y="248"/>
                    <a:pt x="484" y="248"/>
                  </a:cubicBezTo>
                  <a:cubicBezTo>
                    <a:pt x="484" y="248"/>
                    <a:pt x="499" y="245"/>
                    <a:pt x="506" y="245"/>
                  </a:cubicBezTo>
                  <a:cubicBezTo>
                    <a:pt x="511" y="245"/>
                    <a:pt x="524" y="245"/>
                    <a:pt x="530" y="242"/>
                  </a:cubicBezTo>
                  <a:cubicBezTo>
                    <a:pt x="537" y="238"/>
                    <a:pt x="533" y="236"/>
                    <a:pt x="541" y="232"/>
                  </a:cubicBezTo>
                  <a:cubicBezTo>
                    <a:pt x="549" y="227"/>
                    <a:pt x="575" y="221"/>
                    <a:pt x="581" y="216"/>
                  </a:cubicBezTo>
                  <a:cubicBezTo>
                    <a:pt x="588" y="211"/>
                    <a:pt x="590" y="202"/>
                    <a:pt x="589" y="199"/>
                  </a:cubicBezTo>
                  <a:cubicBezTo>
                    <a:pt x="589" y="196"/>
                    <a:pt x="586" y="192"/>
                    <a:pt x="587" y="189"/>
                  </a:cubicBezTo>
                  <a:cubicBezTo>
                    <a:pt x="588" y="186"/>
                    <a:pt x="592" y="189"/>
                    <a:pt x="594" y="187"/>
                  </a:cubicBezTo>
                  <a:cubicBezTo>
                    <a:pt x="597" y="186"/>
                    <a:pt x="597" y="182"/>
                    <a:pt x="597" y="182"/>
                  </a:cubicBezTo>
                  <a:cubicBezTo>
                    <a:pt x="591" y="179"/>
                    <a:pt x="591" y="179"/>
                    <a:pt x="591" y="179"/>
                  </a:cubicBezTo>
                  <a:cubicBezTo>
                    <a:pt x="590" y="174"/>
                    <a:pt x="590" y="174"/>
                    <a:pt x="590" y="174"/>
                  </a:cubicBezTo>
                  <a:cubicBezTo>
                    <a:pt x="583" y="174"/>
                    <a:pt x="583" y="174"/>
                    <a:pt x="583" y="174"/>
                  </a:cubicBezTo>
                  <a:cubicBezTo>
                    <a:pt x="583" y="174"/>
                    <a:pt x="582" y="171"/>
                    <a:pt x="576" y="169"/>
                  </a:cubicBezTo>
                  <a:cubicBezTo>
                    <a:pt x="568" y="168"/>
                    <a:pt x="565" y="178"/>
                    <a:pt x="563" y="178"/>
                  </a:cubicBezTo>
                  <a:cubicBezTo>
                    <a:pt x="558" y="178"/>
                    <a:pt x="558" y="178"/>
                    <a:pt x="558" y="178"/>
                  </a:cubicBezTo>
                  <a:cubicBezTo>
                    <a:pt x="558" y="178"/>
                    <a:pt x="555" y="175"/>
                    <a:pt x="551" y="171"/>
                  </a:cubicBezTo>
                  <a:cubicBezTo>
                    <a:pt x="547" y="167"/>
                    <a:pt x="540" y="174"/>
                    <a:pt x="535" y="174"/>
                  </a:cubicBezTo>
                  <a:cubicBezTo>
                    <a:pt x="531" y="174"/>
                    <a:pt x="530" y="170"/>
                    <a:pt x="530" y="170"/>
                  </a:cubicBezTo>
                  <a:cubicBezTo>
                    <a:pt x="530" y="170"/>
                    <a:pt x="532" y="164"/>
                    <a:pt x="532" y="163"/>
                  </a:cubicBezTo>
                  <a:cubicBezTo>
                    <a:pt x="532" y="161"/>
                    <a:pt x="526" y="166"/>
                    <a:pt x="526" y="166"/>
                  </a:cubicBezTo>
                  <a:cubicBezTo>
                    <a:pt x="519" y="161"/>
                    <a:pt x="519" y="161"/>
                    <a:pt x="519" y="161"/>
                  </a:cubicBezTo>
                  <a:lnTo>
                    <a:pt x="520" y="161"/>
                  </a:lnTo>
                  <a:close/>
                  <a:moveTo>
                    <a:pt x="622" y="329"/>
                  </a:moveTo>
                  <a:cubicBezTo>
                    <a:pt x="616" y="328"/>
                    <a:pt x="607" y="333"/>
                    <a:pt x="607" y="333"/>
                  </a:cubicBezTo>
                  <a:cubicBezTo>
                    <a:pt x="608" y="339"/>
                    <a:pt x="608" y="339"/>
                    <a:pt x="608" y="339"/>
                  </a:cubicBezTo>
                  <a:cubicBezTo>
                    <a:pt x="608" y="339"/>
                    <a:pt x="613" y="339"/>
                    <a:pt x="617" y="340"/>
                  </a:cubicBezTo>
                  <a:cubicBezTo>
                    <a:pt x="621" y="340"/>
                    <a:pt x="624" y="345"/>
                    <a:pt x="624" y="345"/>
                  </a:cubicBezTo>
                  <a:cubicBezTo>
                    <a:pt x="630" y="347"/>
                    <a:pt x="630" y="347"/>
                    <a:pt x="630" y="347"/>
                  </a:cubicBezTo>
                  <a:cubicBezTo>
                    <a:pt x="631" y="341"/>
                    <a:pt x="631" y="341"/>
                    <a:pt x="631" y="341"/>
                  </a:cubicBezTo>
                  <a:cubicBezTo>
                    <a:pt x="631" y="341"/>
                    <a:pt x="627" y="331"/>
                    <a:pt x="622" y="329"/>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13" name="Slowenien"/>
            <p:cNvSpPr>
              <a:spLocks/>
            </p:cNvSpPr>
            <p:nvPr/>
          </p:nvSpPr>
          <p:spPr bwMode="auto">
            <a:xfrm>
              <a:off x="4972834" y="3644106"/>
              <a:ext cx="246380" cy="173990"/>
            </a:xfrm>
            <a:custGeom>
              <a:avLst/>
              <a:gdLst>
                <a:gd name="T0" fmla="*/ 119 w 145"/>
                <a:gd name="T1" fmla="*/ 13 h 102"/>
                <a:gd name="T2" fmla="*/ 108 w 145"/>
                <a:gd name="T3" fmla="*/ 13 h 102"/>
                <a:gd name="T4" fmla="*/ 96 w 145"/>
                <a:gd name="T5" fmla="*/ 20 h 102"/>
                <a:gd name="T6" fmla="*/ 83 w 145"/>
                <a:gd name="T7" fmla="*/ 20 h 102"/>
                <a:gd name="T8" fmla="*/ 68 w 145"/>
                <a:gd name="T9" fmla="*/ 22 h 102"/>
                <a:gd name="T10" fmla="*/ 59 w 145"/>
                <a:gd name="T11" fmla="*/ 30 h 102"/>
                <a:gd name="T12" fmla="*/ 46 w 145"/>
                <a:gd name="T13" fmla="*/ 34 h 102"/>
                <a:gd name="T14" fmla="*/ 33 w 145"/>
                <a:gd name="T15" fmla="*/ 33 h 102"/>
                <a:gd name="T16" fmla="*/ 18 w 145"/>
                <a:gd name="T17" fmla="*/ 31 h 102"/>
                <a:gd name="T18" fmla="*/ 15 w 145"/>
                <a:gd name="T19" fmla="*/ 36 h 102"/>
                <a:gd name="T20" fmla="*/ 0 w 145"/>
                <a:gd name="T21" fmla="*/ 45 h 102"/>
                <a:gd name="T22" fmla="*/ 14 w 145"/>
                <a:gd name="T23" fmla="*/ 53 h 102"/>
                <a:gd name="T24" fmla="*/ 5 w 145"/>
                <a:gd name="T25" fmla="*/ 68 h 102"/>
                <a:gd name="T26" fmla="*/ 11 w 145"/>
                <a:gd name="T27" fmla="*/ 78 h 102"/>
                <a:gd name="T28" fmla="*/ 18 w 145"/>
                <a:gd name="T29" fmla="*/ 91 h 102"/>
                <a:gd name="T30" fmla="*/ 7 w 145"/>
                <a:gd name="T31" fmla="*/ 99 h 102"/>
                <a:gd name="T32" fmla="*/ 19 w 145"/>
                <a:gd name="T33" fmla="*/ 98 h 102"/>
                <a:gd name="T34" fmla="*/ 32 w 145"/>
                <a:gd name="T35" fmla="*/ 97 h 102"/>
                <a:gd name="T36" fmla="*/ 52 w 145"/>
                <a:gd name="T37" fmla="*/ 93 h 102"/>
                <a:gd name="T38" fmla="*/ 55 w 145"/>
                <a:gd name="T39" fmla="*/ 88 h 102"/>
                <a:gd name="T40" fmla="*/ 58 w 145"/>
                <a:gd name="T41" fmla="*/ 88 h 102"/>
                <a:gd name="T42" fmla="*/ 72 w 145"/>
                <a:gd name="T43" fmla="*/ 97 h 102"/>
                <a:gd name="T44" fmla="*/ 80 w 145"/>
                <a:gd name="T45" fmla="*/ 96 h 102"/>
                <a:gd name="T46" fmla="*/ 94 w 145"/>
                <a:gd name="T47" fmla="*/ 94 h 102"/>
                <a:gd name="T48" fmla="*/ 95 w 145"/>
                <a:gd name="T49" fmla="*/ 83 h 102"/>
                <a:gd name="T50" fmla="*/ 85 w 145"/>
                <a:gd name="T51" fmla="*/ 80 h 102"/>
                <a:gd name="T52" fmla="*/ 107 w 145"/>
                <a:gd name="T53" fmla="*/ 71 h 102"/>
                <a:gd name="T54" fmla="*/ 102 w 145"/>
                <a:gd name="T55" fmla="*/ 50 h 102"/>
                <a:gd name="T56" fmla="*/ 124 w 145"/>
                <a:gd name="T57" fmla="*/ 31 h 102"/>
                <a:gd name="T58" fmla="*/ 132 w 145"/>
                <a:gd name="T59" fmla="*/ 23 h 102"/>
                <a:gd name="T60" fmla="*/ 145 w 145"/>
                <a:gd name="T61" fmla="*/ 20 h 102"/>
                <a:gd name="T62" fmla="*/ 137 w 145"/>
                <a:gd name="T63" fmla="*/ 11 h 102"/>
                <a:gd name="T64" fmla="*/ 133 w 145"/>
                <a:gd name="T65" fmla="*/ 3 h 102"/>
                <a:gd name="T66" fmla="*/ 121 w 145"/>
                <a:gd name="T67" fmla="*/ 3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5"/>
                <a:gd name="T103" fmla="*/ 0 h 102"/>
                <a:gd name="T104" fmla="*/ 145 w 145"/>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5" h="102">
                  <a:moveTo>
                    <a:pt x="117" y="6"/>
                  </a:moveTo>
                  <a:cubicBezTo>
                    <a:pt x="115" y="10"/>
                    <a:pt x="119" y="13"/>
                    <a:pt x="119" y="13"/>
                  </a:cubicBezTo>
                  <a:cubicBezTo>
                    <a:pt x="116" y="15"/>
                    <a:pt x="116" y="15"/>
                    <a:pt x="116" y="15"/>
                  </a:cubicBezTo>
                  <a:cubicBezTo>
                    <a:pt x="116" y="15"/>
                    <a:pt x="114" y="12"/>
                    <a:pt x="108" y="13"/>
                  </a:cubicBezTo>
                  <a:cubicBezTo>
                    <a:pt x="100" y="13"/>
                    <a:pt x="100" y="15"/>
                    <a:pt x="100" y="15"/>
                  </a:cubicBezTo>
                  <a:cubicBezTo>
                    <a:pt x="96" y="20"/>
                    <a:pt x="96" y="20"/>
                    <a:pt x="96" y="20"/>
                  </a:cubicBezTo>
                  <a:cubicBezTo>
                    <a:pt x="96" y="20"/>
                    <a:pt x="94" y="18"/>
                    <a:pt x="91" y="18"/>
                  </a:cubicBezTo>
                  <a:cubicBezTo>
                    <a:pt x="88" y="17"/>
                    <a:pt x="83" y="20"/>
                    <a:pt x="83" y="20"/>
                  </a:cubicBezTo>
                  <a:cubicBezTo>
                    <a:pt x="77" y="19"/>
                    <a:pt x="77" y="19"/>
                    <a:pt x="77" y="19"/>
                  </a:cubicBezTo>
                  <a:cubicBezTo>
                    <a:pt x="77" y="19"/>
                    <a:pt x="72" y="21"/>
                    <a:pt x="68" y="22"/>
                  </a:cubicBezTo>
                  <a:cubicBezTo>
                    <a:pt x="65" y="22"/>
                    <a:pt x="66" y="28"/>
                    <a:pt x="64" y="29"/>
                  </a:cubicBezTo>
                  <a:cubicBezTo>
                    <a:pt x="62" y="30"/>
                    <a:pt x="59" y="30"/>
                    <a:pt x="59" y="30"/>
                  </a:cubicBezTo>
                  <a:cubicBezTo>
                    <a:pt x="53" y="37"/>
                    <a:pt x="53" y="37"/>
                    <a:pt x="53" y="37"/>
                  </a:cubicBezTo>
                  <a:cubicBezTo>
                    <a:pt x="46" y="34"/>
                    <a:pt x="46" y="34"/>
                    <a:pt x="46" y="34"/>
                  </a:cubicBezTo>
                  <a:cubicBezTo>
                    <a:pt x="35" y="36"/>
                    <a:pt x="35" y="36"/>
                    <a:pt x="35" y="36"/>
                  </a:cubicBezTo>
                  <a:cubicBezTo>
                    <a:pt x="33" y="33"/>
                    <a:pt x="33" y="33"/>
                    <a:pt x="33" y="33"/>
                  </a:cubicBezTo>
                  <a:cubicBezTo>
                    <a:pt x="23" y="30"/>
                    <a:pt x="23" y="30"/>
                    <a:pt x="23" y="30"/>
                  </a:cubicBezTo>
                  <a:cubicBezTo>
                    <a:pt x="18" y="31"/>
                    <a:pt x="18" y="31"/>
                    <a:pt x="18" y="31"/>
                  </a:cubicBezTo>
                  <a:cubicBezTo>
                    <a:pt x="14" y="30"/>
                    <a:pt x="14" y="30"/>
                    <a:pt x="14" y="30"/>
                  </a:cubicBezTo>
                  <a:cubicBezTo>
                    <a:pt x="15" y="31"/>
                    <a:pt x="16" y="35"/>
                    <a:pt x="15" y="36"/>
                  </a:cubicBezTo>
                  <a:cubicBezTo>
                    <a:pt x="10" y="36"/>
                    <a:pt x="10" y="36"/>
                    <a:pt x="10" y="36"/>
                  </a:cubicBezTo>
                  <a:cubicBezTo>
                    <a:pt x="0" y="45"/>
                    <a:pt x="0" y="45"/>
                    <a:pt x="0" y="45"/>
                  </a:cubicBezTo>
                  <a:cubicBezTo>
                    <a:pt x="3" y="51"/>
                    <a:pt x="3" y="51"/>
                    <a:pt x="3" y="51"/>
                  </a:cubicBezTo>
                  <a:cubicBezTo>
                    <a:pt x="3" y="51"/>
                    <a:pt x="13" y="47"/>
                    <a:pt x="14" y="53"/>
                  </a:cubicBezTo>
                  <a:cubicBezTo>
                    <a:pt x="14" y="57"/>
                    <a:pt x="4" y="62"/>
                    <a:pt x="4" y="62"/>
                  </a:cubicBezTo>
                  <a:cubicBezTo>
                    <a:pt x="5" y="68"/>
                    <a:pt x="5" y="68"/>
                    <a:pt x="5" y="68"/>
                  </a:cubicBezTo>
                  <a:cubicBezTo>
                    <a:pt x="5" y="68"/>
                    <a:pt x="13" y="62"/>
                    <a:pt x="14" y="65"/>
                  </a:cubicBezTo>
                  <a:cubicBezTo>
                    <a:pt x="15" y="67"/>
                    <a:pt x="11" y="78"/>
                    <a:pt x="11" y="78"/>
                  </a:cubicBezTo>
                  <a:cubicBezTo>
                    <a:pt x="11" y="78"/>
                    <a:pt x="23" y="78"/>
                    <a:pt x="23" y="84"/>
                  </a:cubicBezTo>
                  <a:cubicBezTo>
                    <a:pt x="23" y="88"/>
                    <a:pt x="18" y="91"/>
                    <a:pt x="18" y="91"/>
                  </a:cubicBezTo>
                  <a:cubicBezTo>
                    <a:pt x="11" y="94"/>
                    <a:pt x="11" y="94"/>
                    <a:pt x="11" y="94"/>
                  </a:cubicBezTo>
                  <a:cubicBezTo>
                    <a:pt x="7" y="99"/>
                    <a:pt x="7" y="99"/>
                    <a:pt x="7" y="99"/>
                  </a:cubicBezTo>
                  <a:cubicBezTo>
                    <a:pt x="7" y="99"/>
                    <a:pt x="12" y="102"/>
                    <a:pt x="14" y="102"/>
                  </a:cubicBezTo>
                  <a:cubicBezTo>
                    <a:pt x="15" y="102"/>
                    <a:pt x="19" y="98"/>
                    <a:pt x="19" y="98"/>
                  </a:cubicBezTo>
                  <a:cubicBezTo>
                    <a:pt x="25" y="102"/>
                    <a:pt x="25" y="102"/>
                    <a:pt x="25" y="102"/>
                  </a:cubicBezTo>
                  <a:cubicBezTo>
                    <a:pt x="32" y="97"/>
                    <a:pt x="32" y="97"/>
                    <a:pt x="32" y="97"/>
                  </a:cubicBezTo>
                  <a:cubicBezTo>
                    <a:pt x="35" y="99"/>
                    <a:pt x="35" y="99"/>
                    <a:pt x="35" y="99"/>
                  </a:cubicBezTo>
                  <a:cubicBezTo>
                    <a:pt x="52" y="93"/>
                    <a:pt x="52" y="93"/>
                    <a:pt x="52" y="93"/>
                  </a:cubicBezTo>
                  <a:cubicBezTo>
                    <a:pt x="53" y="89"/>
                    <a:pt x="53" y="89"/>
                    <a:pt x="53" y="89"/>
                  </a:cubicBezTo>
                  <a:cubicBezTo>
                    <a:pt x="55" y="88"/>
                    <a:pt x="55" y="88"/>
                    <a:pt x="55" y="88"/>
                  </a:cubicBezTo>
                  <a:cubicBezTo>
                    <a:pt x="55" y="88"/>
                    <a:pt x="54" y="85"/>
                    <a:pt x="55" y="84"/>
                  </a:cubicBezTo>
                  <a:cubicBezTo>
                    <a:pt x="58" y="84"/>
                    <a:pt x="58" y="88"/>
                    <a:pt x="58" y="88"/>
                  </a:cubicBezTo>
                  <a:cubicBezTo>
                    <a:pt x="62" y="93"/>
                    <a:pt x="62" y="93"/>
                    <a:pt x="62" y="93"/>
                  </a:cubicBezTo>
                  <a:cubicBezTo>
                    <a:pt x="72" y="97"/>
                    <a:pt x="72" y="97"/>
                    <a:pt x="72" y="97"/>
                  </a:cubicBezTo>
                  <a:cubicBezTo>
                    <a:pt x="72" y="97"/>
                    <a:pt x="71" y="92"/>
                    <a:pt x="72" y="92"/>
                  </a:cubicBezTo>
                  <a:cubicBezTo>
                    <a:pt x="75" y="92"/>
                    <a:pt x="80" y="96"/>
                    <a:pt x="80" y="96"/>
                  </a:cubicBezTo>
                  <a:cubicBezTo>
                    <a:pt x="80" y="96"/>
                    <a:pt x="78" y="99"/>
                    <a:pt x="84" y="99"/>
                  </a:cubicBezTo>
                  <a:cubicBezTo>
                    <a:pt x="91" y="99"/>
                    <a:pt x="94" y="94"/>
                    <a:pt x="94" y="94"/>
                  </a:cubicBezTo>
                  <a:cubicBezTo>
                    <a:pt x="94" y="94"/>
                    <a:pt x="88" y="90"/>
                    <a:pt x="91" y="88"/>
                  </a:cubicBezTo>
                  <a:cubicBezTo>
                    <a:pt x="93" y="86"/>
                    <a:pt x="95" y="83"/>
                    <a:pt x="95" y="83"/>
                  </a:cubicBezTo>
                  <a:cubicBezTo>
                    <a:pt x="93" y="80"/>
                    <a:pt x="93" y="80"/>
                    <a:pt x="93" y="80"/>
                  </a:cubicBezTo>
                  <a:cubicBezTo>
                    <a:pt x="93" y="80"/>
                    <a:pt x="83" y="84"/>
                    <a:pt x="85" y="80"/>
                  </a:cubicBezTo>
                  <a:cubicBezTo>
                    <a:pt x="87" y="76"/>
                    <a:pt x="101" y="69"/>
                    <a:pt x="101" y="69"/>
                  </a:cubicBezTo>
                  <a:cubicBezTo>
                    <a:pt x="107" y="71"/>
                    <a:pt x="107" y="71"/>
                    <a:pt x="107" y="71"/>
                  </a:cubicBezTo>
                  <a:cubicBezTo>
                    <a:pt x="109" y="58"/>
                    <a:pt x="109" y="58"/>
                    <a:pt x="109" y="58"/>
                  </a:cubicBezTo>
                  <a:cubicBezTo>
                    <a:pt x="109" y="58"/>
                    <a:pt x="99" y="54"/>
                    <a:pt x="102" y="50"/>
                  </a:cubicBezTo>
                  <a:cubicBezTo>
                    <a:pt x="105" y="46"/>
                    <a:pt x="124" y="38"/>
                    <a:pt x="124" y="38"/>
                  </a:cubicBezTo>
                  <a:cubicBezTo>
                    <a:pt x="124" y="38"/>
                    <a:pt x="121" y="31"/>
                    <a:pt x="124" y="31"/>
                  </a:cubicBezTo>
                  <a:cubicBezTo>
                    <a:pt x="126" y="31"/>
                    <a:pt x="132" y="34"/>
                    <a:pt x="132" y="34"/>
                  </a:cubicBezTo>
                  <a:cubicBezTo>
                    <a:pt x="132" y="34"/>
                    <a:pt x="129" y="23"/>
                    <a:pt x="132" y="23"/>
                  </a:cubicBezTo>
                  <a:cubicBezTo>
                    <a:pt x="136" y="22"/>
                    <a:pt x="145" y="25"/>
                    <a:pt x="145" y="25"/>
                  </a:cubicBezTo>
                  <a:cubicBezTo>
                    <a:pt x="145" y="20"/>
                    <a:pt x="145" y="20"/>
                    <a:pt x="145" y="20"/>
                  </a:cubicBezTo>
                  <a:cubicBezTo>
                    <a:pt x="145" y="20"/>
                    <a:pt x="137" y="21"/>
                    <a:pt x="137" y="18"/>
                  </a:cubicBezTo>
                  <a:cubicBezTo>
                    <a:pt x="137" y="11"/>
                    <a:pt x="137" y="11"/>
                    <a:pt x="137" y="11"/>
                  </a:cubicBezTo>
                  <a:cubicBezTo>
                    <a:pt x="137" y="11"/>
                    <a:pt x="133" y="12"/>
                    <a:pt x="133" y="9"/>
                  </a:cubicBezTo>
                  <a:cubicBezTo>
                    <a:pt x="134" y="7"/>
                    <a:pt x="137" y="5"/>
                    <a:pt x="133" y="3"/>
                  </a:cubicBezTo>
                  <a:cubicBezTo>
                    <a:pt x="132" y="3"/>
                    <a:pt x="128" y="2"/>
                    <a:pt x="124" y="0"/>
                  </a:cubicBezTo>
                  <a:cubicBezTo>
                    <a:pt x="121" y="3"/>
                    <a:pt x="121" y="3"/>
                    <a:pt x="121" y="3"/>
                  </a:cubicBezTo>
                  <a:cubicBezTo>
                    <a:pt x="121" y="3"/>
                    <a:pt x="119" y="2"/>
                    <a:pt x="117" y="6"/>
                  </a:cubicBezTo>
                  <a:close/>
                </a:path>
              </a:pathLst>
            </a:custGeom>
            <a:solidFill>
              <a:srgbClr val="4C8DB5"/>
            </a:solidFill>
            <a:ln w="3175">
              <a:solidFill>
                <a:schemeClr val="bg1"/>
              </a:solidFill>
              <a:round/>
              <a:headEnd/>
              <a:tailEnd/>
            </a:ln>
          </p:spPr>
          <p:txBody>
            <a:bodyPr/>
            <a:lstStyle/>
            <a:p>
              <a:endParaRPr lang="de-DE" dirty="0">
                <a:solidFill>
                  <a:prstClr val="black"/>
                </a:solidFill>
              </a:endParaRPr>
            </a:p>
          </p:txBody>
        </p:sp>
        <p:sp>
          <p:nvSpPr>
            <p:cNvPr id="14" name="Slowakei"/>
            <p:cNvSpPr>
              <a:spLocks/>
            </p:cNvSpPr>
            <p:nvPr/>
          </p:nvSpPr>
          <p:spPr bwMode="auto">
            <a:xfrm>
              <a:off x="5226834" y="3320256"/>
              <a:ext cx="419100" cy="222250"/>
            </a:xfrm>
            <a:custGeom>
              <a:avLst/>
              <a:gdLst>
                <a:gd name="T0" fmla="*/ 221 w 246"/>
                <a:gd name="T1" fmla="*/ 7 h 130"/>
                <a:gd name="T2" fmla="*/ 202 w 246"/>
                <a:gd name="T3" fmla="*/ 1 h 130"/>
                <a:gd name="T4" fmla="*/ 179 w 246"/>
                <a:gd name="T5" fmla="*/ 7 h 130"/>
                <a:gd name="T6" fmla="*/ 165 w 246"/>
                <a:gd name="T7" fmla="*/ 9 h 130"/>
                <a:gd name="T8" fmla="*/ 141 w 246"/>
                <a:gd name="T9" fmla="*/ 16 h 130"/>
                <a:gd name="T10" fmla="*/ 130 w 246"/>
                <a:gd name="T11" fmla="*/ 23 h 130"/>
                <a:gd name="T12" fmla="*/ 125 w 246"/>
                <a:gd name="T13" fmla="*/ 19 h 130"/>
                <a:gd name="T14" fmla="*/ 116 w 246"/>
                <a:gd name="T15" fmla="*/ 14 h 130"/>
                <a:gd name="T16" fmla="*/ 113 w 246"/>
                <a:gd name="T17" fmla="*/ 11 h 130"/>
                <a:gd name="T18" fmla="*/ 102 w 246"/>
                <a:gd name="T19" fmla="*/ 9 h 130"/>
                <a:gd name="T20" fmla="*/ 96 w 246"/>
                <a:gd name="T21" fmla="*/ 16 h 130"/>
                <a:gd name="T22" fmla="*/ 86 w 246"/>
                <a:gd name="T23" fmla="*/ 10 h 130"/>
                <a:gd name="T24" fmla="*/ 76 w 246"/>
                <a:gd name="T25" fmla="*/ 13 h 130"/>
                <a:gd name="T26" fmla="*/ 64 w 246"/>
                <a:gd name="T27" fmla="*/ 23 h 130"/>
                <a:gd name="T28" fmla="*/ 51 w 246"/>
                <a:gd name="T29" fmla="*/ 43 h 130"/>
                <a:gd name="T30" fmla="*/ 43 w 246"/>
                <a:gd name="T31" fmla="*/ 53 h 130"/>
                <a:gd name="T32" fmla="*/ 14 w 246"/>
                <a:gd name="T33" fmla="*/ 59 h 130"/>
                <a:gd name="T34" fmla="*/ 4 w 246"/>
                <a:gd name="T35" fmla="*/ 73 h 130"/>
                <a:gd name="T36" fmla="*/ 0 w 246"/>
                <a:gd name="T37" fmla="*/ 90 h 130"/>
                <a:gd name="T38" fmla="*/ 9 w 246"/>
                <a:gd name="T39" fmla="*/ 105 h 130"/>
                <a:gd name="T40" fmla="*/ 14 w 246"/>
                <a:gd name="T41" fmla="*/ 117 h 130"/>
                <a:gd name="T42" fmla="*/ 37 w 246"/>
                <a:gd name="T43" fmla="*/ 126 h 130"/>
                <a:gd name="T44" fmla="*/ 56 w 246"/>
                <a:gd name="T45" fmla="*/ 129 h 130"/>
                <a:gd name="T46" fmla="*/ 76 w 246"/>
                <a:gd name="T47" fmla="*/ 126 h 130"/>
                <a:gd name="T48" fmla="*/ 93 w 246"/>
                <a:gd name="T49" fmla="*/ 118 h 130"/>
                <a:gd name="T50" fmla="*/ 102 w 246"/>
                <a:gd name="T51" fmla="*/ 104 h 130"/>
                <a:gd name="T52" fmla="*/ 123 w 246"/>
                <a:gd name="T53" fmla="*/ 89 h 130"/>
                <a:gd name="T54" fmla="*/ 155 w 246"/>
                <a:gd name="T55" fmla="*/ 83 h 130"/>
                <a:gd name="T56" fmla="*/ 185 w 246"/>
                <a:gd name="T57" fmla="*/ 63 h 130"/>
                <a:gd name="T58" fmla="*/ 210 w 246"/>
                <a:gd name="T59" fmla="*/ 63 h 130"/>
                <a:gd name="T60" fmla="*/ 225 w 246"/>
                <a:gd name="T61" fmla="*/ 67 h 130"/>
                <a:gd name="T62" fmla="*/ 232 w 246"/>
                <a:gd name="T63" fmla="*/ 55 h 130"/>
                <a:gd name="T64" fmla="*/ 241 w 246"/>
                <a:gd name="T65" fmla="*/ 30 h 130"/>
                <a:gd name="T66" fmla="*/ 222 w 246"/>
                <a:gd name="T67" fmla="*/ 14 h 1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130"/>
                <a:gd name="T104" fmla="*/ 246 w 246"/>
                <a:gd name="T105" fmla="*/ 130 h 1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130">
                  <a:moveTo>
                    <a:pt x="222" y="14"/>
                  </a:moveTo>
                  <a:cubicBezTo>
                    <a:pt x="222" y="14"/>
                    <a:pt x="222" y="9"/>
                    <a:pt x="221" y="7"/>
                  </a:cubicBezTo>
                  <a:cubicBezTo>
                    <a:pt x="220" y="5"/>
                    <a:pt x="208" y="5"/>
                    <a:pt x="208" y="5"/>
                  </a:cubicBezTo>
                  <a:cubicBezTo>
                    <a:pt x="202" y="1"/>
                    <a:pt x="202" y="1"/>
                    <a:pt x="202" y="1"/>
                  </a:cubicBezTo>
                  <a:cubicBezTo>
                    <a:pt x="202" y="1"/>
                    <a:pt x="199" y="0"/>
                    <a:pt x="192" y="1"/>
                  </a:cubicBezTo>
                  <a:cubicBezTo>
                    <a:pt x="184" y="3"/>
                    <a:pt x="179" y="7"/>
                    <a:pt x="179" y="7"/>
                  </a:cubicBezTo>
                  <a:cubicBezTo>
                    <a:pt x="179" y="7"/>
                    <a:pt x="178" y="13"/>
                    <a:pt x="173" y="14"/>
                  </a:cubicBezTo>
                  <a:cubicBezTo>
                    <a:pt x="166" y="15"/>
                    <a:pt x="165" y="9"/>
                    <a:pt x="165" y="9"/>
                  </a:cubicBezTo>
                  <a:cubicBezTo>
                    <a:pt x="153" y="9"/>
                    <a:pt x="153" y="9"/>
                    <a:pt x="153" y="9"/>
                  </a:cubicBezTo>
                  <a:cubicBezTo>
                    <a:pt x="146" y="10"/>
                    <a:pt x="141" y="16"/>
                    <a:pt x="141" y="16"/>
                  </a:cubicBezTo>
                  <a:cubicBezTo>
                    <a:pt x="138" y="26"/>
                    <a:pt x="138" y="26"/>
                    <a:pt x="138" y="26"/>
                  </a:cubicBezTo>
                  <a:cubicBezTo>
                    <a:pt x="130" y="23"/>
                    <a:pt x="130" y="23"/>
                    <a:pt x="130" y="23"/>
                  </a:cubicBezTo>
                  <a:cubicBezTo>
                    <a:pt x="130" y="23"/>
                    <a:pt x="126" y="26"/>
                    <a:pt x="124" y="26"/>
                  </a:cubicBezTo>
                  <a:cubicBezTo>
                    <a:pt x="120" y="26"/>
                    <a:pt x="125" y="19"/>
                    <a:pt x="125" y="19"/>
                  </a:cubicBezTo>
                  <a:cubicBezTo>
                    <a:pt x="122" y="12"/>
                    <a:pt x="122" y="12"/>
                    <a:pt x="122" y="12"/>
                  </a:cubicBezTo>
                  <a:cubicBezTo>
                    <a:pt x="116" y="14"/>
                    <a:pt x="116" y="14"/>
                    <a:pt x="116" y="14"/>
                  </a:cubicBezTo>
                  <a:cubicBezTo>
                    <a:pt x="117" y="11"/>
                    <a:pt x="117" y="11"/>
                    <a:pt x="117" y="11"/>
                  </a:cubicBezTo>
                  <a:cubicBezTo>
                    <a:pt x="113" y="11"/>
                    <a:pt x="113" y="11"/>
                    <a:pt x="113" y="11"/>
                  </a:cubicBezTo>
                  <a:cubicBezTo>
                    <a:pt x="113" y="11"/>
                    <a:pt x="112" y="4"/>
                    <a:pt x="108" y="3"/>
                  </a:cubicBezTo>
                  <a:cubicBezTo>
                    <a:pt x="103" y="3"/>
                    <a:pt x="102" y="9"/>
                    <a:pt x="102" y="9"/>
                  </a:cubicBezTo>
                  <a:cubicBezTo>
                    <a:pt x="99" y="9"/>
                    <a:pt x="99" y="9"/>
                    <a:pt x="99" y="9"/>
                  </a:cubicBezTo>
                  <a:cubicBezTo>
                    <a:pt x="96" y="16"/>
                    <a:pt x="96" y="16"/>
                    <a:pt x="96" y="16"/>
                  </a:cubicBezTo>
                  <a:cubicBezTo>
                    <a:pt x="86" y="18"/>
                    <a:pt x="86" y="18"/>
                    <a:pt x="86" y="18"/>
                  </a:cubicBezTo>
                  <a:cubicBezTo>
                    <a:pt x="86" y="10"/>
                    <a:pt x="86" y="10"/>
                    <a:pt x="86" y="10"/>
                  </a:cubicBezTo>
                  <a:cubicBezTo>
                    <a:pt x="83" y="10"/>
                    <a:pt x="83" y="10"/>
                    <a:pt x="83" y="10"/>
                  </a:cubicBezTo>
                  <a:cubicBezTo>
                    <a:pt x="76" y="13"/>
                    <a:pt x="76" y="13"/>
                    <a:pt x="76" y="13"/>
                  </a:cubicBezTo>
                  <a:cubicBezTo>
                    <a:pt x="69" y="12"/>
                    <a:pt x="69" y="12"/>
                    <a:pt x="69" y="12"/>
                  </a:cubicBezTo>
                  <a:cubicBezTo>
                    <a:pt x="69" y="12"/>
                    <a:pt x="68" y="20"/>
                    <a:pt x="64" y="23"/>
                  </a:cubicBezTo>
                  <a:cubicBezTo>
                    <a:pt x="60" y="26"/>
                    <a:pt x="58" y="24"/>
                    <a:pt x="54" y="27"/>
                  </a:cubicBezTo>
                  <a:cubicBezTo>
                    <a:pt x="52" y="31"/>
                    <a:pt x="54" y="39"/>
                    <a:pt x="51" y="43"/>
                  </a:cubicBezTo>
                  <a:cubicBezTo>
                    <a:pt x="49" y="47"/>
                    <a:pt x="47" y="43"/>
                    <a:pt x="44" y="46"/>
                  </a:cubicBezTo>
                  <a:cubicBezTo>
                    <a:pt x="41" y="50"/>
                    <a:pt x="43" y="53"/>
                    <a:pt x="43" y="53"/>
                  </a:cubicBezTo>
                  <a:cubicBezTo>
                    <a:pt x="30" y="61"/>
                    <a:pt x="30" y="61"/>
                    <a:pt x="30" y="61"/>
                  </a:cubicBezTo>
                  <a:cubicBezTo>
                    <a:pt x="30" y="61"/>
                    <a:pt x="18" y="57"/>
                    <a:pt x="14" y="59"/>
                  </a:cubicBezTo>
                  <a:cubicBezTo>
                    <a:pt x="10" y="61"/>
                    <a:pt x="5" y="69"/>
                    <a:pt x="4" y="72"/>
                  </a:cubicBezTo>
                  <a:cubicBezTo>
                    <a:pt x="4" y="73"/>
                    <a:pt x="4" y="73"/>
                    <a:pt x="4" y="73"/>
                  </a:cubicBezTo>
                  <a:cubicBezTo>
                    <a:pt x="4" y="83"/>
                    <a:pt x="4" y="83"/>
                    <a:pt x="4" y="83"/>
                  </a:cubicBezTo>
                  <a:cubicBezTo>
                    <a:pt x="4" y="83"/>
                    <a:pt x="1" y="85"/>
                    <a:pt x="0" y="90"/>
                  </a:cubicBezTo>
                  <a:cubicBezTo>
                    <a:pt x="0" y="95"/>
                    <a:pt x="7" y="99"/>
                    <a:pt x="7" y="99"/>
                  </a:cubicBezTo>
                  <a:cubicBezTo>
                    <a:pt x="9" y="105"/>
                    <a:pt x="9" y="105"/>
                    <a:pt x="9" y="105"/>
                  </a:cubicBezTo>
                  <a:cubicBezTo>
                    <a:pt x="9" y="105"/>
                    <a:pt x="12" y="109"/>
                    <a:pt x="14" y="113"/>
                  </a:cubicBezTo>
                  <a:cubicBezTo>
                    <a:pt x="14" y="114"/>
                    <a:pt x="15" y="116"/>
                    <a:pt x="14" y="117"/>
                  </a:cubicBezTo>
                  <a:cubicBezTo>
                    <a:pt x="18" y="116"/>
                    <a:pt x="22" y="116"/>
                    <a:pt x="25" y="117"/>
                  </a:cubicBezTo>
                  <a:cubicBezTo>
                    <a:pt x="30" y="118"/>
                    <a:pt x="37" y="126"/>
                    <a:pt x="37" y="126"/>
                  </a:cubicBezTo>
                  <a:cubicBezTo>
                    <a:pt x="37" y="126"/>
                    <a:pt x="41" y="130"/>
                    <a:pt x="46" y="130"/>
                  </a:cubicBezTo>
                  <a:cubicBezTo>
                    <a:pt x="50" y="130"/>
                    <a:pt x="56" y="129"/>
                    <a:pt x="56" y="129"/>
                  </a:cubicBezTo>
                  <a:cubicBezTo>
                    <a:pt x="63" y="129"/>
                    <a:pt x="63" y="129"/>
                    <a:pt x="63" y="129"/>
                  </a:cubicBezTo>
                  <a:cubicBezTo>
                    <a:pt x="76" y="126"/>
                    <a:pt x="76" y="126"/>
                    <a:pt x="76" y="126"/>
                  </a:cubicBezTo>
                  <a:cubicBezTo>
                    <a:pt x="86" y="125"/>
                    <a:pt x="86" y="125"/>
                    <a:pt x="86" y="125"/>
                  </a:cubicBezTo>
                  <a:cubicBezTo>
                    <a:pt x="93" y="118"/>
                    <a:pt x="93" y="118"/>
                    <a:pt x="93" y="118"/>
                  </a:cubicBezTo>
                  <a:cubicBezTo>
                    <a:pt x="93" y="118"/>
                    <a:pt x="86" y="113"/>
                    <a:pt x="90" y="106"/>
                  </a:cubicBezTo>
                  <a:cubicBezTo>
                    <a:pt x="93" y="101"/>
                    <a:pt x="102" y="104"/>
                    <a:pt x="102" y="104"/>
                  </a:cubicBezTo>
                  <a:cubicBezTo>
                    <a:pt x="119" y="98"/>
                    <a:pt x="119" y="98"/>
                    <a:pt x="119" y="98"/>
                  </a:cubicBezTo>
                  <a:cubicBezTo>
                    <a:pt x="119" y="98"/>
                    <a:pt x="118" y="90"/>
                    <a:pt x="123" y="89"/>
                  </a:cubicBezTo>
                  <a:cubicBezTo>
                    <a:pt x="127" y="88"/>
                    <a:pt x="138" y="94"/>
                    <a:pt x="138" y="94"/>
                  </a:cubicBezTo>
                  <a:cubicBezTo>
                    <a:pt x="138" y="94"/>
                    <a:pt x="150" y="87"/>
                    <a:pt x="155" y="83"/>
                  </a:cubicBezTo>
                  <a:cubicBezTo>
                    <a:pt x="159" y="79"/>
                    <a:pt x="158" y="69"/>
                    <a:pt x="163" y="66"/>
                  </a:cubicBezTo>
                  <a:cubicBezTo>
                    <a:pt x="168" y="62"/>
                    <a:pt x="176" y="61"/>
                    <a:pt x="185" y="63"/>
                  </a:cubicBezTo>
                  <a:cubicBezTo>
                    <a:pt x="194" y="67"/>
                    <a:pt x="201" y="58"/>
                    <a:pt x="201" y="58"/>
                  </a:cubicBezTo>
                  <a:cubicBezTo>
                    <a:pt x="210" y="63"/>
                    <a:pt x="210" y="63"/>
                    <a:pt x="210" y="63"/>
                  </a:cubicBezTo>
                  <a:cubicBezTo>
                    <a:pt x="210" y="63"/>
                    <a:pt x="211" y="71"/>
                    <a:pt x="216" y="72"/>
                  </a:cubicBezTo>
                  <a:cubicBezTo>
                    <a:pt x="222" y="73"/>
                    <a:pt x="222" y="69"/>
                    <a:pt x="225" y="67"/>
                  </a:cubicBezTo>
                  <a:cubicBezTo>
                    <a:pt x="228" y="64"/>
                    <a:pt x="234" y="66"/>
                    <a:pt x="234" y="66"/>
                  </a:cubicBezTo>
                  <a:cubicBezTo>
                    <a:pt x="234" y="66"/>
                    <a:pt x="232" y="59"/>
                    <a:pt x="232" y="55"/>
                  </a:cubicBezTo>
                  <a:cubicBezTo>
                    <a:pt x="232" y="51"/>
                    <a:pt x="240" y="43"/>
                    <a:pt x="240" y="43"/>
                  </a:cubicBezTo>
                  <a:cubicBezTo>
                    <a:pt x="241" y="30"/>
                    <a:pt x="241" y="30"/>
                    <a:pt x="241" y="30"/>
                  </a:cubicBezTo>
                  <a:cubicBezTo>
                    <a:pt x="246" y="18"/>
                    <a:pt x="246" y="18"/>
                    <a:pt x="246" y="18"/>
                  </a:cubicBezTo>
                  <a:lnTo>
                    <a:pt x="222" y="14"/>
                  </a:ln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15" name="Serbien"/>
            <p:cNvSpPr>
              <a:spLocks/>
            </p:cNvSpPr>
            <p:nvPr/>
          </p:nvSpPr>
          <p:spPr bwMode="auto">
            <a:xfrm>
              <a:off x="5407174" y="3694906"/>
              <a:ext cx="370840" cy="420370"/>
            </a:xfrm>
            <a:custGeom>
              <a:avLst/>
              <a:gdLst>
                <a:gd name="T0" fmla="*/ 137 w 158"/>
                <a:gd name="T1" fmla="*/ 108 h 177"/>
                <a:gd name="T2" fmla="*/ 136 w 158"/>
                <a:gd name="T3" fmla="*/ 89 h 177"/>
                <a:gd name="T4" fmla="*/ 134 w 158"/>
                <a:gd name="T5" fmla="*/ 77 h 177"/>
                <a:gd name="T6" fmla="*/ 135 w 158"/>
                <a:gd name="T7" fmla="*/ 65 h 177"/>
                <a:gd name="T8" fmla="*/ 128 w 158"/>
                <a:gd name="T9" fmla="*/ 58 h 177"/>
                <a:gd name="T10" fmla="*/ 105 w 158"/>
                <a:gd name="T11" fmla="*/ 65 h 177"/>
                <a:gd name="T12" fmla="*/ 96 w 158"/>
                <a:gd name="T13" fmla="*/ 56 h 177"/>
                <a:gd name="T14" fmla="*/ 94 w 158"/>
                <a:gd name="T15" fmla="*/ 41 h 177"/>
                <a:gd name="T16" fmla="*/ 77 w 158"/>
                <a:gd name="T17" fmla="*/ 38 h 177"/>
                <a:gd name="T18" fmla="*/ 65 w 158"/>
                <a:gd name="T19" fmla="*/ 24 h 177"/>
                <a:gd name="T20" fmla="*/ 57 w 158"/>
                <a:gd name="T21" fmla="*/ 11 h 177"/>
                <a:gd name="T22" fmla="*/ 50 w 158"/>
                <a:gd name="T23" fmla="*/ 9 h 177"/>
                <a:gd name="T24" fmla="*/ 31 w 158"/>
                <a:gd name="T25" fmla="*/ 5 h 177"/>
                <a:gd name="T26" fmla="*/ 11 w 158"/>
                <a:gd name="T27" fmla="*/ 14 h 177"/>
                <a:gd name="T28" fmla="*/ 0 w 158"/>
                <a:gd name="T29" fmla="*/ 19 h 177"/>
                <a:gd name="T30" fmla="*/ 8 w 158"/>
                <a:gd name="T31" fmla="*/ 33 h 177"/>
                <a:gd name="T32" fmla="*/ 14 w 158"/>
                <a:gd name="T33" fmla="*/ 48 h 177"/>
                <a:gd name="T34" fmla="*/ 14 w 158"/>
                <a:gd name="T35" fmla="*/ 50 h 177"/>
                <a:gd name="T36" fmla="*/ 24 w 158"/>
                <a:gd name="T37" fmla="*/ 64 h 177"/>
                <a:gd name="T38" fmla="*/ 15 w 158"/>
                <a:gd name="T39" fmla="*/ 82 h 177"/>
                <a:gd name="T40" fmla="*/ 24 w 158"/>
                <a:gd name="T41" fmla="*/ 92 h 177"/>
                <a:gd name="T42" fmla="*/ 21 w 158"/>
                <a:gd name="T43" fmla="*/ 106 h 177"/>
                <a:gd name="T44" fmla="*/ 24 w 158"/>
                <a:gd name="T45" fmla="*/ 124 h 177"/>
                <a:gd name="T46" fmla="*/ 31 w 158"/>
                <a:gd name="T47" fmla="*/ 132 h 177"/>
                <a:gd name="T48" fmla="*/ 47 w 158"/>
                <a:gd name="T49" fmla="*/ 143 h 177"/>
                <a:gd name="T50" fmla="*/ 64 w 158"/>
                <a:gd name="T51" fmla="*/ 155 h 177"/>
                <a:gd name="T52" fmla="*/ 65 w 158"/>
                <a:gd name="T53" fmla="*/ 158 h 177"/>
                <a:gd name="T54" fmla="*/ 73 w 158"/>
                <a:gd name="T55" fmla="*/ 154 h 177"/>
                <a:gd name="T56" fmla="*/ 77 w 158"/>
                <a:gd name="T57" fmla="*/ 145 h 177"/>
                <a:gd name="T58" fmla="*/ 78 w 158"/>
                <a:gd name="T59" fmla="*/ 138 h 177"/>
                <a:gd name="T60" fmla="*/ 83 w 158"/>
                <a:gd name="T61" fmla="*/ 134 h 177"/>
                <a:gd name="T62" fmla="*/ 83 w 158"/>
                <a:gd name="T63" fmla="*/ 140 h 177"/>
                <a:gd name="T64" fmla="*/ 88 w 158"/>
                <a:gd name="T65" fmla="*/ 141 h 177"/>
                <a:gd name="T66" fmla="*/ 90 w 158"/>
                <a:gd name="T67" fmla="*/ 143 h 177"/>
                <a:gd name="T68" fmla="*/ 98 w 158"/>
                <a:gd name="T69" fmla="*/ 146 h 177"/>
                <a:gd name="T70" fmla="*/ 102 w 158"/>
                <a:gd name="T71" fmla="*/ 150 h 177"/>
                <a:gd name="T72" fmla="*/ 107 w 158"/>
                <a:gd name="T73" fmla="*/ 154 h 177"/>
                <a:gd name="T74" fmla="*/ 112 w 158"/>
                <a:gd name="T75" fmla="*/ 156 h 177"/>
                <a:gd name="T76" fmla="*/ 118 w 158"/>
                <a:gd name="T77" fmla="*/ 161 h 177"/>
                <a:gd name="T78" fmla="*/ 116 w 158"/>
                <a:gd name="T79" fmla="*/ 170 h 177"/>
                <a:gd name="T80" fmla="*/ 114 w 158"/>
                <a:gd name="T81" fmla="*/ 176 h 177"/>
                <a:gd name="T82" fmla="*/ 125 w 158"/>
                <a:gd name="T83" fmla="*/ 172 h 177"/>
                <a:gd name="T84" fmla="*/ 140 w 158"/>
                <a:gd name="T85" fmla="*/ 170 h 177"/>
                <a:gd name="T86" fmla="*/ 143 w 158"/>
                <a:gd name="T87" fmla="*/ 150 h 177"/>
                <a:gd name="T88" fmla="*/ 150 w 158"/>
                <a:gd name="T89" fmla="*/ 142 h 177"/>
                <a:gd name="T90" fmla="*/ 150 w 158"/>
                <a:gd name="T91" fmla="*/ 119 h 1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8"/>
                <a:gd name="T139" fmla="*/ 0 h 177"/>
                <a:gd name="T140" fmla="*/ 158 w 158"/>
                <a:gd name="T141" fmla="*/ 177 h 1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8" h="177">
                  <a:moveTo>
                    <a:pt x="150" y="119"/>
                  </a:moveTo>
                  <a:cubicBezTo>
                    <a:pt x="148" y="117"/>
                    <a:pt x="139" y="115"/>
                    <a:pt x="139" y="115"/>
                  </a:cubicBezTo>
                  <a:cubicBezTo>
                    <a:pt x="137" y="108"/>
                    <a:pt x="137" y="108"/>
                    <a:pt x="137" y="108"/>
                  </a:cubicBezTo>
                  <a:cubicBezTo>
                    <a:pt x="131" y="102"/>
                    <a:pt x="131" y="102"/>
                    <a:pt x="131" y="102"/>
                  </a:cubicBezTo>
                  <a:cubicBezTo>
                    <a:pt x="132" y="91"/>
                    <a:pt x="132" y="91"/>
                    <a:pt x="132" y="91"/>
                  </a:cubicBezTo>
                  <a:cubicBezTo>
                    <a:pt x="132" y="91"/>
                    <a:pt x="135" y="90"/>
                    <a:pt x="136" y="89"/>
                  </a:cubicBezTo>
                  <a:cubicBezTo>
                    <a:pt x="137" y="87"/>
                    <a:pt x="137" y="83"/>
                    <a:pt x="137" y="83"/>
                  </a:cubicBezTo>
                  <a:cubicBezTo>
                    <a:pt x="137" y="83"/>
                    <a:pt x="140" y="80"/>
                    <a:pt x="139" y="77"/>
                  </a:cubicBezTo>
                  <a:cubicBezTo>
                    <a:pt x="138" y="74"/>
                    <a:pt x="134" y="77"/>
                    <a:pt x="134" y="77"/>
                  </a:cubicBezTo>
                  <a:cubicBezTo>
                    <a:pt x="132" y="69"/>
                    <a:pt x="132" y="69"/>
                    <a:pt x="132" y="69"/>
                  </a:cubicBezTo>
                  <a:cubicBezTo>
                    <a:pt x="134" y="69"/>
                    <a:pt x="134" y="69"/>
                    <a:pt x="134" y="69"/>
                  </a:cubicBezTo>
                  <a:cubicBezTo>
                    <a:pt x="135" y="65"/>
                    <a:pt x="135" y="65"/>
                    <a:pt x="135" y="65"/>
                  </a:cubicBezTo>
                  <a:cubicBezTo>
                    <a:pt x="138" y="66"/>
                    <a:pt x="138" y="66"/>
                    <a:pt x="138" y="66"/>
                  </a:cubicBezTo>
                  <a:cubicBezTo>
                    <a:pt x="139" y="63"/>
                    <a:pt x="139" y="63"/>
                    <a:pt x="139" y="63"/>
                  </a:cubicBezTo>
                  <a:cubicBezTo>
                    <a:pt x="139" y="63"/>
                    <a:pt x="135" y="60"/>
                    <a:pt x="128" y="58"/>
                  </a:cubicBezTo>
                  <a:cubicBezTo>
                    <a:pt x="123" y="58"/>
                    <a:pt x="122" y="71"/>
                    <a:pt x="119" y="71"/>
                  </a:cubicBezTo>
                  <a:cubicBezTo>
                    <a:pt x="116" y="72"/>
                    <a:pt x="116" y="65"/>
                    <a:pt x="113" y="64"/>
                  </a:cubicBezTo>
                  <a:cubicBezTo>
                    <a:pt x="111" y="62"/>
                    <a:pt x="108" y="67"/>
                    <a:pt x="105" y="65"/>
                  </a:cubicBezTo>
                  <a:cubicBezTo>
                    <a:pt x="102" y="65"/>
                    <a:pt x="100" y="61"/>
                    <a:pt x="99" y="60"/>
                  </a:cubicBezTo>
                  <a:cubicBezTo>
                    <a:pt x="97" y="60"/>
                    <a:pt x="90" y="58"/>
                    <a:pt x="90" y="58"/>
                  </a:cubicBezTo>
                  <a:cubicBezTo>
                    <a:pt x="96" y="56"/>
                    <a:pt x="96" y="56"/>
                    <a:pt x="96" y="56"/>
                  </a:cubicBezTo>
                  <a:cubicBezTo>
                    <a:pt x="97" y="53"/>
                    <a:pt x="97" y="53"/>
                    <a:pt x="97" y="53"/>
                  </a:cubicBezTo>
                  <a:cubicBezTo>
                    <a:pt x="90" y="52"/>
                    <a:pt x="90" y="52"/>
                    <a:pt x="90" y="52"/>
                  </a:cubicBezTo>
                  <a:cubicBezTo>
                    <a:pt x="90" y="52"/>
                    <a:pt x="94" y="46"/>
                    <a:pt x="94" y="41"/>
                  </a:cubicBezTo>
                  <a:cubicBezTo>
                    <a:pt x="93" y="35"/>
                    <a:pt x="84" y="39"/>
                    <a:pt x="84" y="39"/>
                  </a:cubicBezTo>
                  <a:cubicBezTo>
                    <a:pt x="81" y="36"/>
                    <a:pt x="81" y="36"/>
                    <a:pt x="81" y="36"/>
                  </a:cubicBezTo>
                  <a:cubicBezTo>
                    <a:pt x="77" y="38"/>
                    <a:pt x="77" y="38"/>
                    <a:pt x="77" y="38"/>
                  </a:cubicBezTo>
                  <a:cubicBezTo>
                    <a:pt x="66" y="30"/>
                    <a:pt x="66" y="30"/>
                    <a:pt x="66" y="30"/>
                  </a:cubicBezTo>
                  <a:cubicBezTo>
                    <a:pt x="69" y="27"/>
                    <a:pt x="69" y="27"/>
                    <a:pt x="69" y="27"/>
                  </a:cubicBezTo>
                  <a:cubicBezTo>
                    <a:pt x="65" y="24"/>
                    <a:pt x="65" y="24"/>
                    <a:pt x="65" y="24"/>
                  </a:cubicBezTo>
                  <a:cubicBezTo>
                    <a:pt x="67" y="16"/>
                    <a:pt x="67" y="16"/>
                    <a:pt x="67" y="16"/>
                  </a:cubicBezTo>
                  <a:cubicBezTo>
                    <a:pt x="67" y="16"/>
                    <a:pt x="63" y="19"/>
                    <a:pt x="61" y="19"/>
                  </a:cubicBezTo>
                  <a:cubicBezTo>
                    <a:pt x="58" y="19"/>
                    <a:pt x="57" y="11"/>
                    <a:pt x="57" y="11"/>
                  </a:cubicBezTo>
                  <a:cubicBezTo>
                    <a:pt x="55" y="11"/>
                    <a:pt x="55" y="11"/>
                    <a:pt x="55" y="11"/>
                  </a:cubicBezTo>
                  <a:cubicBezTo>
                    <a:pt x="53" y="8"/>
                    <a:pt x="53" y="8"/>
                    <a:pt x="53" y="8"/>
                  </a:cubicBezTo>
                  <a:cubicBezTo>
                    <a:pt x="50" y="9"/>
                    <a:pt x="50" y="9"/>
                    <a:pt x="50" y="9"/>
                  </a:cubicBezTo>
                  <a:cubicBezTo>
                    <a:pt x="45" y="1"/>
                    <a:pt x="45" y="1"/>
                    <a:pt x="45" y="1"/>
                  </a:cubicBezTo>
                  <a:cubicBezTo>
                    <a:pt x="39" y="1"/>
                    <a:pt x="39" y="1"/>
                    <a:pt x="39" y="1"/>
                  </a:cubicBezTo>
                  <a:cubicBezTo>
                    <a:pt x="32" y="0"/>
                    <a:pt x="31" y="5"/>
                    <a:pt x="31" y="5"/>
                  </a:cubicBezTo>
                  <a:cubicBezTo>
                    <a:pt x="31" y="5"/>
                    <a:pt x="28" y="3"/>
                    <a:pt x="26" y="3"/>
                  </a:cubicBezTo>
                  <a:cubicBezTo>
                    <a:pt x="24" y="3"/>
                    <a:pt x="21" y="6"/>
                    <a:pt x="19" y="8"/>
                  </a:cubicBezTo>
                  <a:cubicBezTo>
                    <a:pt x="17" y="11"/>
                    <a:pt x="11" y="14"/>
                    <a:pt x="11" y="14"/>
                  </a:cubicBezTo>
                  <a:cubicBezTo>
                    <a:pt x="7" y="13"/>
                    <a:pt x="7" y="13"/>
                    <a:pt x="7" y="13"/>
                  </a:cubicBezTo>
                  <a:cubicBezTo>
                    <a:pt x="6" y="16"/>
                    <a:pt x="6" y="16"/>
                    <a:pt x="6" y="16"/>
                  </a:cubicBezTo>
                  <a:cubicBezTo>
                    <a:pt x="0" y="19"/>
                    <a:pt x="0" y="19"/>
                    <a:pt x="0" y="19"/>
                  </a:cubicBezTo>
                  <a:cubicBezTo>
                    <a:pt x="2" y="21"/>
                    <a:pt x="4" y="24"/>
                    <a:pt x="4" y="24"/>
                  </a:cubicBezTo>
                  <a:cubicBezTo>
                    <a:pt x="4" y="28"/>
                    <a:pt x="0" y="32"/>
                    <a:pt x="2" y="33"/>
                  </a:cubicBezTo>
                  <a:cubicBezTo>
                    <a:pt x="5" y="37"/>
                    <a:pt x="5" y="33"/>
                    <a:pt x="8" y="33"/>
                  </a:cubicBezTo>
                  <a:cubicBezTo>
                    <a:pt x="12" y="33"/>
                    <a:pt x="11" y="37"/>
                    <a:pt x="6" y="39"/>
                  </a:cubicBezTo>
                  <a:cubicBezTo>
                    <a:pt x="2" y="40"/>
                    <a:pt x="6" y="43"/>
                    <a:pt x="6" y="43"/>
                  </a:cubicBezTo>
                  <a:cubicBezTo>
                    <a:pt x="14" y="48"/>
                    <a:pt x="14" y="48"/>
                    <a:pt x="14" y="48"/>
                  </a:cubicBezTo>
                  <a:cubicBezTo>
                    <a:pt x="22" y="48"/>
                    <a:pt x="22" y="48"/>
                    <a:pt x="22" y="48"/>
                  </a:cubicBezTo>
                  <a:cubicBezTo>
                    <a:pt x="22" y="50"/>
                    <a:pt x="22" y="50"/>
                    <a:pt x="22" y="50"/>
                  </a:cubicBezTo>
                  <a:cubicBezTo>
                    <a:pt x="14" y="50"/>
                    <a:pt x="14" y="50"/>
                    <a:pt x="14" y="50"/>
                  </a:cubicBezTo>
                  <a:cubicBezTo>
                    <a:pt x="11" y="54"/>
                    <a:pt x="11" y="54"/>
                    <a:pt x="11" y="54"/>
                  </a:cubicBezTo>
                  <a:cubicBezTo>
                    <a:pt x="13" y="62"/>
                    <a:pt x="13" y="62"/>
                    <a:pt x="13" y="62"/>
                  </a:cubicBezTo>
                  <a:cubicBezTo>
                    <a:pt x="24" y="64"/>
                    <a:pt x="24" y="64"/>
                    <a:pt x="24" y="64"/>
                  </a:cubicBezTo>
                  <a:cubicBezTo>
                    <a:pt x="21" y="66"/>
                    <a:pt x="21" y="66"/>
                    <a:pt x="21" y="66"/>
                  </a:cubicBezTo>
                  <a:cubicBezTo>
                    <a:pt x="21" y="66"/>
                    <a:pt x="21" y="73"/>
                    <a:pt x="19" y="75"/>
                  </a:cubicBezTo>
                  <a:cubicBezTo>
                    <a:pt x="18" y="78"/>
                    <a:pt x="15" y="82"/>
                    <a:pt x="15" y="82"/>
                  </a:cubicBezTo>
                  <a:cubicBezTo>
                    <a:pt x="16" y="85"/>
                    <a:pt x="16" y="85"/>
                    <a:pt x="16" y="85"/>
                  </a:cubicBezTo>
                  <a:cubicBezTo>
                    <a:pt x="16" y="85"/>
                    <a:pt x="13" y="90"/>
                    <a:pt x="15" y="91"/>
                  </a:cubicBezTo>
                  <a:cubicBezTo>
                    <a:pt x="18" y="92"/>
                    <a:pt x="24" y="92"/>
                    <a:pt x="24" y="92"/>
                  </a:cubicBezTo>
                  <a:cubicBezTo>
                    <a:pt x="34" y="101"/>
                    <a:pt x="34" y="101"/>
                    <a:pt x="34" y="101"/>
                  </a:cubicBezTo>
                  <a:cubicBezTo>
                    <a:pt x="34" y="101"/>
                    <a:pt x="34" y="106"/>
                    <a:pt x="31" y="106"/>
                  </a:cubicBezTo>
                  <a:cubicBezTo>
                    <a:pt x="27" y="106"/>
                    <a:pt x="21" y="106"/>
                    <a:pt x="21" y="106"/>
                  </a:cubicBezTo>
                  <a:cubicBezTo>
                    <a:pt x="27" y="114"/>
                    <a:pt x="27" y="114"/>
                    <a:pt x="27" y="114"/>
                  </a:cubicBezTo>
                  <a:cubicBezTo>
                    <a:pt x="27" y="114"/>
                    <a:pt x="37" y="122"/>
                    <a:pt x="32" y="124"/>
                  </a:cubicBezTo>
                  <a:cubicBezTo>
                    <a:pt x="28" y="128"/>
                    <a:pt x="24" y="124"/>
                    <a:pt x="24" y="124"/>
                  </a:cubicBezTo>
                  <a:cubicBezTo>
                    <a:pt x="24" y="125"/>
                    <a:pt x="24" y="125"/>
                    <a:pt x="24" y="125"/>
                  </a:cubicBezTo>
                  <a:cubicBezTo>
                    <a:pt x="26" y="129"/>
                    <a:pt x="26" y="129"/>
                    <a:pt x="26" y="129"/>
                  </a:cubicBezTo>
                  <a:cubicBezTo>
                    <a:pt x="31" y="132"/>
                    <a:pt x="31" y="132"/>
                    <a:pt x="31" y="132"/>
                  </a:cubicBezTo>
                  <a:cubicBezTo>
                    <a:pt x="37" y="136"/>
                    <a:pt x="37" y="136"/>
                    <a:pt x="37" y="136"/>
                  </a:cubicBezTo>
                  <a:cubicBezTo>
                    <a:pt x="43" y="141"/>
                    <a:pt x="43" y="141"/>
                    <a:pt x="43" y="141"/>
                  </a:cubicBezTo>
                  <a:cubicBezTo>
                    <a:pt x="47" y="143"/>
                    <a:pt x="47" y="143"/>
                    <a:pt x="47" y="143"/>
                  </a:cubicBezTo>
                  <a:cubicBezTo>
                    <a:pt x="60" y="149"/>
                    <a:pt x="60" y="149"/>
                    <a:pt x="60" y="149"/>
                  </a:cubicBezTo>
                  <a:cubicBezTo>
                    <a:pt x="64" y="150"/>
                    <a:pt x="64" y="150"/>
                    <a:pt x="64" y="150"/>
                  </a:cubicBezTo>
                  <a:cubicBezTo>
                    <a:pt x="64" y="155"/>
                    <a:pt x="64" y="155"/>
                    <a:pt x="64" y="155"/>
                  </a:cubicBezTo>
                  <a:cubicBezTo>
                    <a:pt x="61" y="156"/>
                    <a:pt x="61" y="156"/>
                    <a:pt x="61" y="156"/>
                  </a:cubicBezTo>
                  <a:cubicBezTo>
                    <a:pt x="61" y="157"/>
                    <a:pt x="61" y="157"/>
                    <a:pt x="61" y="158"/>
                  </a:cubicBezTo>
                  <a:cubicBezTo>
                    <a:pt x="65" y="158"/>
                    <a:pt x="65" y="158"/>
                    <a:pt x="65" y="158"/>
                  </a:cubicBezTo>
                  <a:cubicBezTo>
                    <a:pt x="69" y="158"/>
                    <a:pt x="69" y="158"/>
                    <a:pt x="69" y="158"/>
                  </a:cubicBezTo>
                  <a:cubicBezTo>
                    <a:pt x="69" y="158"/>
                    <a:pt x="71" y="157"/>
                    <a:pt x="71" y="157"/>
                  </a:cubicBezTo>
                  <a:cubicBezTo>
                    <a:pt x="72" y="156"/>
                    <a:pt x="72" y="155"/>
                    <a:pt x="73" y="154"/>
                  </a:cubicBezTo>
                  <a:cubicBezTo>
                    <a:pt x="73" y="154"/>
                    <a:pt x="72" y="153"/>
                    <a:pt x="73" y="152"/>
                  </a:cubicBezTo>
                  <a:cubicBezTo>
                    <a:pt x="74" y="151"/>
                    <a:pt x="76" y="149"/>
                    <a:pt x="76" y="149"/>
                  </a:cubicBezTo>
                  <a:cubicBezTo>
                    <a:pt x="76" y="149"/>
                    <a:pt x="77" y="145"/>
                    <a:pt x="77" y="145"/>
                  </a:cubicBezTo>
                  <a:cubicBezTo>
                    <a:pt x="76" y="144"/>
                    <a:pt x="76" y="143"/>
                    <a:pt x="75" y="143"/>
                  </a:cubicBezTo>
                  <a:cubicBezTo>
                    <a:pt x="75" y="142"/>
                    <a:pt x="76" y="139"/>
                    <a:pt x="76" y="139"/>
                  </a:cubicBezTo>
                  <a:cubicBezTo>
                    <a:pt x="76" y="139"/>
                    <a:pt x="77" y="138"/>
                    <a:pt x="78" y="138"/>
                  </a:cubicBezTo>
                  <a:cubicBezTo>
                    <a:pt x="79" y="137"/>
                    <a:pt x="80" y="138"/>
                    <a:pt x="81" y="138"/>
                  </a:cubicBezTo>
                  <a:cubicBezTo>
                    <a:pt x="81" y="138"/>
                    <a:pt x="82" y="135"/>
                    <a:pt x="82" y="135"/>
                  </a:cubicBezTo>
                  <a:cubicBezTo>
                    <a:pt x="82" y="136"/>
                    <a:pt x="82" y="134"/>
                    <a:pt x="83" y="134"/>
                  </a:cubicBezTo>
                  <a:cubicBezTo>
                    <a:pt x="84" y="134"/>
                    <a:pt x="84" y="136"/>
                    <a:pt x="84" y="136"/>
                  </a:cubicBezTo>
                  <a:cubicBezTo>
                    <a:pt x="84" y="136"/>
                    <a:pt x="85" y="137"/>
                    <a:pt x="85" y="138"/>
                  </a:cubicBezTo>
                  <a:cubicBezTo>
                    <a:pt x="84" y="139"/>
                    <a:pt x="83" y="140"/>
                    <a:pt x="83" y="140"/>
                  </a:cubicBezTo>
                  <a:cubicBezTo>
                    <a:pt x="83" y="140"/>
                    <a:pt x="84" y="141"/>
                    <a:pt x="84" y="141"/>
                  </a:cubicBezTo>
                  <a:cubicBezTo>
                    <a:pt x="85" y="141"/>
                    <a:pt x="85" y="141"/>
                    <a:pt x="85" y="141"/>
                  </a:cubicBezTo>
                  <a:cubicBezTo>
                    <a:pt x="88" y="141"/>
                    <a:pt x="88" y="141"/>
                    <a:pt x="88" y="141"/>
                  </a:cubicBezTo>
                  <a:cubicBezTo>
                    <a:pt x="88" y="141"/>
                    <a:pt x="88" y="142"/>
                    <a:pt x="88" y="142"/>
                  </a:cubicBezTo>
                  <a:cubicBezTo>
                    <a:pt x="89" y="142"/>
                    <a:pt x="89" y="142"/>
                    <a:pt x="90" y="143"/>
                  </a:cubicBezTo>
                  <a:cubicBezTo>
                    <a:pt x="90" y="143"/>
                    <a:pt x="90" y="143"/>
                    <a:pt x="90" y="143"/>
                  </a:cubicBezTo>
                  <a:cubicBezTo>
                    <a:pt x="91" y="144"/>
                    <a:pt x="93" y="143"/>
                    <a:pt x="94" y="143"/>
                  </a:cubicBezTo>
                  <a:cubicBezTo>
                    <a:pt x="95" y="143"/>
                    <a:pt x="95" y="145"/>
                    <a:pt x="95" y="145"/>
                  </a:cubicBezTo>
                  <a:cubicBezTo>
                    <a:pt x="95" y="145"/>
                    <a:pt x="97" y="145"/>
                    <a:pt x="98" y="146"/>
                  </a:cubicBezTo>
                  <a:cubicBezTo>
                    <a:pt x="98" y="146"/>
                    <a:pt x="98" y="149"/>
                    <a:pt x="98" y="149"/>
                  </a:cubicBezTo>
                  <a:cubicBezTo>
                    <a:pt x="98" y="149"/>
                    <a:pt x="99" y="150"/>
                    <a:pt x="100" y="150"/>
                  </a:cubicBezTo>
                  <a:cubicBezTo>
                    <a:pt x="101" y="150"/>
                    <a:pt x="102" y="150"/>
                    <a:pt x="102" y="150"/>
                  </a:cubicBezTo>
                  <a:cubicBezTo>
                    <a:pt x="102" y="150"/>
                    <a:pt x="103" y="152"/>
                    <a:pt x="103" y="152"/>
                  </a:cubicBezTo>
                  <a:cubicBezTo>
                    <a:pt x="105" y="153"/>
                    <a:pt x="105" y="153"/>
                    <a:pt x="105" y="153"/>
                  </a:cubicBezTo>
                  <a:cubicBezTo>
                    <a:pt x="107" y="154"/>
                    <a:pt x="107" y="154"/>
                    <a:pt x="107" y="154"/>
                  </a:cubicBezTo>
                  <a:cubicBezTo>
                    <a:pt x="110" y="155"/>
                    <a:pt x="110" y="155"/>
                    <a:pt x="110" y="155"/>
                  </a:cubicBezTo>
                  <a:cubicBezTo>
                    <a:pt x="111" y="155"/>
                    <a:pt x="111" y="155"/>
                    <a:pt x="111" y="155"/>
                  </a:cubicBezTo>
                  <a:cubicBezTo>
                    <a:pt x="112" y="156"/>
                    <a:pt x="112" y="156"/>
                    <a:pt x="112" y="156"/>
                  </a:cubicBezTo>
                  <a:cubicBezTo>
                    <a:pt x="114" y="157"/>
                    <a:pt x="114" y="157"/>
                    <a:pt x="114" y="157"/>
                  </a:cubicBezTo>
                  <a:cubicBezTo>
                    <a:pt x="114" y="157"/>
                    <a:pt x="116" y="157"/>
                    <a:pt x="117" y="158"/>
                  </a:cubicBezTo>
                  <a:cubicBezTo>
                    <a:pt x="117" y="158"/>
                    <a:pt x="118" y="161"/>
                    <a:pt x="118" y="161"/>
                  </a:cubicBezTo>
                  <a:cubicBezTo>
                    <a:pt x="118" y="161"/>
                    <a:pt x="119" y="163"/>
                    <a:pt x="119" y="163"/>
                  </a:cubicBezTo>
                  <a:cubicBezTo>
                    <a:pt x="119" y="164"/>
                    <a:pt x="118" y="166"/>
                    <a:pt x="118" y="166"/>
                  </a:cubicBezTo>
                  <a:cubicBezTo>
                    <a:pt x="116" y="170"/>
                    <a:pt x="116" y="170"/>
                    <a:pt x="116" y="170"/>
                  </a:cubicBezTo>
                  <a:cubicBezTo>
                    <a:pt x="116" y="170"/>
                    <a:pt x="115" y="172"/>
                    <a:pt x="115" y="172"/>
                  </a:cubicBezTo>
                  <a:cubicBezTo>
                    <a:pt x="115" y="173"/>
                    <a:pt x="114" y="174"/>
                    <a:pt x="114" y="174"/>
                  </a:cubicBezTo>
                  <a:cubicBezTo>
                    <a:pt x="114" y="174"/>
                    <a:pt x="114" y="175"/>
                    <a:pt x="114" y="176"/>
                  </a:cubicBezTo>
                  <a:cubicBezTo>
                    <a:pt x="114" y="176"/>
                    <a:pt x="113" y="176"/>
                    <a:pt x="112" y="177"/>
                  </a:cubicBezTo>
                  <a:cubicBezTo>
                    <a:pt x="114" y="177"/>
                    <a:pt x="115" y="177"/>
                    <a:pt x="116" y="177"/>
                  </a:cubicBezTo>
                  <a:cubicBezTo>
                    <a:pt x="120" y="177"/>
                    <a:pt x="125" y="172"/>
                    <a:pt x="125" y="172"/>
                  </a:cubicBezTo>
                  <a:cubicBezTo>
                    <a:pt x="132" y="173"/>
                    <a:pt x="132" y="173"/>
                    <a:pt x="132" y="173"/>
                  </a:cubicBezTo>
                  <a:cubicBezTo>
                    <a:pt x="137" y="168"/>
                    <a:pt x="137" y="168"/>
                    <a:pt x="137" y="168"/>
                  </a:cubicBezTo>
                  <a:cubicBezTo>
                    <a:pt x="140" y="170"/>
                    <a:pt x="140" y="170"/>
                    <a:pt x="140" y="170"/>
                  </a:cubicBezTo>
                  <a:cubicBezTo>
                    <a:pt x="146" y="162"/>
                    <a:pt x="146" y="162"/>
                    <a:pt x="146" y="162"/>
                  </a:cubicBezTo>
                  <a:cubicBezTo>
                    <a:pt x="140" y="156"/>
                    <a:pt x="140" y="156"/>
                    <a:pt x="140" y="156"/>
                  </a:cubicBezTo>
                  <a:cubicBezTo>
                    <a:pt x="143" y="150"/>
                    <a:pt x="143" y="150"/>
                    <a:pt x="143" y="150"/>
                  </a:cubicBezTo>
                  <a:cubicBezTo>
                    <a:pt x="139" y="148"/>
                    <a:pt x="139" y="148"/>
                    <a:pt x="139" y="148"/>
                  </a:cubicBezTo>
                  <a:cubicBezTo>
                    <a:pt x="139" y="148"/>
                    <a:pt x="139" y="146"/>
                    <a:pt x="142" y="144"/>
                  </a:cubicBezTo>
                  <a:cubicBezTo>
                    <a:pt x="145" y="141"/>
                    <a:pt x="148" y="143"/>
                    <a:pt x="150" y="142"/>
                  </a:cubicBezTo>
                  <a:cubicBezTo>
                    <a:pt x="151" y="141"/>
                    <a:pt x="152" y="139"/>
                    <a:pt x="152" y="139"/>
                  </a:cubicBezTo>
                  <a:cubicBezTo>
                    <a:pt x="158" y="128"/>
                    <a:pt x="158" y="128"/>
                    <a:pt x="158" y="128"/>
                  </a:cubicBezTo>
                  <a:cubicBezTo>
                    <a:pt x="158" y="128"/>
                    <a:pt x="155" y="121"/>
                    <a:pt x="150" y="119"/>
                  </a:cubicBez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16" name="Schweiz"/>
            <p:cNvSpPr>
              <a:spLocks/>
            </p:cNvSpPr>
            <p:nvPr/>
          </p:nvSpPr>
          <p:spPr bwMode="auto">
            <a:xfrm>
              <a:off x="4391174" y="3553936"/>
              <a:ext cx="354330" cy="219710"/>
            </a:xfrm>
            <a:custGeom>
              <a:avLst/>
              <a:gdLst>
                <a:gd name="T0" fmla="*/ 208 w 208"/>
                <a:gd name="T1" fmla="*/ 59 h 129"/>
                <a:gd name="T2" fmla="*/ 194 w 208"/>
                <a:gd name="T3" fmla="*/ 63 h 129"/>
                <a:gd name="T4" fmla="*/ 179 w 208"/>
                <a:gd name="T5" fmla="*/ 59 h 129"/>
                <a:gd name="T6" fmla="*/ 164 w 208"/>
                <a:gd name="T7" fmla="*/ 49 h 129"/>
                <a:gd name="T8" fmla="*/ 162 w 208"/>
                <a:gd name="T9" fmla="*/ 39 h 129"/>
                <a:gd name="T10" fmla="*/ 172 w 208"/>
                <a:gd name="T11" fmla="*/ 18 h 129"/>
                <a:gd name="T12" fmla="*/ 148 w 208"/>
                <a:gd name="T13" fmla="*/ 9 h 129"/>
                <a:gd name="T14" fmla="*/ 135 w 208"/>
                <a:gd name="T15" fmla="*/ 4 h 129"/>
                <a:gd name="T16" fmla="*/ 128 w 208"/>
                <a:gd name="T17" fmla="*/ 2 h 129"/>
                <a:gd name="T18" fmla="*/ 118 w 208"/>
                <a:gd name="T19" fmla="*/ 8 h 129"/>
                <a:gd name="T20" fmla="*/ 125 w 208"/>
                <a:gd name="T21" fmla="*/ 14 h 129"/>
                <a:gd name="T22" fmla="*/ 112 w 208"/>
                <a:gd name="T23" fmla="*/ 13 h 129"/>
                <a:gd name="T24" fmla="*/ 83 w 208"/>
                <a:gd name="T25" fmla="*/ 15 h 129"/>
                <a:gd name="T26" fmla="*/ 81 w 208"/>
                <a:gd name="T27" fmla="*/ 13 h 129"/>
                <a:gd name="T28" fmla="*/ 73 w 208"/>
                <a:gd name="T29" fmla="*/ 16 h 129"/>
                <a:gd name="T30" fmla="*/ 61 w 208"/>
                <a:gd name="T31" fmla="*/ 24 h 129"/>
                <a:gd name="T32" fmla="*/ 46 w 208"/>
                <a:gd name="T33" fmla="*/ 27 h 129"/>
                <a:gd name="T34" fmla="*/ 35 w 208"/>
                <a:gd name="T35" fmla="*/ 47 h 129"/>
                <a:gd name="T36" fmla="*/ 24 w 208"/>
                <a:gd name="T37" fmla="*/ 64 h 129"/>
                <a:gd name="T38" fmla="*/ 9 w 208"/>
                <a:gd name="T39" fmla="*/ 90 h 129"/>
                <a:gd name="T40" fmla="*/ 0 w 208"/>
                <a:gd name="T41" fmla="*/ 97 h 129"/>
                <a:gd name="T42" fmla="*/ 8 w 208"/>
                <a:gd name="T43" fmla="*/ 103 h 129"/>
                <a:gd name="T44" fmla="*/ 12 w 208"/>
                <a:gd name="T45" fmla="*/ 93 h 129"/>
                <a:gd name="T46" fmla="*/ 40 w 208"/>
                <a:gd name="T47" fmla="*/ 87 h 129"/>
                <a:gd name="T48" fmla="*/ 41 w 208"/>
                <a:gd name="T49" fmla="*/ 98 h 129"/>
                <a:gd name="T50" fmla="*/ 41 w 208"/>
                <a:gd name="T51" fmla="*/ 107 h 129"/>
                <a:gd name="T52" fmla="*/ 48 w 208"/>
                <a:gd name="T53" fmla="*/ 120 h 129"/>
                <a:gd name="T54" fmla="*/ 52 w 208"/>
                <a:gd name="T55" fmla="*/ 124 h 129"/>
                <a:gd name="T56" fmla="*/ 64 w 208"/>
                <a:gd name="T57" fmla="*/ 121 h 129"/>
                <a:gd name="T58" fmla="*/ 82 w 208"/>
                <a:gd name="T59" fmla="*/ 122 h 129"/>
                <a:gd name="T60" fmla="*/ 92 w 208"/>
                <a:gd name="T61" fmla="*/ 116 h 129"/>
                <a:gd name="T62" fmla="*/ 100 w 208"/>
                <a:gd name="T63" fmla="*/ 107 h 129"/>
                <a:gd name="T64" fmla="*/ 99 w 208"/>
                <a:gd name="T65" fmla="*/ 96 h 129"/>
                <a:gd name="T66" fmla="*/ 107 w 208"/>
                <a:gd name="T67" fmla="*/ 93 h 129"/>
                <a:gd name="T68" fmla="*/ 112 w 208"/>
                <a:gd name="T69" fmla="*/ 88 h 129"/>
                <a:gd name="T70" fmla="*/ 112 w 208"/>
                <a:gd name="T71" fmla="*/ 99 h 129"/>
                <a:gd name="T72" fmla="*/ 121 w 208"/>
                <a:gd name="T73" fmla="*/ 110 h 129"/>
                <a:gd name="T74" fmla="*/ 132 w 208"/>
                <a:gd name="T75" fmla="*/ 114 h 129"/>
                <a:gd name="T76" fmla="*/ 131 w 208"/>
                <a:gd name="T77" fmla="*/ 119 h 129"/>
                <a:gd name="T78" fmla="*/ 139 w 208"/>
                <a:gd name="T79" fmla="*/ 129 h 129"/>
                <a:gd name="T80" fmla="*/ 138 w 208"/>
                <a:gd name="T81" fmla="*/ 122 h 129"/>
                <a:gd name="T82" fmla="*/ 141 w 208"/>
                <a:gd name="T83" fmla="*/ 114 h 129"/>
                <a:gd name="T84" fmla="*/ 150 w 208"/>
                <a:gd name="T85" fmla="*/ 102 h 129"/>
                <a:gd name="T86" fmla="*/ 150 w 208"/>
                <a:gd name="T87" fmla="*/ 91 h 129"/>
                <a:gd name="T88" fmla="*/ 157 w 208"/>
                <a:gd name="T89" fmla="*/ 88 h 129"/>
                <a:gd name="T90" fmla="*/ 164 w 208"/>
                <a:gd name="T91" fmla="*/ 99 h 129"/>
                <a:gd name="T92" fmla="*/ 182 w 208"/>
                <a:gd name="T93" fmla="*/ 95 h 129"/>
                <a:gd name="T94" fmla="*/ 187 w 208"/>
                <a:gd name="T95" fmla="*/ 103 h 129"/>
                <a:gd name="T96" fmla="*/ 190 w 208"/>
                <a:gd name="T97" fmla="*/ 105 h 129"/>
                <a:gd name="T98" fmla="*/ 193 w 208"/>
                <a:gd name="T99" fmla="*/ 93 h 129"/>
                <a:gd name="T100" fmla="*/ 188 w 208"/>
                <a:gd name="T101" fmla="*/ 92 h 129"/>
                <a:gd name="T102" fmla="*/ 196 w 208"/>
                <a:gd name="T103" fmla="*/ 77 h 129"/>
                <a:gd name="T104" fmla="*/ 207 w 208"/>
                <a:gd name="T105" fmla="*/ 86 h 129"/>
                <a:gd name="T106" fmla="*/ 204 w 208"/>
                <a:gd name="T107" fmla="*/ 79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8"/>
                <a:gd name="T163" fmla="*/ 0 h 129"/>
                <a:gd name="T164" fmla="*/ 208 w 208"/>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8" h="129">
                  <a:moveTo>
                    <a:pt x="204" y="79"/>
                  </a:moveTo>
                  <a:cubicBezTo>
                    <a:pt x="208" y="59"/>
                    <a:pt x="208" y="59"/>
                    <a:pt x="208" y="59"/>
                  </a:cubicBezTo>
                  <a:cubicBezTo>
                    <a:pt x="203" y="55"/>
                    <a:pt x="203" y="55"/>
                    <a:pt x="203" y="55"/>
                  </a:cubicBezTo>
                  <a:cubicBezTo>
                    <a:pt x="203" y="55"/>
                    <a:pt x="197" y="62"/>
                    <a:pt x="194" y="63"/>
                  </a:cubicBezTo>
                  <a:cubicBezTo>
                    <a:pt x="191" y="65"/>
                    <a:pt x="184" y="60"/>
                    <a:pt x="184" y="60"/>
                  </a:cubicBezTo>
                  <a:cubicBezTo>
                    <a:pt x="184" y="60"/>
                    <a:pt x="180" y="61"/>
                    <a:pt x="179" y="59"/>
                  </a:cubicBezTo>
                  <a:cubicBezTo>
                    <a:pt x="178" y="58"/>
                    <a:pt x="180" y="52"/>
                    <a:pt x="180" y="52"/>
                  </a:cubicBezTo>
                  <a:cubicBezTo>
                    <a:pt x="164" y="49"/>
                    <a:pt x="164" y="49"/>
                    <a:pt x="164" y="49"/>
                  </a:cubicBezTo>
                  <a:cubicBezTo>
                    <a:pt x="164" y="49"/>
                    <a:pt x="162" y="48"/>
                    <a:pt x="160" y="46"/>
                  </a:cubicBezTo>
                  <a:cubicBezTo>
                    <a:pt x="158" y="43"/>
                    <a:pt x="162" y="39"/>
                    <a:pt x="162" y="39"/>
                  </a:cubicBezTo>
                  <a:cubicBezTo>
                    <a:pt x="162" y="39"/>
                    <a:pt x="172" y="29"/>
                    <a:pt x="172" y="26"/>
                  </a:cubicBezTo>
                  <a:cubicBezTo>
                    <a:pt x="172" y="18"/>
                    <a:pt x="172" y="18"/>
                    <a:pt x="172" y="18"/>
                  </a:cubicBezTo>
                  <a:cubicBezTo>
                    <a:pt x="165" y="17"/>
                    <a:pt x="165" y="14"/>
                    <a:pt x="158" y="12"/>
                  </a:cubicBezTo>
                  <a:cubicBezTo>
                    <a:pt x="155" y="11"/>
                    <a:pt x="151" y="10"/>
                    <a:pt x="148" y="9"/>
                  </a:cubicBezTo>
                  <a:cubicBezTo>
                    <a:pt x="145" y="8"/>
                    <a:pt x="141" y="11"/>
                    <a:pt x="140" y="11"/>
                  </a:cubicBezTo>
                  <a:cubicBezTo>
                    <a:pt x="138" y="10"/>
                    <a:pt x="137" y="7"/>
                    <a:pt x="135" y="4"/>
                  </a:cubicBezTo>
                  <a:cubicBezTo>
                    <a:pt x="135" y="5"/>
                    <a:pt x="135" y="8"/>
                    <a:pt x="134" y="9"/>
                  </a:cubicBezTo>
                  <a:cubicBezTo>
                    <a:pt x="132" y="5"/>
                    <a:pt x="131" y="0"/>
                    <a:pt x="128" y="2"/>
                  </a:cubicBezTo>
                  <a:cubicBezTo>
                    <a:pt x="127" y="0"/>
                    <a:pt x="125" y="1"/>
                    <a:pt x="125" y="1"/>
                  </a:cubicBezTo>
                  <a:cubicBezTo>
                    <a:pt x="123" y="2"/>
                    <a:pt x="117" y="4"/>
                    <a:pt x="118" y="8"/>
                  </a:cubicBezTo>
                  <a:cubicBezTo>
                    <a:pt x="118" y="11"/>
                    <a:pt x="120" y="9"/>
                    <a:pt x="122" y="10"/>
                  </a:cubicBezTo>
                  <a:cubicBezTo>
                    <a:pt x="123" y="11"/>
                    <a:pt x="132" y="9"/>
                    <a:pt x="125" y="14"/>
                  </a:cubicBezTo>
                  <a:cubicBezTo>
                    <a:pt x="124" y="11"/>
                    <a:pt x="122" y="12"/>
                    <a:pt x="122" y="15"/>
                  </a:cubicBezTo>
                  <a:cubicBezTo>
                    <a:pt x="116" y="17"/>
                    <a:pt x="115" y="13"/>
                    <a:pt x="112" y="13"/>
                  </a:cubicBezTo>
                  <a:cubicBezTo>
                    <a:pt x="107" y="12"/>
                    <a:pt x="105" y="18"/>
                    <a:pt x="101" y="16"/>
                  </a:cubicBezTo>
                  <a:cubicBezTo>
                    <a:pt x="91" y="12"/>
                    <a:pt x="86" y="18"/>
                    <a:pt x="83" y="15"/>
                  </a:cubicBezTo>
                  <a:cubicBezTo>
                    <a:pt x="83" y="14"/>
                    <a:pt x="84" y="14"/>
                    <a:pt x="85" y="14"/>
                  </a:cubicBezTo>
                  <a:cubicBezTo>
                    <a:pt x="84" y="14"/>
                    <a:pt x="82" y="13"/>
                    <a:pt x="81" y="13"/>
                  </a:cubicBezTo>
                  <a:cubicBezTo>
                    <a:pt x="80" y="12"/>
                    <a:pt x="80" y="12"/>
                    <a:pt x="80" y="11"/>
                  </a:cubicBezTo>
                  <a:cubicBezTo>
                    <a:pt x="73" y="16"/>
                    <a:pt x="73" y="16"/>
                    <a:pt x="73" y="16"/>
                  </a:cubicBezTo>
                  <a:cubicBezTo>
                    <a:pt x="73" y="19"/>
                    <a:pt x="73" y="19"/>
                    <a:pt x="73" y="19"/>
                  </a:cubicBezTo>
                  <a:cubicBezTo>
                    <a:pt x="73" y="19"/>
                    <a:pt x="65" y="24"/>
                    <a:pt x="61" y="24"/>
                  </a:cubicBezTo>
                  <a:cubicBezTo>
                    <a:pt x="57" y="23"/>
                    <a:pt x="58" y="16"/>
                    <a:pt x="52" y="16"/>
                  </a:cubicBezTo>
                  <a:cubicBezTo>
                    <a:pt x="48" y="15"/>
                    <a:pt x="46" y="27"/>
                    <a:pt x="46" y="27"/>
                  </a:cubicBezTo>
                  <a:cubicBezTo>
                    <a:pt x="51" y="28"/>
                    <a:pt x="51" y="28"/>
                    <a:pt x="51" y="28"/>
                  </a:cubicBezTo>
                  <a:cubicBezTo>
                    <a:pt x="51" y="28"/>
                    <a:pt x="39" y="44"/>
                    <a:pt x="35" y="47"/>
                  </a:cubicBezTo>
                  <a:cubicBezTo>
                    <a:pt x="32" y="50"/>
                    <a:pt x="28" y="49"/>
                    <a:pt x="25" y="51"/>
                  </a:cubicBezTo>
                  <a:cubicBezTo>
                    <a:pt x="23" y="52"/>
                    <a:pt x="26" y="58"/>
                    <a:pt x="24" y="64"/>
                  </a:cubicBezTo>
                  <a:cubicBezTo>
                    <a:pt x="22" y="70"/>
                    <a:pt x="11" y="73"/>
                    <a:pt x="7" y="79"/>
                  </a:cubicBezTo>
                  <a:cubicBezTo>
                    <a:pt x="2" y="87"/>
                    <a:pt x="9" y="90"/>
                    <a:pt x="9" y="90"/>
                  </a:cubicBezTo>
                  <a:cubicBezTo>
                    <a:pt x="4" y="97"/>
                    <a:pt x="4" y="97"/>
                    <a:pt x="4" y="97"/>
                  </a:cubicBezTo>
                  <a:cubicBezTo>
                    <a:pt x="0" y="97"/>
                    <a:pt x="0" y="97"/>
                    <a:pt x="0" y="97"/>
                  </a:cubicBezTo>
                  <a:cubicBezTo>
                    <a:pt x="1" y="103"/>
                    <a:pt x="1" y="103"/>
                    <a:pt x="1" y="103"/>
                  </a:cubicBezTo>
                  <a:cubicBezTo>
                    <a:pt x="8" y="103"/>
                    <a:pt x="8" y="103"/>
                    <a:pt x="8" y="103"/>
                  </a:cubicBezTo>
                  <a:cubicBezTo>
                    <a:pt x="14" y="96"/>
                    <a:pt x="14" y="96"/>
                    <a:pt x="14" y="96"/>
                  </a:cubicBezTo>
                  <a:cubicBezTo>
                    <a:pt x="14" y="96"/>
                    <a:pt x="12" y="95"/>
                    <a:pt x="12" y="93"/>
                  </a:cubicBezTo>
                  <a:cubicBezTo>
                    <a:pt x="12" y="90"/>
                    <a:pt x="17" y="84"/>
                    <a:pt x="26" y="83"/>
                  </a:cubicBezTo>
                  <a:cubicBezTo>
                    <a:pt x="34" y="82"/>
                    <a:pt x="40" y="87"/>
                    <a:pt x="40" y="87"/>
                  </a:cubicBezTo>
                  <a:cubicBezTo>
                    <a:pt x="39" y="92"/>
                    <a:pt x="39" y="92"/>
                    <a:pt x="39" y="92"/>
                  </a:cubicBezTo>
                  <a:cubicBezTo>
                    <a:pt x="39" y="92"/>
                    <a:pt x="42" y="94"/>
                    <a:pt x="41" y="98"/>
                  </a:cubicBezTo>
                  <a:cubicBezTo>
                    <a:pt x="40" y="103"/>
                    <a:pt x="37" y="107"/>
                    <a:pt x="37" y="107"/>
                  </a:cubicBezTo>
                  <a:cubicBezTo>
                    <a:pt x="41" y="107"/>
                    <a:pt x="41" y="107"/>
                    <a:pt x="41" y="107"/>
                  </a:cubicBezTo>
                  <a:cubicBezTo>
                    <a:pt x="42" y="110"/>
                    <a:pt x="42" y="110"/>
                    <a:pt x="42" y="110"/>
                  </a:cubicBezTo>
                  <a:cubicBezTo>
                    <a:pt x="42" y="110"/>
                    <a:pt x="48" y="112"/>
                    <a:pt x="48" y="120"/>
                  </a:cubicBezTo>
                  <a:cubicBezTo>
                    <a:pt x="48" y="122"/>
                    <a:pt x="48" y="122"/>
                    <a:pt x="48" y="122"/>
                  </a:cubicBezTo>
                  <a:cubicBezTo>
                    <a:pt x="48" y="123"/>
                    <a:pt x="50" y="124"/>
                    <a:pt x="52" y="124"/>
                  </a:cubicBezTo>
                  <a:cubicBezTo>
                    <a:pt x="57" y="123"/>
                    <a:pt x="57" y="120"/>
                    <a:pt x="58" y="120"/>
                  </a:cubicBezTo>
                  <a:cubicBezTo>
                    <a:pt x="60" y="121"/>
                    <a:pt x="61" y="122"/>
                    <a:pt x="64" y="121"/>
                  </a:cubicBezTo>
                  <a:cubicBezTo>
                    <a:pt x="67" y="121"/>
                    <a:pt x="68" y="116"/>
                    <a:pt x="71" y="116"/>
                  </a:cubicBezTo>
                  <a:cubicBezTo>
                    <a:pt x="72" y="116"/>
                    <a:pt x="79" y="122"/>
                    <a:pt x="82" y="122"/>
                  </a:cubicBezTo>
                  <a:cubicBezTo>
                    <a:pt x="86" y="122"/>
                    <a:pt x="85" y="118"/>
                    <a:pt x="86" y="118"/>
                  </a:cubicBezTo>
                  <a:cubicBezTo>
                    <a:pt x="88" y="118"/>
                    <a:pt x="91" y="118"/>
                    <a:pt x="92" y="116"/>
                  </a:cubicBezTo>
                  <a:cubicBezTo>
                    <a:pt x="93" y="115"/>
                    <a:pt x="92" y="112"/>
                    <a:pt x="94" y="111"/>
                  </a:cubicBezTo>
                  <a:cubicBezTo>
                    <a:pt x="97" y="110"/>
                    <a:pt x="100" y="107"/>
                    <a:pt x="100" y="107"/>
                  </a:cubicBezTo>
                  <a:cubicBezTo>
                    <a:pt x="97" y="99"/>
                    <a:pt x="97" y="99"/>
                    <a:pt x="97" y="99"/>
                  </a:cubicBezTo>
                  <a:cubicBezTo>
                    <a:pt x="99" y="96"/>
                    <a:pt x="99" y="96"/>
                    <a:pt x="99" y="96"/>
                  </a:cubicBezTo>
                  <a:cubicBezTo>
                    <a:pt x="101" y="97"/>
                    <a:pt x="101" y="97"/>
                    <a:pt x="101" y="97"/>
                  </a:cubicBezTo>
                  <a:cubicBezTo>
                    <a:pt x="107" y="93"/>
                    <a:pt x="107" y="93"/>
                    <a:pt x="107" y="93"/>
                  </a:cubicBezTo>
                  <a:cubicBezTo>
                    <a:pt x="105" y="90"/>
                    <a:pt x="105" y="90"/>
                    <a:pt x="105" y="90"/>
                  </a:cubicBezTo>
                  <a:cubicBezTo>
                    <a:pt x="112" y="88"/>
                    <a:pt x="112" y="88"/>
                    <a:pt x="112" y="88"/>
                  </a:cubicBezTo>
                  <a:cubicBezTo>
                    <a:pt x="116" y="90"/>
                    <a:pt x="116" y="90"/>
                    <a:pt x="116" y="90"/>
                  </a:cubicBezTo>
                  <a:cubicBezTo>
                    <a:pt x="116" y="90"/>
                    <a:pt x="110" y="96"/>
                    <a:pt x="112" y="99"/>
                  </a:cubicBezTo>
                  <a:cubicBezTo>
                    <a:pt x="114" y="103"/>
                    <a:pt x="118" y="104"/>
                    <a:pt x="118" y="105"/>
                  </a:cubicBezTo>
                  <a:cubicBezTo>
                    <a:pt x="118" y="106"/>
                    <a:pt x="117" y="108"/>
                    <a:pt x="121" y="110"/>
                  </a:cubicBezTo>
                  <a:cubicBezTo>
                    <a:pt x="124" y="112"/>
                    <a:pt x="129" y="111"/>
                    <a:pt x="129" y="111"/>
                  </a:cubicBezTo>
                  <a:cubicBezTo>
                    <a:pt x="132" y="114"/>
                    <a:pt x="132" y="114"/>
                    <a:pt x="132" y="114"/>
                  </a:cubicBezTo>
                  <a:cubicBezTo>
                    <a:pt x="129" y="116"/>
                    <a:pt x="129" y="116"/>
                    <a:pt x="129" y="116"/>
                  </a:cubicBezTo>
                  <a:cubicBezTo>
                    <a:pt x="131" y="119"/>
                    <a:pt x="131" y="119"/>
                    <a:pt x="131" y="119"/>
                  </a:cubicBezTo>
                  <a:cubicBezTo>
                    <a:pt x="135" y="128"/>
                    <a:pt x="135" y="128"/>
                    <a:pt x="135" y="128"/>
                  </a:cubicBezTo>
                  <a:cubicBezTo>
                    <a:pt x="139" y="129"/>
                    <a:pt x="139" y="129"/>
                    <a:pt x="139" y="129"/>
                  </a:cubicBezTo>
                  <a:cubicBezTo>
                    <a:pt x="140" y="124"/>
                    <a:pt x="140" y="124"/>
                    <a:pt x="140" y="124"/>
                  </a:cubicBezTo>
                  <a:cubicBezTo>
                    <a:pt x="138" y="122"/>
                    <a:pt x="138" y="122"/>
                    <a:pt x="138" y="122"/>
                  </a:cubicBezTo>
                  <a:cubicBezTo>
                    <a:pt x="137" y="118"/>
                    <a:pt x="137" y="118"/>
                    <a:pt x="137" y="118"/>
                  </a:cubicBezTo>
                  <a:cubicBezTo>
                    <a:pt x="141" y="114"/>
                    <a:pt x="141" y="114"/>
                    <a:pt x="141" y="114"/>
                  </a:cubicBezTo>
                  <a:cubicBezTo>
                    <a:pt x="142" y="111"/>
                    <a:pt x="142" y="111"/>
                    <a:pt x="142" y="111"/>
                  </a:cubicBezTo>
                  <a:cubicBezTo>
                    <a:pt x="142" y="111"/>
                    <a:pt x="148" y="107"/>
                    <a:pt x="150" y="102"/>
                  </a:cubicBezTo>
                  <a:cubicBezTo>
                    <a:pt x="153" y="96"/>
                    <a:pt x="153" y="93"/>
                    <a:pt x="153" y="93"/>
                  </a:cubicBezTo>
                  <a:cubicBezTo>
                    <a:pt x="150" y="91"/>
                    <a:pt x="150" y="91"/>
                    <a:pt x="150" y="91"/>
                  </a:cubicBezTo>
                  <a:cubicBezTo>
                    <a:pt x="153" y="86"/>
                    <a:pt x="153" y="86"/>
                    <a:pt x="153" y="86"/>
                  </a:cubicBezTo>
                  <a:cubicBezTo>
                    <a:pt x="157" y="88"/>
                    <a:pt x="157" y="88"/>
                    <a:pt x="157" y="88"/>
                  </a:cubicBezTo>
                  <a:cubicBezTo>
                    <a:pt x="160" y="86"/>
                    <a:pt x="160" y="86"/>
                    <a:pt x="160" y="86"/>
                  </a:cubicBezTo>
                  <a:cubicBezTo>
                    <a:pt x="160" y="86"/>
                    <a:pt x="159" y="96"/>
                    <a:pt x="164" y="99"/>
                  </a:cubicBezTo>
                  <a:cubicBezTo>
                    <a:pt x="170" y="102"/>
                    <a:pt x="173" y="97"/>
                    <a:pt x="173" y="97"/>
                  </a:cubicBezTo>
                  <a:cubicBezTo>
                    <a:pt x="182" y="95"/>
                    <a:pt x="182" y="95"/>
                    <a:pt x="182" y="95"/>
                  </a:cubicBezTo>
                  <a:cubicBezTo>
                    <a:pt x="184" y="99"/>
                    <a:pt x="184" y="99"/>
                    <a:pt x="184" y="99"/>
                  </a:cubicBezTo>
                  <a:cubicBezTo>
                    <a:pt x="187" y="103"/>
                    <a:pt x="187" y="103"/>
                    <a:pt x="187" y="103"/>
                  </a:cubicBezTo>
                  <a:cubicBezTo>
                    <a:pt x="188" y="105"/>
                    <a:pt x="188" y="105"/>
                    <a:pt x="188" y="105"/>
                  </a:cubicBezTo>
                  <a:cubicBezTo>
                    <a:pt x="190" y="105"/>
                    <a:pt x="190" y="105"/>
                    <a:pt x="190" y="105"/>
                  </a:cubicBezTo>
                  <a:cubicBezTo>
                    <a:pt x="190" y="98"/>
                    <a:pt x="190" y="98"/>
                    <a:pt x="190" y="98"/>
                  </a:cubicBezTo>
                  <a:cubicBezTo>
                    <a:pt x="193" y="93"/>
                    <a:pt x="193" y="93"/>
                    <a:pt x="193" y="93"/>
                  </a:cubicBezTo>
                  <a:cubicBezTo>
                    <a:pt x="191" y="92"/>
                    <a:pt x="191" y="92"/>
                    <a:pt x="191" y="92"/>
                  </a:cubicBezTo>
                  <a:cubicBezTo>
                    <a:pt x="188" y="92"/>
                    <a:pt x="188" y="92"/>
                    <a:pt x="188" y="92"/>
                  </a:cubicBezTo>
                  <a:cubicBezTo>
                    <a:pt x="188" y="92"/>
                    <a:pt x="182" y="88"/>
                    <a:pt x="188" y="82"/>
                  </a:cubicBezTo>
                  <a:cubicBezTo>
                    <a:pt x="194" y="76"/>
                    <a:pt x="196" y="77"/>
                    <a:pt x="196" y="77"/>
                  </a:cubicBezTo>
                  <a:cubicBezTo>
                    <a:pt x="197" y="83"/>
                    <a:pt x="197" y="83"/>
                    <a:pt x="197" y="83"/>
                  </a:cubicBezTo>
                  <a:cubicBezTo>
                    <a:pt x="207" y="86"/>
                    <a:pt x="207" y="86"/>
                    <a:pt x="207" y="86"/>
                  </a:cubicBezTo>
                  <a:cubicBezTo>
                    <a:pt x="207" y="79"/>
                    <a:pt x="207" y="79"/>
                    <a:pt x="207" y="79"/>
                  </a:cubicBezTo>
                  <a:lnTo>
                    <a:pt x="204" y="79"/>
                  </a:lnTo>
                  <a:close/>
                </a:path>
              </a:pathLst>
            </a:custGeom>
            <a:solidFill>
              <a:srgbClr val="FFD5D5"/>
            </a:solidFill>
            <a:ln w="3175">
              <a:solidFill>
                <a:schemeClr val="bg1"/>
              </a:solidFill>
              <a:round/>
              <a:headEnd/>
              <a:tailEnd/>
            </a:ln>
          </p:spPr>
          <p:txBody>
            <a:bodyPr/>
            <a:lstStyle/>
            <a:p>
              <a:endParaRPr lang="de-DE" dirty="0">
                <a:solidFill>
                  <a:prstClr val="black"/>
                </a:solidFill>
              </a:endParaRPr>
            </a:p>
          </p:txBody>
        </p:sp>
        <p:sp>
          <p:nvSpPr>
            <p:cNvPr id="17" name="Schweden"/>
            <p:cNvSpPr>
              <a:spLocks noEditPoints="1"/>
            </p:cNvSpPr>
            <p:nvPr/>
          </p:nvSpPr>
          <p:spPr bwMode="auto">
            <a:xfrm>
              <a:off x="4806464" y="1189196"/>
              <a:ext cx="623570" cy="1531620"/>
            </a:xfrm>
            <a:custGeom>
              <a:avLst/>
              <a:gdLst>
                <a:gd name="T0" fmla="*/ 336 w 365"/>
                <a:gd name="T1" fmla="*/ 111 h 899"/>
                <a:gd name="T2" fmla="*/ 305 w 365"/>
                <a:gd name="T3" fmla="*/ 38 h 899"/>
                <a:gd name="T4" fmla="*/ 247 w 365"/>
                <a:gd name="T5" fmla="*/ 2 h 899"/>
                <a:gd name="T6" fmla="*/ 194 w 365"/>
                <a:gd name="T7" fmla="*/ 36 h 899"/>
                <a:gd name="T8" fmla="*/ 136 w 365"/>
                <a:gd name="T9" fmla="*/ 151 h 899"/>
                <a:gd name="T10" fmla="*/ 98 w 365"/>
                <a:gd name="T11" fmla="*/ 268 h 899"/>
                <a:gd name="T12" fmla="*/ 33 w 365"/>
                <a:gd name="T13" fmla="*/ 410 h 899"/>
                <a:gd name="T14" fmla="*/ 41 w 365"/>
                <a:gd name="T15" fmla="*/ 538 h 899"/>
                <a:gd name="T16" fmla="*/ 12 w 365"/>
                <a:gd name="T17" fmla="*/ 671 h 899"/>
                <a:gd name="T18" fmla="*/ 9 w 365"/>
                <a:gd name="T19" fmla="*/ 707 h 899"/>
                <a:gd name="T20" fmla="*/ 18 w 365"/>
                <a:gd name="T21" fmla="*/ 737 h 899"/>
                <a:gd name="T22" fmla="*/ 37 w 365"/>
                <a:gd name="T23" fmla="*/ 779 h 899"/>
                <a:gd name="T24" fmla="*/ 52 w 365"/>
                <a:gd name="T25" fmla="*/ 826 h 899"/>
                <a:gd name="T26" fmla="*/ 64 w 365"/>
                <a:gd name="T27" fmla="*/ 871 h 899"/>
                <a:gd name="T28" fmla="*/ 106 w 365"/>
                <a:gd name="T29" fmla="*/ 895 h 899"/>
                <a:gd name="T30" fmla="*/ 172 w 365"/>
                <a:gd name="T31" fmla="*/ 847 h 899"/>
                <a:gd name="T32" fmla="*/ 197 w 365"/>
                <a:gd name="T33" fmla="*/ 756 h 899"/>
                <a:gd name="T34" fmla="*/ 196 w 365"/>
                <a:gd name="T35" fmla="*/ 719 h 899"/>
                <a:gd name="T36" fmla="*/ 192 w 365"/>
                <a:gd name="T37" fmla="*/ 677 h 899"/>
                <a:gd name="T38" fmla="*/ 226 w 365"/>
                <a:gd name="T39" fmla="*/ 648 h 899"/>
                <a:gd name="T40" fmla="*/ 237 w 365"/>
                <a:gd name="T41" fmla="*/ 628 h 899"/>
                <a:gd name="T42" fmla="*/ 267 w 365"/>
                <a:gd name="T43" fmla="*/ 592 h 899"/>
                <a:gd name="T44" fmla="*/ 216 w 365"/>
                <a:gd name="T45" fmla="*/ 557 h 899"/>
                <a:gd name="T46" fmla="*/ 193 w 365"/>
                <a:gd name="T47" fmla="*/ 502 h 899"/>
                <a:gd name="T48" fmla="*/ 201 w 365"/>
                <a:gd name="T49" fmla="*/ 450 h 899"/>
                <a:gd name="T50" fmla="*/ 207 w 365"/>
                <a:gd name="T51" fmla="*/ 432 h 899"/>
                <a:gd name="T52" fmla="*/ 225 w 365"/>
                <a:gd name="T53" fmla="*/ 405 h 899"/>
                <a:gd name="T54" fmla="*/ 233 w 365"/>
                <a:gd name="T55" fmla="*/ 375 h 899"/>
                <a:gd name="T56" fmla="*/ 262 w 365"/>
                <a:gd name="T57" fmla="*/ 357 h 899"/>
                <a:gd name="T58" fmla="*/ 290 w 365"/>
                <a:gd name="T59" fmla="*/ 333 h 899"/>
                <a:gd name="T60" fmla="*/ 309 w 365"/>
                <a:gd name="T61" fmla="*/ 283 h 899"/>
                <a:gd name="T62" fmla="*/ 307 w 365"/>
                <a:gd name="T63" fmla="*/ 221 h 899"/>
                <a:gd name="T64" fmla="*/ 329 w 365"/>
                <a:gd name="T65" fmla="*/ 199 h 899"/>
                <a:gd name="T66" fmla="*/ 365 w 365"/>
                <a:gd name="T67" fmla="*/ 195 h 899"/>
                <a:gd name="T68" fmla="*/ 14 w 365"/>
                <a:gd name="T69" fmla="*/ 718 h 899"/>
                <a:gd name="T70" fmla="*/ 207 w 365"/>
                <a:gd name="T71" fmla="*/ 765 h 899"/>
                <a:gd name="T72" fmla="*/ 190 w 365"/>
                <a:gd name="T73" fmla="*/ 816 h 899"/>
                <a:gd name="T74" fmla="*/ 208 w 365"/>
                <a:gd name="T75" fmla="*/ 788 h 899"/>
                <a:gd name="T76" fmla="*/ 277 w 365"/>
                <a:gd name="T77" fmla="*/ 731 h 899"/>
                <a:gd name="T78" fmla="*/ 248 w 365"/>
                <a:gd name="T79" fmla="*/ 746 h 899"/>
                <a:gd name="T80" fmla="*/ 253 w 365"/>
                <a:gd name="T81" fmla="*/ 787 h 899"/>
                <a:gd name="T82" fmla="*/ 277 w 365"/>
                <a:gd name="T83" fmla="*/ 750 h 899"/>
                <a:gd name="T84" fmla="*/ 281 w 365"/>
                <a:gd name="T85" fmla="*/ 712 h 899"/>
                <a:gd name="T86" fmla="*/ 281 w 365"/>
                <a:gd name="T87" fmla="*/ 689 h 899"/>
                <a:gd name="T88" fmla="*/ 243 w 365"/>
                <a:gd name="T89" fmla="*/ 630 h 899"/>
                <a:gd name="T90" fmla="*/ 258 w 365"/>
                <a:gd name="T91" fmla="*/ 630 h 899"/>
                <a:gd name="T92" fmla="*/ 247 w 365"/>
                <a:gd name="T93" fmla="*/ 656 h 899"/>
                <a:gd name="T94" fmla="*/ 251 w 365"/>
                <a:gd name="T95" fmla="*/ 636 h 899"/>
                <a:gd name="T96" fmla="*/ 241 w 365"/>
                <a:gd name="T97" fmla="*/ 554 h 899"/>
                <a:gd name="T98" fmla="*/ 256 w 365"/>
                <a:gd name="T99" fmla="*/ 573 h 899"/>
                <a:gd name="T100" fmla="*/ 195 w 365"/>
                <a:gd name="T101" fmla="*/ 740 h 899"/>
                <a:gd name="T102" fmla="*/ 205 w 365"/>
                <a:gd name="T103" fmla="*/ 485 h 899"/>
                <a:gd name="T104" fmla="*/ 214 w 365"/>
                <a:gd name="T105" fmla="*/ 425 h 899"/>
                <a:gd name="T106" fmla="*/ 294 w 365"/>
                <a:gd name="T107" fmla="*/ 343 h 899"/>
                <a:gd name="T108" fmla="*/ 307 w 365"/>
                <a:gd name="T109" fmla="*/ 241 h 899"/>
                <a:gd name="T110" fmla="*/ 312 w 365"/>
                <a:gd name="T111" fmla="*/ 222 h 899"/>
                <a:gd name="T112" fmla="*/ 325 w 365"/>
                <a:gd name="T113" fmla="*/ 217 h 899"/>
                <a:gd name="T114" fmla="*/ 356 w 365"/>
                <a:gd name="T115" fmla="*/ 200 h 8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5"/>
                <a:gd name="T175" fmla="*/ 0 h 899"/>
                <a:gd name="T176" fmla="*/ 365 w 365"/>
                <a:gd name="T177" fmla="*/ 899 h 8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5" h="899">
                  <a:moveTo>
                    <a:pt x="364" y="188"/>
                  </a:moveTo>
                  <a:cubicBezTo>
                    <a:pt x="364" y="188"/>
                    <a:pt x="359" y="186"/>
                    <a:pt x="358" y="182"/>
                  </a:cubicBezTo>
                  <a:cubicBezTo>
                    <a:pt x="357" y="178"/>
                    <a:pt x="358" y="175"/>
                    <a:pt x="356" y="173"/>
                  </a:cubicBezTo>
                  <a:cubicBezTo>
                    <a:pt x="354" y="172"/>
                    <a:pt x="347" y="171"/>
                    <a:pt x="347" y="167"/>
                  </a:cubicBezTo>
                  <a:cubicBezTo>
                    <a:pt x="348" y="161"/>
                    <a:pt x="348" y="160"/>
                    <a:pt x="348" y="160"/>
                  </a:cubicBezTo>
                  <a:cubicBezTo>
                    <a:pt x="348" y="160"/>
                    <a:pt x="343" y="159"/>
                    <a:pt x="345" y="155"/>
                  </a:cubicBezTo>
                  <a:cubicBezTo>
                    <a:pt x="348" y="150"/>
                    <a:pt x="353" y="147"/>
                    <a:pt x="352" y="144"/>
                  </a:cubicBezTo>
                  <a:cubicBezTo>
                    <a:pt x="350" y="140"/>
                    <a:pt x="348" y="136"/>
                    <a:pt x="348" y="136"/>
                  </a:cubicBezTo>
                  <a:cubicBezTo>
                    <a:pt x="348" y="136"/>
                    <a:pt x="349" y="129"/>
                    <a:pt x="347" y="125"/>
                  </a:cubicBezTo>
                  <a:cubicBezTo>
                    <a:pt x="345" y="122"/>
                    <a:pt x="336" y="117"/>
                    <a:pt x="336" y="111"/>
                  </a:cubicBezTo>
                  <a:cubicBezTo>
                    <a:pt x="336" y="106"/>
                    <a:pt x="337" y="104"/>
                    <a:pt x="337" y="104"/>
                  </a:cubicBezTo>
                  <a:cubicBezTo>
                    <a:pt x="340" y="101"/>
                    <a:pt x="340" y="101"/>
                    <a:pt x="340" y="101"/>
                  </a:cubicBezTo>
                  <a:cubicBezTo>
                    <a:pt x="339" y="95"/>
                    <a:pt x="339" y="95"/>
                    <a:pt x="339" y="95"/>
                  </a:cubicBezTo>
                  <a:cubicBezTo>
                    <a:pt x="328" y="93"/>
                    <a:pt x="328" y="93"/>
                    <a:pt x="328" y="93"/>
                  </a:cubicBezTo>
                  <a:cubicBezTo>
                    <a:pt x="328" y="93"/>
                    <a:pt x="330" y="87"/>
                    <a:pt x="328" y="81"/>
                  </a:cubicBezTo>
                  <a:cubicBezTo>
                    <a:pt x="327" y="77"/>
                    <a:pt x="325" y="74"/>
                    <a:pt x="326" y="69"/>
                  </a:cubicBezTo>
                  <a:cubicBezTo>
                    <a:pt x="327" y="65"/>
                    <a:pt x="332" y="65"/>
                    <a:pt x="330" y="62"/>
                  </a:cubicBezTo>
                  <a:cubicBezTo>
                    <a:pt x="328" y="59"/>
                    <a:pt x="319" y="50"/>
                    <a:pt x="319" y="50"/>
                  </a:cubicBezTo>
                  <a:cubicBezTo>
                    <a:pt x="315" y="53"/>
                    <a:pt x="315" y="53"/>
                    <a:pt x="315" y="53"/>
                  </a:cubicBezTo>
                  <a:cubicBezTo>
                    <a:pt x="315" y="53"/>
                    <a:pt x="314" y="43"/>
                    <a:pt x="305" y="38"/>
                  </a:cubicBezTo>
                  <a:cubicBezTo>
                    <a:pt x="295" y="33"/>
                    <a:pt x="282" y="31"/>
                    <a:pt x="282" y="31"/>
                  </a:cubicBezTo>
                  <a:cubicBezTo>
                    <a:pt x="278" y="27"/>
                    <a:pt x="278" y="27"/>
                    <a:pt x="278" y="27"/>
                  </a:cubicBezTo>
                  <a:cubicBezTo>
                    <a:pt x="274" y="27"/>
                    <a:pt x="274" y="27"/>
                    <a:pt x="274" y="27"/>
                  </a:cubicBezTo>
                  <a:cubicBezTo>
                    <a:pt x="272" y="24"/>
                    <a:pt x="272" y="24"/>
                    <a:pt x="272" y="24"/>
                  </a:cubicBezTo>
                  <a:cubicBezTo>
                    <a:pt x="267" y="22"/>
                    <a:pt x="267" y="22"/>
                    <a:pt x="267" y="22"/>
                  </a:cubicBezTo>
                  <a:cubicBezTo>
                    <a:pt x="265" y="15"/>
                    <a:pt x="265" y="15"/>
                    <a:pt x="265" y="15"/>
                  </a:cubicBezTo>
                  <a:cubicBezTo>
                    <a:pt x="261" y="15"/>
                    <a:pt x="261" y="15"/>
                    <a:pt x="261" y="15"/>
                  </a:cubicBezTo>
                  <a:cubicBezTo>
                    <a:pt x="251" y="11"/>
                    <a:pt x="251" y="11"/>
                    <a:pt x="251" y="11"/>
                  </a:cubicBezTo>
                  <a:cubicBezTo>
                    <a:pt x="250" y="5"/>
                    <a:pt x="250" y="5"/>
                    <a:pt x="250" y="5"/>
                  </a:cubicBezTo>
                  <a:cubicBezTo>
                    <a:pt x="247" y="2"/>
                    <a:pt x="247" y="2"/>
                    <a:pt x="247" y="2"/>
                  </a:cubicBezTo>
                  <a:cubicBezTo>
                    <a:pt x="242" y="2"/>
                    <a:pt x="242" y="2"/>
                    <a:pt x="242" y="2"/>
                  </a:cubicBezTo>
                  <a:cubicBezTo>
                    <a:pt x="242" y="0"/>
                    <a:pt x="242" y="0"/>
                    <a:pt x="242" y="0"/>
                  </a:cubicBezTo>
                  <a:cubicBezTo>
                    <a:pt x="230" y="2"/>
                    <a:pt x="230" y="2"/>
                    <a:pt x="230" y="2"/>
                  </a:cubicBezTo>
                  <a:cubicBezTo>
                    <a:pt x="230" y="2"/>
                    <a:pt x="237" y="11"/>
                    <a:pt x="238" y="17"/>
                  </a:cubicBezTo>
                  <a:cubicBezTo>
                    <a:pt x="239" y="25"/>
                    <a:pt x="231" y="34"/>
                    <a:pt x="231" y="34"/>
                  </a:cubicBezTo>
                  <a:cubicBezTo>
                    <a:pt x="239" y="38"/>
                    <a:pt x="239" y="38"/>
                    <a:pt x="239" y="38"/>
                  </a:cubicBezTo>
                  <a:cubicBezTo>
                    <a:pt x="232" y="48"/>
                    <a:pt x="232" y="48"/>
                    <a:pt x="232" y="48"/>
                  </a:cubicBezTo>
                  <a:cubicBezTo>
                    <a:pt x="210" y="38"/>
                    <a:pt x="210" y="38"/>
                    <a:pt x="210" y="38"/>
                  </a:cubicBezTo>
                  <a:cubicBezTo>
                    <a:pt x="198" y="41"/>
                    <a:pt x="198" y="41"/>
                    <a:pt x="198" y="41"/>
                  </a:cubicBezTo>
                  <a:cubicBezTo>
                    <a:pt x="194" y="36"/>
                    <a:pt x="194" y="36"/>
                    <a:pt x="194" y="36"/>
                  </a:cubicBezTo>
                  <a:cubicBezTo>
                    <a:pt x="186" y="41"/>
                    <a:pt x="186" y="41"/>
                    <a:pt x="186" y="41"/>
                  </a:cubicBezTo>
                  <a:cubicBezTo>
                    <a:pt x="186" y="41"/>
                    <a:pt x="189" y="56"/>
                    <a:pt x="188" y="61"/>
                  </a:cubicBezTo>
                  <a:cubicBezTo>
                    <a:pt x="186" y="66"/>
                    <a:pt x="183" y="77"/>
                    <a:pt x="183" y="77"/>
                  </a:cubicBezTo>
                  <a:cubicBezTo>
                    <a:pt x="167" y="69"/>
                    <a:pt x="167" y="69"/>
                    <a:pt x="167" y="69"/>
                  </a:cubicBezTo>
                  <a:cubicBezTo>
                    <a:pt x="153" y="84"/>
                    <a:pt x="153" y="84"/>
                    <a:pt x="153" y="84"/>
                  </a:cubicBezTo>
                  <a:cubicBezTo>
                    <a:pt x="153" y="84"/>
                    <a:pt x="149" y="101"/>
                    <a:pt x="149" y="106"/>
                  </a:cubicBezTo>
                  <a:cubicBezTo>
                    <a:pt x="148" y="111"/>
                    <a:pt x="140" y="109"/>
                    <a:pt x="140" y="109"/>
                  </a:cubicBezTo>
                  <a:cubicBezTo>
                    <a:pt x="140" y="116"/>
                    <a:pt x="140" y="116"/>
                    <a:pt x="140" y="116"/>
                  </a:cubicBezTo>
                  <a:cubicBezTo>
                    <a:pt x="140" y="116"/>
                    <a:pt x="147" y="127"/>
                    <a:pt x="148" y="135"/>
                  </a:cubicBezTo>
                  <a:cubicBezTo>
                    <a:pt x="150" y="141"/>
                    <a:pt x="144" y="143"/>
                    <a:pt x="136" y="151"/>
                  </a:cubicBezTo>
                  <a:cubicBezTo>
                    <a:pt x="130" y="157"/>
                    <a:pt x="132" y="162"/>
                    <a:pt x="130" y="169"/>
                  </a:cubicBezTo>
                  <a:cubicBezTo>
                    <a:pt x="128" y="175"/>
                    <a:pt x="123" y="176"/>
                    <a:pt x="123" y="176"/>
                  </a:cubicBezTo>
                  <a:cubicBezTo>
                    <a:pt x="126" y="189"/>
                    <a:pt x="126" y="189"/>
                    <a:pt x="126" y="189"/>
                  </a:cubicBezTo>
                  <a:cubicBezTo>
                    <a:pt x="113" y="199"/>
                    <a:pt x="113" y="199"/>
                    <a:pt x="113" y="199"/>
                  </a:cubicBezTo>
                  <a:cubicBezTo>
                    <a:pt x="100" y="201"/>
                    <a:pt x="100" y="201"/>
                    <a:pt x="100" y="201"/>
                  </a:cubicBezTo>
                  <a:cubicBezTo>
                    <a:pt x="104" y="221"/>
                    <a:pt x="104" y="221"/>
                    <a:pt x="104" y="221"/>
                  </a:cubicBezTo>
                  <a:cubicBezTo>
                    <a:pt x="102" y="233"/>
                    <a:pt x="102" y="233"/>
                    <a:pt x="102" y="233"/>
                  </a:cubicBezTo>
                  <a:cubicBezTo>
                    <a:pt x="103" y="253"/>
                    <a:pt x="103" y="253"/>
                    <a:pt x="103" y="253"/>
                  </a:cubicBezTo>
                  <a:cubicBezTo>
                    <a:pt x="99" y="258"/>
                    <a:pt x="99" y="258"/>
                    <a:pt x="99" y="258"/>
                  </a:cubicBezTo>
                  <a:cubicBezTo>
                    <a:pt x="98" y="268"/>
                    <a:pt x="98" y="268"/>
                    <a:pt x="98" y="268"/>
                  </a:cubicBezTo>
                  <a:cubicBezTo>
                    <a:pt x="79" y="300"/>
                    <a:pt x="79" y="300"/>
                    <a:pt x="79" y="300"/>
                  </a:cubicBezTo>
                  <a:cubicBezTo>
                    <a:pt x="93" y="310"/>
                    <a:pt x="93" y="310"/>
                    <a:pt x="93" y="310"/>
                  </a:cubicBezTo>
                  <a:cubicBezTo>
                    <a:pt x="94" y="325"/>
                    <a:pt x="94" y="325"/>
                    <a:pt x="94" y="325"/>
                  </a:cubicBezTo>
                  <a:cubicBezTo>
                    <a:pt x="89" y="337"/>
                    <a:pt x="89" y="337"/>
                    <a:pt x="89" y="337"/>
                  </a:cubicBezTo>
                  <a:cubicBezTo>
                    <a:pt x="89" y="337"/>
                    <a:pt x="69" y="331"/>
                    <a:pt x="59" y="334"/>
                  </a:cubicBezTo>
                  <a:cubicBezTo>
                    <a:pt x="47" y="337"/>
                    <a:pt x="35" y="365"/>
                    <a:pt x="35" y="365"/>
                  </a:cubicBezTo>
                  <a:cubicBezTo>
                    <a:pt x="38" y="374"/>
                    <a:pt x="38" y="374"/>
                    <a:pt x="38" y="374"/>
                  </a:cubicBezTo>
                  <a:cubicBezTo>
                    <a:pt x="30" y="385"/>
                    <a:pt x="30" y="385"/>
                    <a:pt x="30" y="385"/>
                  </a:cubicBezTo>
                  <a:cubicBezTo>
                    <a:pt x="37" y="404"/>
                    <a:pt x="37" y="404"/>
                    <a:pt x="37" y="404"/>
                  </a:cubicBezTo>
                  <a:cubicBezTo>
                    <a:pt x="33" y="410"/>
                    <a:pt x="33" y="410"/>
                    <a:pt x="33" y="410"/>
                  </a:cubicBezTo>
                  <a:cubicBezTo>
                    <a:pt x="36" y="421"/>
                    <a:pt x="36" y="421"/>
                    <a:pt x="36" y="421"/>
                  </a:cubicBezTo>
                  <a:cubicBezTo>
                    <a:pt x="33" y="429"/>
                    <a:pt x="33" y="429"/>
                    <a:pt x="33" y="429"/>
                  </a:cubicBezTo>
                  <a:cubicBezTo>
                    <a:pt x="41" y="452"/>
                    <a:pt x="41" y="452"/>
                    <a:pt x="41" y="452"/>
                  </a:cubicBezTo>
                  <a:cubicBezTo>
                    <a:pt x="35" y="487"/>
                    <a:pt x="35" y="487"/>
                    <a:pt x="35" y="487"/>
                  </a:cubicBezTo>
                  <a:cubicBezTo>
                    <a:pt x="45" y="497"/>
                    <a:pt x="45" y="497"/>
                    <a:pt x="45" y="497"/>
                  </a:cubicBezTo>
                  <a:cubicBezTo>
                    <a:pt x="45" y="497"/>
                    <a:pt x="50" y="500"/>
                    <a:pt x="54" y="503"/>
                  </a:cubicBezTo>
                  <a:cubicBezTo>
                    <a:pt x="58" y="507"/>
                    <a:pt x="59" y="511"/>
                    <a:pt x="55" y="523"/>
                  </a:cubicBezTo>
                  <a:cubicBezTo>
                    <a:pt x="53" y="535"/>
                    <a:pt x="45" y="529"/>
                    <a:pt x="45" y="529"/>
                  </a:cubicBezTo>
                  <a:cubicBezTo>
                    <a:pt x="36" y="532"/>
                    <a:pt x="36" y="532"/>
                    <a:pt x="36" y="532"/>
                  </a:cubicBezTo>
                  <a:cubicBezTo>
                    <a:pt x="41" y="538"/>
                    <a:pt x="41" y="538"/>
                    <a:pt x="41" y="538"/>
                  </a:cubicBezTo>
                  <a:cubicBezTo>
                    <a:pt x="43" y="547"/>
                    <a:pt x="43" y="547"/>
                    <a:pt x="43" y="547"/>
                  </a:cubicBezTo>
                  <a:cubicBezTo>
                    <a:pt x="43" y="547"/>
                    <a:pt x="49" y="561"/>
                    <a:pt x="51" y="568"/>
                  </a:cubicBezTo>
                  <a:cubicBezTo>
                    <a:pt x="54" y="576"/>
                    <a:pt x="46" y="572"/>
                    <a:pt x="45" y="577"/>
                  </a:cubicBezTo>
                  <a:cubicBezTo>
                    <a:pt x="44" y="581"/>
                    <a:pt x="48" y="584"/>
                    <a:pt x="45" y="597"/>
                  </a:cubicBezTo>
                  <a:cubicBezTo>
                    <a:pt x="41" y="609"/>
                    <a:pt x="30" y="603"/>
                    <a:pt x="26" y="607"/>
                  </a:cubicBezTo>
                  <a:cubicBezTo>
                    <a:pt x="21" y="610"/>
                    <a:pt x="28" y="611"/>
                    <a:pt x="27" y="616"/>
                  </a:cubicBezTo>
                  <a:cubicBezTo>
                    <a:pt x="27" y="620"/>
                    <a:pt x="21" y="619"/>
                    <a:pt x="19" y="623"/>
                  </a:cubicBezTo>
                  <a:cubicBezTo>
                    <a:pt x="16" y="625"/>
                    <a:pt x="25" y="643"/>
                    <a:pt x="25" y="643"/>
                  </a:cubicBezTo>
                  <a:cubicBezTo>
                    <a:pt x="25" y="643"/>
                    <a:pt x="21" y="651"/>
                    <a:pt x="19" y="658"/>
                  </a:cubicBezTo>
                  <a:cubicBezTo>
                    <a:pt x="17" y="665"/>
                    <a:pt x="16" y="671"/>
                    <a:pt x="12" y="671"/>
                  </a:cubicBezTo>
                  <a:cubicBezTo>
                    <a:pt x="8" y="671"/>
                    <a:pt x="11" y="662"/>
                    <a:pt x="10" y="657"/>
                  </a:cubicBezTo>
                  <a:cubicBezTo>
                    <a:pt x="9" y="652"/>
                    <a:pt x="1" y="657"/>
                    <a:pt x="1" y="657"/>
                  </a:cubicBezTo>
                  <a:cubicBezTo>
                    <a:pt x="0" y="664"/>
                    <a:pt x="0" y="664"/>
                    <a:pt x="0" y="664"/>
                  </a:cubicBezTo>
                  <a:cubicBezTo>
                    <a:pt x="0" y="664"/>
                    <a:pt x="3" y="668"/>
                    <a:pt x="3" y="673"/>
                  </a:cubicBezTo>
                  <a:cubicBezTo>
                    <a:pt x="3" y="676"/>
                    <a:pt x="0" y="679"/>
                    <a:pt x="0" y="679"/>
                  </a:cubicBezTo>
                  <a:cubicBezTo>
                    <a:pt x="0" y="679"/>
                    <a:pt x="5" y="693"/>
                    <a:pt x="5" y="696"/>
                  </a:cubicBezTo>
                  <a:cubicBezTo>
                    <a:pt x="5" y="699"/>
                    <a:pt x="1" y="699"/>
                    <a:pt x="1" y="699"/>
                  </a:cubicBezTo>
                  <a:cubicBezTo>
                    <a:pt x="2" y="703"/>
                    <a:pt x="2" y="703"/>
                    <a:pt x="2" y="703"/>
                  </a:cubicBezTo>
                  <a:cubicBezTo>
                    <a:pt x="2" y="703"/>
                    <a:pt x="6" y="700"/>
                    <a:pt x="9" y="702"/>
                  </a:cubicBezTo>
                  <a:cubicBezTo>
                    <a:pt x="10" y="703"/>
                    <a:pt x="9" y="707"/>
                    <a:pt x="9" y="707"/>
                  </a:cubicBezTo>
                  <a:cubicBezTo>
                    <a:pt x="11" y="707"/>
                    <a:pt x="11" y="707"/>
                    <a:pt x="11" y="707"/>
                  </a:cubicBezTo>
                  <a:cubicBezTo>
                    <a:pt x="14" y="697"/>
                    <a:pt x="14" y="697"/>
                    <a:pt x="14" y="697"/>
                  </a:cubicBezTo>
                  <a:cubicBezTo>
                    <a:pt x="17" y="700"/>
                    <a:pt x="17" y="700"/>
                    <a:pt x="17" y="700"/>
                  </a:cubicBezTo>
                  <a:cubicBezTo>
                    <a:pt x="10" y="710"/>
                    <a:pt x="10" y="710"/>
                    <a:pt x="10" y="710"/>
                  </a:cubicBezTo>
                  <a:cubicBezTo>
                    <a:pt x="10" y="712"/>
                    <a:pt x="10" y="712"/>
                    <a:pt x="10" y="712"/>
                  </a:cubicBezTo>
                  <a:cubicBezTo>
                    <a:pt x="25" y="704"/>
                    <a:pt x="25" y="704"/>
                    <a:pt x="25" y="704"/>
                  </a:cubicBezTo>
                  <a:cubicBezTo>
                    <a:pt x="22" y="709"/>
                    <a:pt x="22" y="709"/>
                    <a:pt x="22" y="709"/>
                  </a:cubicBezTo>
                  <a:cubicBezTo>
                    <a:pt x="25" y="713"/>
                    <a:pt x="25" y="713"/>
                    <a:pt x="25" y="713"/>
                  </a:cubicBezTo>
                  <a:cubicBezTo>
                    <a:pt x="21" y="730"/>
                    <a:pt x="21" y="730"/>
                    <a:pt x="21" y="730"/>
                  </a:cubicBezTo>
                  <a:cubicBezTo>
                    <a:pt x="18" y="737"/>
                    <a:pt x="18" y="737"/>
                    <a:pt x="18" y="737"/>
                  </a:cubicBezTo>
                  <a:cubicBezTo>
                    <a:pt x="22" y="741"/>
                    <a:pt x="22" y="741"/>
                    <a:pt x="22" y="741"/>
                  </a:cubicBezTo>
                  <a:cubicBezTo>
                    <a:pt x="17" y="746"/>
                    <a:pt x="17" y="746"/>
                    <a:pt x="17" y="746"/>
                  </a:cubicBezTo>
                  <a:cubicBezTo>
                    <a:pt x="22" y="746"/>
                    <a:pt x="22" y="746"/>
                    <a:pt x="22" y="746"/>
                  </a:cubicBezTo>
                  <a:cubicBezTo>
                    <a:pt x="24" y="746"/>
                    <a:pt x="26" y="754"/>
                    <a:pt x="26" y="757"/>
                  </a:cubicBezTo>
                  <a:cubicBezTo>
                    <a:pt x="26" y="761"/>
                    <a:pt x="27" y="768"/>
                    <a:pt x="29" y="768"/>
                  </a:cubicBezTo>
                  <a:cubicBezTo>
                    <a:pt x="31" y="768"/>
                    <a:pt x="32" y="761"/>
                    <a:pt x="32" y="761"/>
                  </a:cubicBezTo>
                  <a:cubicBezTo>
                    <a:pt x="32" y="770"/>
                    <a:pt x="32" y="770"/>
                    <a:pt x="32" y="770"/>
                  </a:cubicBezTo>
                  <a:cubicBezTo>
                    <a:pt x="34" y="771"/>
                    <a:pt x="34" y="771"/>
                    <a:pt x="34" y="771"/>
                  </a:cubicBezTo>
                  <a:cubicBezTo>
                    <a:pt x="32" y="777"/>
                    <a:pt x="32" y="777"/>
                    <a:pt x="32" y="777"/>
                  </a:cubicBezTo>
                  <a:cubicBezTo>
                    <a:pt x="37" y="779"/>
                    <a:pt x="37" y="779"/>
                    <a:pt x="37" y="779"/>
                  </a:cubicBezTo>
                  <a:cubicBezTo>
                    <a:pt x="37" y="786"/>
                    <a:pt x="37" y="786"/>
                    <a:pt x="37" y="786"/>
                  </a:cubicBezTo>
                  <a:cubicBezTo>
                    <a:pt x="42" y="791"/>
                    <a:pt x="42" y="791"/>
                    <a:pt x="42" y="791"/>
                  </a:cubicBezTo>
                  <a:cubicBezTo>
                    <a:pt x="42" y="796"/>
                    <a:pt x="42" y="796"/>
                    <a:pt x="42" y="796"/>
                  </a:cubicBezTo>
                  <a:cubicBezTo>
                    <a:pt x="48" y="804"/>
                    <a:pt x="48" y="804"/>
                    <a:pt x="48" y="804"/>
                  </a:cubicBezTo>
                  <a:cubicBezTo>
                    <a:pt x="50" y="803"/>
                    <a:pt x="50" y="803"/>
                    <a:pt x="50" y="803"/>
                  </a:cubicBezTo>
                  <a:cubicBezTo>
                    <a:pt x="50" y="803"/>
                    <a:pt x="52" y="815"/>
                    <a:pt x="55" y="816"/>
                  </a:cubicBezTo>
                  <a:cubicBezTo>
                    <a:pt x="60" y="818"/>
                    <a:pt x="61" y="814"/>
                    <a:pt x="61" y="814"/>
                  </a:cubicBezTo>
                  <a:cubicBezTo>
                    <a:pt x="61" y="814"/>
                    <a:pt x="64" y="822"/>
                    <a:pt x="64" y="825"/>
                  </a:cubicBezTo>
                  <a:cubicBezTo>
                    <a:pt x="64" y="829"/>
                    <a:pt x="58" y="828"/>
                    <a:pt x="58" y="828"/>
                  </a:cubicBezTo>
                  <a:cubicBezTo>
                    <a:pt x="58" y="828"/>
                    <a:pt x="57" y="823"/>
                    <a:pt x="52" y="826"/>
                  </a:cubicBezTo>
                  <a:cubicBezTo>
                    <a:pt x="48" y="830"/>
                    <a:pt x="58" y="834"/>
                    <a:pt x="58" y="834"/>
                  </a:cubicBezTo>
                  <a:cubicBezTo>
                    <a:pt x="58" y="834"/>
                    <a:pt x="61" y="839"/>
                    <a:pt x="59" y="841"/>
                  </a:cubicBezTo>
                  <a:cubicBezTo>
                    <a:pt x="55" y="844"/>
                    <a:pt x="51" y="838"/>
                    <a:pt x="49" y="837"/>
                  </a:cubicBezTo>
                  <a:cubicBezTo>
                    <a:pt x="47" y="835"/>
                    <a:pt x="44" y="835"/>
                    <a:pt x="43" y="836"/>
                  </a:cubicBezTo>
                  <a:cubicBezTo>
                    <a:pt x="42" y="837"/>
                    <a:pt x="47" y="839"/>
                    <a:pt x="47" y="839"/>
                  </a:cubicBezTo>
                  <a:cubicBezTo>
                    <a:pt x="48" y="844"/>
                    <a:pt x="48" y="844"/>
                    <a:pt x="48" y="844"/>
                  </a:cubicBezTo>
                  <a:cubicBezTo>
                    <a:pt x="48" y="844"/>
                    <a:pt x="54" y="852"/>
                    <a:pt x="58" y="856"/>
                  </a:cubicBezTo>
                  <a:cubicBezTo>
                    <a:pt x="61" y="861"/>
                    <a:pt x="61" y="865"/>
                    <a:pt x="61" y="865"/>
                  </a:cubicBezTo>
                  <a:cubicBezTo>
                    <a:pt x="65" y="866"/>
                    <a:pt x="65" y="866"/>
                    <a:pt x="65" y="866"/>
                  </a:cubicBezTo>
                  <a:cubicBezTo>
                    <a:pt x="64" y="871"/>
                    <a:pt x="64" y="871"/>
                    <a:pt x="64" y="871"/>
                  </a:cubicBezTo>
                  <a:cubicBezTo>
                    <a:pt x="64" y="871"/>
                    <a:pt x="67" y="871"/>
                    <a:pt x="69" y="877"/>
                  </a:cubicBezTo>
                  <a:cubicBezTo>
                    <a:pt x="71" y="881"/>
                    <a:pt x="64" y="882"/>
                    <a:pt x="64" y="882"/>
                  </a:cubicBezTo>
                  <a:cubicBezTo>
                    <a:pt x="64" y="888"/>
                    <a:pt x="64" y="888"/>
                    <a:pt x="64" y="888"/>
                  </a:cubicBezTo>
                  <a:cubicBezTo>
                    <a:pt x="64" y="888"/>
                    <a:pt x="67" y="891"/>
                    <a:pt x="66" y="894"/>
                  </a:cubicBezTo>
                  <a:cubicBezTo>
                    <a:pt x="65" y="896"/>
                    <a:pt x="62" y="893"/>
                    <a:pt x="62" y="893"/>
                  </a:cubicBezTo>
                  <a:cubicBezTo>
                    <a:pt x="61" y="897"/>
                    <a:pt x="61" y="897"/>
                    <a:pt x="61" y="897"/>
                  </a:cubicBezTo>
                  <a:cubicBezTo>
                    <a:pt x="65" y="896"/>
                    <a:pt x="65" y="896"/>
                    <a:pt x="65" y="896"/>
                  </a:cubicBezTo>
                  <a:cubicBezTo>
                    <a:pt x="65" y="896"/>
                    <a:pt x="78" y="899"/>
                    <a:pt x="82" y="899"/>
                  </a:cubicBezTo>
                  <a:cubicBezTo>
                    <a:pt x="85" y="899"/>
                    <a:pt x="91" y="895"/>
                    <a:pt x="97" y="893"/>
                  </a:cubicBezTo>
                  <a:cubicBezTo>
                    <a:pt x="103" y="891"/>
                    <a:pt x="106" y="895"/>
                    <a:pt x="106" y="895"/>
                  </a:cubicBezTo>
                  <a:cubicBezTo>
                    <a:pt x="112" y="894"/>
                    <a:pt x="112" y="894"/>
                    <a:pt x="112" y="894"/>
                  </a:cubicBezTo>
                  <a:cubicBezTo>
                    <a:pt x="112" y="894"/>
                    <a:pt x="117" y="885"/>
                    <a:pt x="118" y="880"/>
                  </a:cubicBezTo>
                  <a:cubicBezTo>
                    <a:pt x="119" y="876"/>
                    <a:pt x="111" y="875"/>
                    <a:pt x="111" y="869"/>
                  </a:cubicBezTo>
                  <a:cubicBezTo>
                    <a:pt x="111" y="865"/>
                    <a:pt x="118" y="854"/>
                    <a:pt x="120" y="852"/>
                  </a:cubicBezTo>
                  <a:cubicBezTo>
                    <a:pt x="123" y="851"/>
                    <a:pt x="129" y="855"/>
                    <a:pt x="131" y="854"/>
                  </a:cubicBezTo>
                  <a:cubicBezTo>
                    <a:pt x="133" y="852"/>
                    <a:pt x="129" y="844"/>
                    <a:pt x="129" y="844"/>
                  </a:cubicBezTo>
                  <a:cubicBezTo>
                    <a:pt x="147" y="842"/>
                    <a:pt x="147" y="842"/>
                    <a:pt x="147" y="842"/>
                  </a:cubicBezTo>
                  <a:cubicBezTo>
                    <a:pt x="155" y="844"/>
                    <a:pt x="155" y="844"/>
                    <a:pt x="155" y="844"/>
                  </a:cubicBezTo>
                  <a:cubicBezTo>
                    <a:pt x="161" y="839"/>
                    <a:pt x="161" y="839"/>
                    <a:pt x="161" y="839"/>
                  </a:cubicBezTo>
                  <a:cubicBezTo>
                    <a:pt x="172" y="847"/>
                    <a:pt x="172" y="847"/>
                    <a:pt x="172" y="847"/>
                  </a:cubicBezTo>
                  <a:cubicBezTo>
                    <a:pt x="172" y="847"/>
                    <a:pt x="176" y="838"/>
                    <a:pt x="178" y="837"/>
                  </a:cubicBezTo>
                  <a:cubicBezTo>
                    <a:pt x="179" y="835"/>
                    <a:pt x="181" y="820"/>
                    <a:pt x="181" y="820"/>
                  </a:cubicBezTo>
                  <a:cubicBezTo>
                    <a:pt x="184" y="810"/>
                    <a:pt x="184" y="810"/>
                    <a:pt x="184" y="810"/>
                  </a:cubicBezTo>
                  <a:cubicBezTo>
                    <a:pt x="188" y="807"/>
                    <a:pt x="188" y="807"/>
                    <a:pt x="188" y="807"/>
                  </a:cubicBezTo>
                  <a:cubicBezTo>
                    <a:pt x="192" y="791"/>
                    <a:pt x="192" y="791"/>
                    <a:pt x="192" y="791"/>
                  </a:cubicBezTo>
                  <a:cubicBezTo>
                    <a:pt x="190" y="785"/>
                    <a:pt x="190" y="785"/>
                    <a:pt x="190" y="785"/>
                  </a:cubicBezTo>
                  <a:cubicBezTo>
                    <a:pt x="190" y="785"/>
                    <a:pt x="193" y="784"/>
                    <a:pt x="194" y="781"/>
                  </a:cubicBezTo>
                  <a:cubicBezTo>
                    <a:pt x="195" y="777"/>
                    <a:pt x="191" y="775"/>
                    <a:pt x="191" y="775"/>
                  </a:cubicBezTo>
                  <a:cubicBezTo>
                    <a:pt x="192" y="761"/>
                    <a:pt x="192" y="761"/>
                    <a:pt x="192" y="761"/>
                  </a:cubicBezTo>
                  <a:cubicBezTo>
                    <a:pt x="192" y="761"/>
                    <a:pt x="195" y="762"/>
                    <a:pt x="197" y="756"/>
                  </a:cubicBezTo>
                  <a:cubicBezTo>
                    <a:pt x="200" y="751"/>
                    <a:pt x="191" y="746"/>
                    <a:pt x="191" y="746"/>
                  </a:cubicBezTo>
                  <a:cubicBezTo>
                    <a:pt x="193" y="744"/>
                    <a:pt x="193" y="744"/>
                    <a:pt x="193" y="744"/>
                  </a:cubicBezTo>
                  <a:cubicBezTo>
                    <a:pt x="194" y="735"/>
                    <a:pt x="194" y="735"/>
                    <a:pt x="194" y="735"/>
                  </a:cubicBezTo>
                  <a:cubicBezTo>
                    <a:pt x="192" y="728"/>
                    <a:pt x="192" y="728"/>
                    <a:pt x="192" y="728"/>
                  </a:cubicBezTo>
                  <a:cubicBezTo>
                    <a:pt x="188" y="728"/>
                    <a:pt x="188" y="728"/>
                    <a:pt x="188" y="728"/>
                  </a:cubicBezTo>
                  <a:cubicBezTo>
                    <a:pt x="188" y="728"/>
                    <a:pt x="188" y="726"/>
                    <a:pt x="191" y="725"/>
                  </a:cubicBezTo>
                  <a:cubicBezTo>
                    <a:pt x="195" y="725"/>
                    <a:pt x="198" y="728"/>
                    <a:pt x="198" y="728"/>
                  </a:cubicBezTo>
                  <a:cubicBezTo>
                    <a:pt x="197" y="722"/>
                    <a:pt x="197" y="722"/>
                    <a:pt x="197" y="722"/>
                  </a:cubicBezTo>
                  <a:cubicBezTo>
                    <a:pt x="193" y="720"/>
                    <a:pt x="193" y="720"/>
                    <a:pt x="193" y="720"/>
                  </a:cubicBezTo>
                  <a:cubicBezTo>
                    <a:pt x="196" y="719"/>
                    <a:pt x="196" y="719"/>
                    <a:pt x="196" y="719"/>
                  </a:cubicBezTo>
                  <a:cubicBezTo>
                    <a:pt x="196" y="719"/>
                    <a:pt x="196" y="711"/>
                    <a:pt x="198" y="707"/>
                  </a:cubicBezTo>
                  <a:cubicBezTo>
                    <a:pt x="201" y="703"/>
                    <a:pt x="192" y="698"/>
                    <a:pt x="192" y="698"/>
                  </a:cubicBezTo>
                  <a:cubicBezTo>
                    <a:pt x="195" y="697"/>
                    <a:pt x="195" y="697"/>
                    <a:pt x="195" y="697"/>
                  </a:cubicBezTo>
                  <a:cubicBezTo>
                    <a:pt x="192" y="692"/>
                    <a:pt x="192" y="692"/>
                    <a:pt x="192" y="692"/>
                  </a:cubicBezTo>
                  <a:cubicBezTo>
                    <a:pt x="192" y="692"/>
                    <a:pt x="198" y="694"/>
                    <a:pt x="201" y="687"/>
                  </a:cubicBezTo>
                  <a:cubicBezTo>
                    <a:pt x="204" y="679"/>
                    <a:pt x="183" y="679"/>
                    <a:pt x="183" y="679"/>
                  </a:cubicBezTo>
                  <a:cubicBezTo>
                    <a:pt x="182" y="682"/>
                    <a:pt x="182" y="682"/>
                    <a:pt x="182" y="682"/>
                  </a:cubicBezTo>
                  <a:cubicBezTo>
                    <a:pt x="176" y="681"/>
                    <a:pt x="176" y="681"/>
                    <a:pt x="176" y="681"/>
                  </a:cubicBezTo>
                  <a:cubicBezTo>
                    <a:pt x="176" y="677"/>
                    <a:pt x="176" y="677"/>
                    <a:pt x="176" y="677"/>
                  </a:cubicBezTo>
                  <a:cubicBezTo>
                    <a:pt x="192" y="677"/>
                    <a:pt x="192" y="677"/>
                    <a:pt x="192" y="677"/>
                  </a:cubicBezTo>
                  <a:cubicBezTo>
                    <a:pt x="195" y="677"/>
                    <a:pt x="201" y="680"/>
                    <a:pt x="201" y="680"/>
                  </a:cubicBezTo>
                  <a:cubicBezTo>
                    <a:pt x="204" y="675"/>
                    <a:pt x="204" y="675"/>
                    <a:pt x="204" y="675"/>
                  </a:cubicBezTo>
                  <a:cubicBezTo>
                    <a:pt x="202" y="668"/>
                    <a:pt x="202" y="668"/>
                    <a:pt x="202" y="668"/>
                  </a:cubicBezTo>
                  <a:cubicBezTo>
                    <a:pt x="208" y="672"/>
                    <a:pt x="208" y="672"/>
                    <a:pt x="208" y="672"/>
                  </a:cubicBezTo>
                  <a:cubicBezTo>
                    <a:pt x="208" y="672"/>
                    <a:pt x="212" y="671"/>
                    <a:pt x="213" y="671"/>
                  </a:cubicBezTo>
                  <a:cubicBezTo>
                    <a:pt x="214" y="671"/>
                    <a:pt x="218" y="666"/>
                    <a:pt x="218" y="666"/>
                  </a:cubicBezTo>
                  <a:cubicBezTo>
                    <a:pt x="218" y="661"/>
                    <a:pt x="218" y="661"/>
                    <a:pt x="218" y="661"/>
                  </a:cubicBezTo>
                  <a:cubicBezTo>
                    <a:pt x="222" y="662"/>
                    <a:pt x="222" y="662"/>
                    <a:pt x="222" y="662"/>
                  </a:cubicBezTo>
                  <a:cubicBezTo>
                    <a:pt x="223" y="647"/>
                    <a:pt x="223" y="647"/>
                    <a:pt x="223" y="647"/>
                  </a:cubicBezTo>
                  <a:cubicBezTo>
                    <a:pt x="226" y="648"/>
                    <a:pt x="226" y="648"/>
                    <a:pt x="226" y="648"/>
                  </a:cubicBezTo>
                  <a:cubicBezTo>
                    <a:pt x="228" y="658"/>
                    <a:pt x="228" y="658"/>
                    <a:pt x="228" y="658"/>
                  </a:cubicBezTo>
                  <a:cubicBezTo>
                    <a:pt x="235" y="659"/>
                    <a:pt x="235" y="659"/>
                    <a:pt x="235" y="659"/>
                  </a:cubicBezTo>
                  <a:cubicBezTo>
                    <a:pt x="237" y="649"/>
                    <a:pt x="237" y="649"/>
                    <a:pt x="237" y="649"/>
                  </a:cubicBezTo>
                  <a:cubicBezTo>
                    <a:pt x="237" y="649"/>
                    <a:pt x="239" y="649"/>
                    <a:pt x="241" y="648"/>
                  </a:cubicBezTo>
                  <a:cubicBezTo>
                    <a:pt x="242" y="647"/>
                    <a:pt x="242" y="643"/>
                    <a:pt x="242" y="643"/>
                  </a:cubicBezTo>
                  <a:cubicBezTo>
                    <a:pt x="246" y="642"/>
                    <a:pt x="246" y="642"/>
                    <a:pt x="246" y="642"/>
                  </a:cubicBezTo>
                  <a:cubicBezTo>
                    <a:pt x="248" y="640"/>
                    <a:pt x="248" y="640"/>
                    <a:pt x="248" y="640"/>
                  </a:cubicBezTo>
                  <a:cubicBezTo>
                    <a:pt x="245" y="639"/>
                    <a:pt x="245" y="639"/>
                    <a:pt x="245" y="639"/>
                  </a:cubicBezTo>
                  <a:cubicBezTo>
                    <a:pt x="243" y="633"/>
                    <a:pt x="243" y="633"/>
                    <a:pt x="243" y="633"/>
                  </a:cubicBezTo>
                  <a:cubicBezTo>
                    <a:pt x="237" y="628"/>
                    <a:pt x="237" y="628"/>
                    <a:pt x="237" y="628"/>
                  </a:cubicBezTo>
                  <a:cubicBezTo>
                    <a:pt x="239" y="625"/>
                    <a:pt x="239" y="625"/>
                    <a:pt x="239" y="625"/>
                  </a:cubicBezTo>
                  <a:cubicBezTo>
                    <a:pt x="244" y="625"/>
                    <a:pt x="244" y="625"/>
                    <a:pt x="244" y="625"/>
                  </a:cubicBezTo>
                  <a:cubicBezTo>
                    <a:pt x="258" y="610"/>
                    <a:pt x="258" y="610"/>
                    <a:pt x="258" y="610"/>
                  </a:cubicBezTo>
                  <a:cubicBezTo>
                    <a:pt x="258" y="607"/>
                    <a:pt x="258" y="607"/>
                    <a:pt x="258" y="607"/>
                  </a:cubicBezTo>
                  <a:cubicBezTo>
                    <a:pt x="266" y="601"/>
                    <a:pt x="266" y="601"/>
                    <a:pt x="266" y="601"/>
                  </a:cubicBezTo>
                  <a:cubicBezTo>
                    <a:pt x="267" y="600"/>
                    <a:pt x="267" y="600"/>
                    <a:pt x="267" y="600"/>
                  </a:cubicBezTo>
                  <a:cubicBezTo>
                    <a:pt x="259" y="600"/>
                    <a:pt x="259" y="600"/>
                    <a:pt x="259" y="600"/>
                  </a:cubicBezTo>
                  <a:cubicBezTo>
                    <a:pt x="261" y="594"/>
                    <a:pt x="261" y="594"/>
                    <a:pt x="261" y="594"/>
                  </a:cubicBezTo>
                  <a:cubicBezTo>
                    <a:pt x="266" y="595"/>
                    <a:pt x="266" y="595"/>
                    <a:pt x="266" y="595"/>
                  </a:cubicBezTo>
                  <a:cubicBezTo>
                    <a:pt x="267" y="592"/>
                    <a:pt x="267" y="592"/>
                    <a:pt x="267" y="592"/>
                  </a:cubicBezTo>
                  <a:cubicBezTo>
                    <a:pt x="261" y="588"/>
                    <a:pt x="261" y="588"/>
                    <a:pt x="261" y="588"/>
                  </a:cubicBezTo>
                  <a:cubicBezTo>
                    <a:pt x="256" y="578"/>
                    <a:pt x="256" y="578"/>
                    <a:pt x="256" y="578"/>
                  </a:cubicBezTo>
                  <a:cubicBezTo>
                    <a:pt x="247" y="578"/>
                    <a:pt x="247" y="578"/>
                    <a:pt x="247" y="578"/>
                  </a:cubicBezTo>
                  <a:cubicBezTo>
                    <a:pt x="245" y="578"/>
                    <a:pt x="242" y="570"/>
                    <a:pt x="242" y="570"/>
                  </a:cubicBezTo>
                  <a:cubicBezTo>
                    <a:pt x="242" y="566"/>
                    <a:pt x="242" y="566"/>
                    <a:pt x="242" y="566"/>
                  </a:cubicBezTo>
                  <a:cubicBezTo>
                    <a:pt x="241" y="564"/>
                    <a:pt x="241" y="564"/>
                    <a:pt x="241" y="564"/>
                  </a:cubicBezTo>
                  <a:cubicBezTo>
                    <a:pt x="237" y="565"/>
                    <a:pt x="237" y="565"/>
                    <a:pt x="237" y="565"/>
                  </a:cubicBezTo>
                  <a:cubicBezTo>
                    <a:pt x="227" y="554"/>
                    <a:pt x="227" y="554"/>
                    <a:pt x="227" y="554"/>
                  </a:cubicBezTo>
                  <a:cubicBezTo>
                    <a:pt x="227" y="554"/>
                    <a:pt x="228" y="550"/>
                    <a:pt x="225" y="549"/>
                  </a:cubicBezTo>
                  <a:cubicBezTo>
                    <a:pt x="221" y="548"/>
                    <a:pt x="216" y="557"/>
                    <a:pt x="216" y="557"/>
                  </a:cubicBezTo>
                  <a:cubicBezTo>
                    <a:pt x="213" y="552"/>
                    <a:pt x="213" y="552"/>
                    <a:pt x="213" y="552"/>
                  </a:cubicBezTo>
                  <a:cubicBezTo>
                    <a:pt x="213" y="552"/>
                    <a:pt x="215" y="550"/>
                    <a:pt x="213" y="548"/>
                  </a:cubicBezTo>
                  <a:cubicBezTo>
                    <a:pt x="210" y="546"/>
                    <a:pt x="198" y="548"/>
                    <a:pt x="198" y="548"/>
                  </a:cubicBezTo>
                  <a:cubicBezTo>
                    <a:pt x="205" y="541"/>
                    <a:pt x="205" y="541"/>
                    <a:pt x="205" y="541"/>
                  </a:cubicBezTo>
                  <a:cubicBezTo>
                    <a:pt x="200" y="534"/>
                    <a:pt x="200" y="534"/>
                    <a:pt x="200" y="534"/>
                  </a:cubicBezTo>
                  <a:cubicBezTo>
                    <a:pt x="196" y="533"/>
                    <a:pt x="196" y="533"/>
                    <a:pt x="196" y="533"/>
                  </a:cubicBezTo>
                  <a:cubicBezTo>
                    <a:pt x="198" y="525"/>
                    <a:pt x="198" y="525"/>
                    <a:pt x="198" y="525"/>
                  </a:cubicBezTo>
                  <a:cubicBezTo>
                    <a:pt x="196" y="515"/>
                    <a:pt x="196" y="515"/>
                    <a:pt x="196" y="515"/>
                  </a:cubicBezTo>
                  <a:cubicBezTo>
                    <a:pt x="196" y="515"/>
                    <a:pt x="198" y="509"/>
                    <a:pt x="198" y="506"/>
                  </a:cubicBezTo>
                  <a:cubicBezTo>
                    <a:pt x="198" y="504"/>
                    <a:pt x="193" y="502"/>
                    <a:pt x="193" y="502"/>
                  </a:cubicBezTo>
                  <a:cubicBezTo>
                    <a:pt x="195" y="491"/>
                    <a:pt x="195" y="491"/>
                    <a:pt x="195" y="491"/>
                  </a:cubicBezTo>
                  <a:cubicBezTo>
                    <a:pt x="193" y="490"/>
                    <a:pt x="193" y="490"/>
                    <a:pt x="193" y="490"/>
                  </a:cubicBezTo>
                  <a:cubicBezTo>
                    <a:pt x="196" y="488"/>
                    <a:pt x="196" y="488"/>
                    <a:pt x="196" y="488"/>
                  </a:cubicBezTo>
                  <a:cubicBezTo>
                    <a:pt x="192" y="479"/>
                    <a:pt x="192" y="479"/>
                    <a:pt x="192" y="479"/>
                  </a:cubicBezTo>
                  <a:cubicBezTo>
                    <a:pt x="198" y="483"/>
                    <a:pt x="198" y="483"/>
                    <a:pt x="198" y="483"/>
                  </a:cubicBezTo>
                  <a:cubicBezTo>
                    <a:pt x="201" y="479"/>
                    <a:pt x="201" y="479"/>
                    <a:pt x="201" y="479"/>
                  </a:cubicBezTo>
                  <a:cubicBezTo>
                    <a:pt x="201" y="479"/>
                    <a:pt x="200" y="475"/>
                    <a:pt x="198" y="473"/>
                  </a:cubicBezTo>
                  <a:cubicBezTo>
                    <a:pt x="195" y="472"/>
                    <a:pt x="197" y="464"/>
                    <a:pt x="197" y="464"/>
                  </a:cubicBezTo>
                  <a:cubicBezTo>
                    <a:pt x="200" y="461"/>
                    <a:pt x="200" y="461"/>
                    <a:pt x="200" y="461"/>
                  </a:cubicBezTo>
                  <a:cubicBezTo>
                    <a:pt x="201" y="450"/>
                    <a:pt x="201" y="450"/>
                    <a:pt x="201" y="450"/>
                  </a:cubicBezTo>
                  <a:cubicBezTo>
                    <a:pt x="206" y="448"/>
                    <a:pt x="206" y="448"/>
                    <a:pt x="206" y="448"/>
                  </a:cubicBezTo>
                  <a:cubicBezTo>
                    <a:pt x="206" y="445"/>
                    <a:pt x="206" y="445"/>
                    <a:pt x="206" y="445"/>
                  </a:cubicBezTo>
                  <a:cubicBezTo>
                    <a:pt x="200" y="445"/>
                    <a:pt x="200" y="445"/>
                    <a:pt x="200" y="445"/>
                  </a:cubicBezTo>
                  <a:cubicBezTo>
                    <a:pt x="199" y="441"/>
                    <a:pt x="199" y="441"/>
                    <a:pt x="199" y="441"/>
                  </a:cubicBezTo>
                  <a:cubicBezTo>
                    <a:pt x="197" y="442"/>
                    <a:pt x="197" y="442"/>
                    <a:pt x="197" y="442"/>
                  </a:cubicBezTo>
                  <a:cubicBezTo>
                    <a:pt x="196" y="432"/>
                    <a:pt x="196" y="432"/>
                    <a:pt x="196" y="432"/>
                  </a:cubicBezTo>
                  <a:cubicBezTo>
                    <a:pt x="194" y="430"/>
                    <a:pt x="194" y="430"/>
                    <a:pt x="194" y="430"/>
                  </a:cubicBezTo>
                  <a:cubicBezTo>
                    <a:pt x="199" y="428"/>
                    <a:pt x="199" y="428"/>
                    <a:pt x="199" y="428"/>
                  </a:cubicBezTo>
                  <a:cubicBezTo>
                    <a:pt x="202" y="434"/>
                    <a:pt x="202" y="434"/>
                    <a:pt x="202" y="434"/>
                  </a:cubicBezTo>
                  <a:cubicBezTo>
                    <a:pt x="207" y="432"/>
                    <a:pt x="207" y="432"/>
                    <a:pt x="207" y="432"/>
                  </a:cubicBezTo>
                  <a:cubicBezTo>
                    <a:pt x="205" y="430"/>
                    <a:pt x="205" y="430"/>
                    <a:pt x="205" y="430"/>
                  </a:cubicBezTo>
                  <a:cubicBezTo>
                    <a:pt x="207" y="427"/>
                    <a:pt x="207" y="427"/>
                    <a:pt x="207" y="427"/>
                  </a:cubicBezTo>
                  <a:cubicBezTo>
                    <a:pt x="207" y="427"/>
                    <a:pt x="212" y="427"/>
                    <a:pt x="212" y="425"/>
                  </a:cubicBezTo>
                  <a:cubicBezTo>
                    <a:pt x="212" y="418"/>
                    <a:pt x="212" y="418"/>
                    <a:pt x="212" y="418"/>
                  </a:cubicBezTo>
                  <a:cubicBezTo>
                    <a:pt x="213" y="414"/>
                    <a:pt x="213" y="414"/>
                    <a:pt x="213" y="414"/>
                  </a:cubicBezTo>
                  <a:cubicBezTo>
                    <a:pt x="213" y="414"/>
                    <a:pt x="211" y="408"/>
                    <a:pt x="213" y="408"/>
                  </a:cubicBezTo>
                  <a:cubicBezTo>
                    <a:pt x="215" y="407"/>
                    <a:pt x="216" y="410"/>
                    <a:pt x="216" y="410"/>
                  </a:cubicBezTo>
                  <a:cubicBezTo>
                    <a:pt x="221" y="407"/>
                    <a:pt x="221" y="407"/>
                    <a:pt x="221" y="407"/>
                  </a:cubicBezTo>
                  <a:cubicBezTo>
                    <a:pt x="221" y="407"/>
                    <a:pt x="218" y="403"/>
                    <a:pt x="221" y="401"/>
                  </a:cubicBezTo>
                  <a:cubicBezTo>
                    <a:pt x="222" y="400"/>
                    <a:pt x="225" y="405"/>
                    <a:pt x="225" y="405"/>
                  </a:cubicBezTo>
                  <a:cubicBezTo>
                    <a:pt x="229" y="399"/>
                    <a:pt x="229" y="399"/>
                    <a:pt x="229" y="399"/>
                  </a:cubicBezTo>
                  <a:cubicBezTo>
                    <a:pt x="225" y="397"/>
                    <a:pt x="225" y="397"/>
                    <a:pt x="225" y="397"/>
                  </a:cubicBezTo>
                  <a:cubicBezTo>
                    <a:pt x="228" y="396"/>
                    <a:pt x="228" y="396"/>
                    <a:pt x="228" y="396"/>
                  </a:cubicBezTo>
                  <a:cubicBezTo>
                    <a:pt x="228" y="395"/>
                    <a:pt x="228" y="395"/>
                    <a:pt x="228" y="395"/>
                  </a:cubicBezTo>
                  <a:cubicBezTo>
                    <a:pt x="222" y="395"/>
                    <a:pt x="222" y="395"/>
                    <a:pt x="222" y="395"/>
                  </a:cubicBezTo>
                  <a:cubicBezTo>
                    <a:pt x="226" y="392"/>
                    <a:pt x="226" y="392"/>
                    <a:pt x="226" y="392"/>
                  </a:cubicBezTo>
                  <a:cubicBezTo>
                    <a:pt x="231" y="380"/>
                    <a:pt x="231" y="380"/>
                    <a:pt x="231" y="380"/>
                  </a:cubicBezTo>
                  <a:cubicBezTo>
                    <a:pt x="234" y="380"/>
                    <a:pt x="234" y="380"/>
                    <a:pt x="234" y="380"/>
                  </a:cubicBezTo>
                  <a:cubicBezTo>
                    <a:pt x="239" y="377"/>
                    <a:pt x="239" y="377"/>
                    <a:pt x="239" y="377"/>
                  </a:cubicBezTo>
                  <a:cubicBezTo>
                    <a:pt x="233" y="375"/>
                    <a:pt x="233" y="375"/>
                    <a:pt x="233" y="375"/>
                  </a:cubicBezTo>
                  <a:cubicBezTo>
                    <a:pt x="239" y="374"/>
                    <a:pt x="239" y="374"/>
                    <a:pt x="239" y="374"/>
                  </a:cubicBezTo>
                  <a:cubicBezTo>
                    <a:pt x="243" y="378"/>
                    <a:pt x="243" y="378"/>
                    <a:pt x="243" y="378"/>
                  </a:cubicBezTo>
                  <a:cubicBezTo>
                    <a:pt x="243" y="378"/>
                    <a:pt x="244" y="374"/>
                    <a:pt x="246" y="371"/>
                  </a:cubicBezTo>
                  <a:cubicBezTo>
                    <a:pt x="248" y="368"/>
                    <a:pt x="249" y="361"/>
                    <a:pt x="249" y="361"/>
                  </a:cubicBezTo>
                  <a:cubicBezTo>
                    <a:pt x="249" y="361"/>
                    <a:pt x="251" y="362"/>
                    <a:pt x="254" y="360"/>
                  </a:cubicBezTo>
                  <a:cubicBezTo>
                    <a:pt x="256" y="359"/>
                    <a:pt x="255" y="353"/>
                    <a:pt x="255" y="353"/>
                  </a:cubicBezTo>
                  <a:cubicBezTo>
                    <a:pt x="258" y="358"/>
                    <a:pt x="258" y="358"/>
                    <a:pt x="258" y="358"/>
                  </a:cubicBezTo>
                  <a:cubicBezTo>
                    <a:pt x="261" y="363"/>
                    <a:pt x="261" y="363"/>
                    <a:pt x="261" y="363"/>
                  </a:cubicBezTo>
                  <a:cubicBezTo>
                    <a:pt x="263" y="361"/>
                    <a:pt x="263" y="361"/>
                    <a:pt x="263" y="361"/>
                  </a:cubicBezTo>
                  <a:cubicBezTo>
                    <a:pt x="262" y="357"/>
                    <a:pt x="262" y="357"/>
                    <a:pt x="262" y="357"/>
                  </a:cubicBezTo>
                  <a:cubicBezTo>
                    <a:pt x="270" y="348"/>
                    <a:pt x="270" y="348"/>
                    <a:pt x="270" y="348"/>
                  </a:cubicBezTo>
                  <a:cubicBezTo>
                    <a:pt x="268" y="346"/>
                    <a:pt x="268" y="346"/>
                    <a:pt x="268" y="346"/>
                  </a:cubicBezTo>
                  <a:cubicBezTo>
                    <a:pt x="271" y="345"/>
                    <a:pt x="271" y="345"/>
                    <a:pt x="271" y="345"/>
                  </a:cubicBezTo>
                  <a:cubicBezTo>
                    <a:pt x="272" y="346"/>
                    <a:pt x="272" y="346"/>
                    <a:pt x="272" y="346"/>
                  </a:cubicBezTo>
                  <a:cubicBezTo>
                    <a:pt x="278" y="344"/>
                    <a:pt x="278" y="344"/>
                    <a:pt x="278" y="344"/>
                  </a:cubicBezTo>
                  <a:cubicBezTo>
                    <a:pt x="278" y="340"/>
                    <a:pt x="278" y="340"/>
                    <a:pt x="278" y="340"/>
                  </a:cubicBezTo>
                  <a:cubicBezTo>
                    <a:pt x="280" y="344"/>
                    <a:pt x="280" y="344"/>
                    <a:pt x="280" y="344"/>
                  </a:cubicBezTo>
                  <a:cubicBezTo>
                    <a:pt x="281" y="334"/>
                    <a:pt x="281" y="334"/>
                    <a:pt x="281" y="334"/>
                  </a:cubicBezTo>
                  <a:cubicBezTo>
                    <a:pt x="284" y="339"/>
                    <a:pt x="284" y="339"/>
                    <a:pt x="284" y="339"/>
                  </a:cubicBezTo>
                  <a:cubicBezTo>
                    <a:pt x="290" y="333"/>
                    <a:pt x="290" y="333"/>
                    <a:pt x="290" y="333"/>
                  </a:cubicBezTo>
                  <a:cubicBezTo>
                    <a:pt x="290" y="333"/>
                    <a:pt x="293" y="325"/>
                    <a:pt x="294" y="321"/>
                  </a:cubicBezTo>
                  <a:cubicBezTo>
                    <a:pt x="295" y="318"/>
                    <a:pt x="293" y="313"/>
                    <a:pt x="293" y="313"/>
                  </a:cubicBezTo>
                  <a:cubicBezTo>
                    <a:pt x="298" y="308"/>
                    <a:pt x="298" y="308"/>
                    <a:pt x="298" y="308"/>
                  </a:cubicBezTo>
                  <a:cubicBezTo>
                    <a:pt x="299" y="302"/>
                    <a:pt x="299" y="302"/>
                    <a:pt x="299" y="302"/>
                  </a:cubicBezTo>
                  <a:cubicBezTo>
                    <a:pt x="309" y="293"/>
                    <a:pt x="309" y="293"/>
                    <a:pt x="309" y="293"/>
                  </a:cubicBezTo>
                  <a:cubicBezTo>
                    <a:pt x="310" y="287"/>
                    <a:pt x="310" y="287"/>
                    <a:pt x="310" y="287"/>
                  </a:cubicBezTo>
                  <a:cubicBezTo>
                    <a:pt x="306" y="288"/>
                    <a:pt x="306" y="288"/>
                    <a:pt x="306" y="288"/>
                  </a:cubicBezTo>
                  <a:cubicBezTo>
                    <a:pt x="304" y="286"/>
                    <a:pt x="304" y="286"/>
                    <a:pt x="304" y="286"/>
                  </a:cubicBezTo>
                  <a:cubicBezTo>
                    <a:pt x="308" y="285"/>
                    <a:pt x="308" y="285"/>
                    <a:pt x="308" y="285"/>
                  </a:cubicBezTo>
                  <a:cubicBezTo>
                    <a:pt x="309" y="283"/>
                    <a:pt x="309" y="283"/>
                    <a:pt x="309" y="283"/>
                  </a:cubicBezTo>
                  <a:cubicBezTo>
                    <a:pt x="299" y="283"/>
                    <a:pt x="299" y="283"/>
                    <a:pt x="299" y="283"/>
                  </a:cubicBezTo>
                  <a:cubicBezTo>
                    <a:pt x="295" y="277"/>
                    <a:pt x="295" y="277"/>
                    <a:pt x="295" y="277"/>
                  </a:cubicBezTo>
                  <a:cubicBezTo>
                    <a:pt x="298" y="269"/>
                    <a:pt x="298" y="269"/>
                    <a:pt x="298" y="269"/>
                  </a:cubicBezTo>
                  <a:cubicBezTo>
                    <a:pt x="293" y="269"/>
                    <a:pt x="293" y="269"/>
                    <a:pt x="293" y="269"/>
                  </a:cubicBezTo>
                  <a:cubicBezTo>
                    <a:pt x="295" y="261"/>
                    <a:pt x="295" y="261"/>
                    <a:pt x="295" y="261"/>
                  </a:cubicBezTo>
                  <a:cubicBezTo>
                    <a:pt x="298" y="259"/>
                    <a:pt x="298" y="259"/>
                    <a:pt x="298" y="259"/>
                  </a:cubicBezTo>
                  <a:cubicBezTo>
                    <a:pt x="303" y="246"/>
                    <a:pt x="303" y="246"/>
                    <a:pt x="303" y="246"/>
                  </a:cubicBezTo>
                  <a:cubicBezTo>
                    <a:pt x="303" y="246"/>
                    <a:pt x="293" y="238"/>
                    <a:pt x="295" y="234"/>
                  </a:cubicBezTo>
                  <a:cubicBezTo>
                    <a:pt x="296" y="230"/>
                    <a:pt x="304" y="231"/>
                    <a:pt x="309" y="229"/>
                  </a:cubicBezTo>
                  <a:cubicBezTo>
                    <a:pt x="315" y="226"/>
                    <a:pt x="307" y="221"/>
                    <a:pt x="307" y="221"/>
                  </a:cubicBezTo>
                  <a:cubicBezTo>
                    <a:pt x="313" y="219"/>
                    <a:pt x="313" y="219"/>
                    <a:pt x="313" y="219"/>
                  </a:cubicBezTo>
                  <a:cubicBezTo>
                    <a:pt x="313" y="216"/>
                    <a:pt x="313" y="216"/>
                    <a:pt x="313" y="216"/>
                  </a:cubicBezTo>
                  <a:cubicBezTo>
                    <a:pt x="319" y="216"/>
                    <a:pt x="319" y="216"/>
                    <a:pt x="319" y="216"/>
                  </a:cubicBezTo>
                  <a:cubicBezTo>
                    <a:pt x="315" y="196"/>
                    <a:pt x="315" y="196"/>
                    <a:pt x="315" y="196"/>
                  </a:cubicBezTo>
                  <a:cubicBezTo>
                    <a:pt x="319" y="196"/>
                    <a:pt x="319" y="196"/>
                    <a:pt x="319" y="196"/>
                  </a:cubicBezTo>
                  <a:cubicBezTo>
                    <a:pt x="322" y="201"/>
                    <a:pt x="322" y="201"/>
                    <a:pt x="322" y="201"/>
                  </a:cubicBezTo>
                  <a:cubicBezTo>
                    <a:pt x="326" y="201"/>
                    <a:pt x="326" y="201"/>
                    <a:pt x="326" y="201"/>
                  </a:cubicBezTo>
                  <a:cubicBezTo>
                    <a:pt x="324" y="193"/>
                    <a:pt x="324" y="193"/>
                    <a:pt x="324" y="193"/>
                  </a:cubicBezTo>
                  <a:cubicBezTo>
                    <a:pt x="329" y="195"/>
                    <a:pt x="329" y="195"/>
                    <a:pt x="329" y="195"/>
                  </a:cubicBezTo>
                  <a:cubicBezTo>
                    <a:pt x="329" y="199"/>
                    <a:pt x="329" y="199"/>
                    <a:pt x="329" y="199"/>
                  </a:cubicBezTo>
                  <a:cubicBezTo>
                    <a:pt x="336" y="201"/>
                    <a:pt x="336" y="201"/>
                    <a:pt x="336" y="201"/>
                  </a:cubicBezTo>
                  <a:cubicBezTo>
                    <a:pt x="337" y="205"/>
                    <a:pt x="337" y="205"/>
                    <a:pt x="337" y="205"/>
                  </a:cubicBezTo>
                  <a:cubicBezTo>
                    <a:pt x="340" y="200"/>
                    <a:pt x="340" y="200"/>
                    <a:pt x="340" y="200"/>
                  </a:cubicBezTo>
                  <a:cubicBezTo>
                    <a:pt x="339" y="196"/>
                    <a:pt x="339" y="196"/>
                    <a:pt x="339" y="196"/>
                  </a:cubicBezTo>
                  <a:cubicBezTo>
                    <a:pt x="350" y="196"/>
                    <a:pt x="350" y="196"/>
                    <a:pt x="350" y="196"/>
                  </a:cubicBezTo>
                  <a:cubicBezTo>
                    <a:pt x="354" y="193"/>
                    <a:pt x="354" y="193"/>
                    <a:pt x="354" y="193"/>
                  </a:cubicBezTo>
                  <a:cubicBezTo>
                    <a:pt x="357" y="196"/>
                    <a:pt x="357" y="196"/>
                    <a:pt x="357" y="196"/>
                  </a:cubicBezTo>
                  <a:cubicBezTo>
                    <a:pt x="360" y="196"/>
                    <a:pt x="360" y="196"/>
                    <a:pt x="360" y="196"/>
                  </a:cubicBezTo>
                  <a:cubicBezTo>
                    <a:pt x="360" y="194"/>
                    <a:pt x="360" y="194"/>
                    <a:pt x="360" y="194"/>
                  </a:cubicBezTo>
                  <a:cubicBezTo>
                    <a:pt x="365" y="195"/>
                    <a:pt x="365" y="195"/>
                    <a:pt x="365" y="195"/>
                  </a:cubicBezTo>
                  <a:lnTo>
                    <a:pt x="364" y="188"/>
                  </a:lnTo>
                  <a:close/>
                  <a:moveTo>
                    <a:pt x="14" y="718"/>
                  </a:moveTo>
                  <a:cubicBezTo>
                    <a:pt x="21" y="719"/>
                    <a:pt x="21" y="719"/>
                    <a:pt x="21" y="719"/>
                  </a:cubicBezTo>
                  <a:cubicBezTo>
                    <a:pt x="22" y="712"/>
                    <a:pt x="22" y="712"/>
                    <a:pt x="22" y="712"/>
                  </a:cubicBezTo>
                  <a:cubicBezTo>
                    <a:pt x="19" y="709"/>
                    <a:pt x="19" y="709"/>
                    <a:pt x="19" y="709"/>
                  </a:cubicBezTo>
                  <a:cubicBezTo>
                    <a:pt x="17" y="712"/>
                    <a:pt x="17" y="712"/>
                    <a:pt x="17" y="712"/>
                  </a:cubicBezTo>
                  <a:cubicBezTo>
                    <a:pt x="16" y="712"/>
                    <a:pt x="16" y="712"/>
                    <a:pt x="16" y="712"/>
                  </a:cubicBezTo>
                  <a:cubicBezTo>
                    <a:pt x="8" y="720"/>
                    <a:pt x="8" y="720"/>
                    <a:pt x="8" y="720"/>
                  </a:cubicBezTo>
                  <a:cubicBezTo>
                    <a:pt x="14" y="721"/>
                    <a:pt x="14" y="721"/>
                    <a:pt x="14" y="721"/>
                  </a:cubicBezTo>
                  <a:lnTo>
                    <a:pt x="14" y="718"/>
                  </a:lnTo>
                  <a:close/>
                  <a:moveTo>
                    <a:pt x="20" y="727"/>
                  </a:moveTo>
                  <a:cubicBezTo>
                    <a:pt x="19" y="723"/>
                    <a:pt x="19" y="723"/>
                    <a:pt x="19" y="723"/>
                  </a:cubicBezTo>
                  <a:cubicBezTo>
                    <a:pt x="11" y="725"/>
                    <a:pt x="11" y="725"/>
                    <a:pt x="11" y="725"/>
                  </a:cubicBezTo>
                  <a:cubicBezTo>
                    <a:pt x="13" y="728"/>
                    <a:pt x="13" y="728"/>
                    <a:pt x="13" y="728"/>
                  </a:cubicBezTo>
                  <a:cubicBezTo>
                    <a:pt x="13" y="730"/>
                    <a:pt x="13" y="730"/>
                    <a:pt x="13" y="730"/>
                  </a:cubicBezTo>
                  <a:cubicBezTo>
                    <a:pt x="16" y="730"/>
                    <a:pt x="16" y="730"/>
                    <a:pt x="16" y="730"/>
                  </a:cubicBezTo>
                  <a:cubicBezTo>
                    <a:pt x="17" y="727"/>
                    <a:pt x="17" y="727"/>
                    <a:pt x="17" y="727"/>
                  </a:cubicBezTo>
                  <a:lnTo>
                    <a:pt x="20" y="727"/>
                  </a:lnTo>
                  <a:close/>
                  <a:moveTo>
                    <a:pt x="211" y="760"/>
                  </a:moveTo>
                  <a:cubicBezTo>
                    <a:pt x="207" y="765"/>
                    <a:pt x="207" y="765"/>
                    <a:pt x="207" y="765"/>
                  </a:cubicBezTo>
                  <a:cubicBezTo>
                    <a:pt x="208" y="771"/>
                    <a:pt x="208" y="771"/>
                    <a:pt x="208" y="771"/>
                  </a:cubicBezTo>
                  <a:cubicBezTo>
                    <a:pt x="207" y="771"/>
                    <a:pt x="207" y="771"/>
                    <a:pt x="207" y="771"/>
                  </a:cubicBezTo>
                  <a:cubicBezTo>
                    <a:pt x="207" y="773"/>
                    <a:pt x="207" y="773"/>
                    <a:pt x="207" y="773"/>
                  </a:cubicBezTo>
                  <a:cubicBezTo>
                    <a:pt x="205" y="783"/>
                    <a:pt x="205" y="783"/>
                    <a:pt x="205" y="783"/>
                  </a:cubicBezTo>
                  <a:cubicBezTo>
                    <a:pt x="202" y="784"/>
                    <a:pt x="202" y="784"/>
                    <a:pt x="202" y="784"/>
                  </a:cubicBezTo>
                  <a:cubicBezTo>
                    <a:pt x="200" y="792"/>
                    <a:pt x="200" y="792"/>
                    <a:pt x="200" y="792"/>
                  </a:cubicBezTo>
                  <a:cubicBezTo>
                    <a:pt x="198" y="792"/>
                    <a:pt x="198" y="792"/>
                    <a:pt x="198" y="792"/>
                  </a:cubicBezTo>
                  <a:cubicBezTo>
                    <a:pt x="198" y="792"/>
                    <a:pt x="195" y="797"/>
                    <a:pt x="194" y="801"/>
                  </a:cubicBezTo>
                  <a:cubicBezTo>
                    <a:pt x="193" y="804"/>
                    <a:pt x="194" y="807"/>
                    <a:pt x="193" y="808"/>
                  </a:cubicBezTo>
                  <a:cubicBezTo>
                    <a:pt x="193" y="810"/>
                    <a:pt x="190" y="812"/>
                    <a:pt x="190" y="816"/>
                  </a:cubicBezTo>
                  <a:cubicBezTo>
                    <a:pt x="190" y="821"/>
                    <a:pt x="190" y="821"/>
                    <a:pt x="190" y="821"/>
                  </a:cubicBezTo>
                  <a:cubicBezTo>
                    <a:pt x="193" y="823"/>
                    <a:pt x="193" y="823"/>
                    <a:pt x="193" y="823"/>
                  </a:cubicBezTo>
                  <a:cubicBezTo>
                    <a:pt x="192" y="836"/>
                    <a:pt x="192" y="836"/>
                    <a:pt x="192" y="836"/>
                  </a:cubicBezTo>
                  <a:cubicBezTo>
                    <a:pt x="192" y="836"/>
                    <a:pt x="196" y="833"/>
                    <a:pt x="197" y="830"/>
                  </a:cubicBezTo>
                  <a:cubicBezTo>
                    <a:pt x="198" y="825"/>
                    <a:pt x="197" y="824"/>
                    <a:pt x="197" y="822"/>
                  </a:cubicBezTo>
                  <a:cubicBezTo>
                    <a:pt x="197" y="820"/>
                    <a:pt x="199" y="817"/>
                    <a:pt x="200" y="815"/>
                  </a:cubicBezTo>
                  <a:cubicBezTo>
                    <a:pt x="201" y="813"/>
                    <a:pt x="200" y="807"/>
                    <a:pt x="200" y="807"/>
                  </a:cubicBezTo>
                  <a:cubicBezTo>
                    <a:pt x="204" y="796"/>
                    <a:pt x="204" y="796"/>
                    <a:pt x="204" y="796"/>
                  </a:cubicBezTo>
                  <a:cubicBezTo>
                    <a:pt x="206" y="796"/>
                    <a:pt x="206" y="796"/>
                    <a:pt x="206" y="796"/>
                  </a:cubicBezTo>
                  <a:cubicBezTo>
                    <a:pt x="208" y="788"/>
                    <a:pt x="208" y="788"/>
                    <a:pt x="208" y="788"/>
                  </a:cubicBezTo>
                  <a:cubicBezTo>
                    <a:pt x="207" y="785"/>
                    <a:pt x="207" y="785"/>
                    <a:pt x="207" y="785"/>
                  </a:cubicBezTo>
                  <a:cubicBezTo>
                    <a:pt x="209" y="783"/>
                    <a:pt x="209" y="783"/>
                    <a:pt x="209" y="783"/>
                  </a:cubicBezTo>
                  <a:cubicBezTo>
                    <a:pt x="208" y="782"/>
                    <a:pt x="208" y="782"/>
                    <a:pt x="208" y="782"/>
                  </a:cubicBezTo>
                  <a:cubicBezTo>
                    <a:pt x="210" y="779"/>
                    <a:pt x="210" y="779"/>
                    <a:pt x="210" y="779"/>
                  </a:cubicBezTo>
                  <a:cubicBezTo>
                    <a:pt x="209" y="777"/>
                    <a:pt x="209" y="777"/>
                    <a:pt x="209" y="777"/>
                  </a:cubicBezTo>
                  <a:cubicBezTo>
                    <a:pt x="212" y="772"/>
                    <a:pt x="212" y="772"/>
                    <a:pt x="212" y="772"/>
                  </a:cubicBezTo>
                  <a:cubicBezTo>
                    <a:pt x="211" y="766"/>
                    <a:pt x="211" y="766"/>
                    <a:pt x="211" y="766"/>
                  </a:cubicBezTo>
                  <a:cubicBezTo>
                    <a:pt x="214" y="763"/>
                    <a:pt x="214" y="763"/>
                    <a:pt x="214" y="763"/>
                  </a:cubicBezTo>
                  <a:lnTo>
                    <a:pt x="211" y="760"/>
                  </a:lnTo>
                  <a:close/>
                  <a:moveTo>
                    <a:pt x="277" y="731"/>
                  </a:moveTo>
                  <a:cubicBezTo>
                    <a:pt x="281" y="724"/>
                    <a:pt x="281" y="724"/>
                    <a:pt x="281" y="724"/>
                  </a:cubicBezTo>
                  <a:cubicBezTo>
                    <a:pt x="278" y="718"/>
                    <a:pt x="278" y="718"/>
                    <a:pt x="278" y="718"/>
                  </a:cubicBezTo>
                  <a:cubicBezTo>
                    <a:pt x="272" y="719"/>
                    <a:pt x="272" y="719"/>
                    <a:pt x="272" y="719"/>
                  </a:cubicBezTo>
                  <a:cubicBezTo>
                    <a:pt x="270" y="724"/>
                    <a:pt x="270" y="724"/>
                    <a:pt x="270" y="724"/>
                  </a:cubicBezTo>
                  <a:cubicBezTo>
                    <a:pt x="270" y="719"/>
                    <a:pt x="270" y="719"/>
                    <a:pt x="270" y="719"/>
                  </a:cubicBezTo>
                  <a:cubicBezTo>
                    <a:pt x="270" y="719"/>
                    <a:pt x="267" y="719"/>
                    <a:pt x="266" y="720"/>
                  </a:cubicBezTo>
                  <a:cubicBezTo>
                    <a:pt x="264" y="721"/>
                    <a:pt x="263" y="724"/>
                    <a:pt x="263" y="724"/>
                  </a:cubicBezTo>
                  <a:cubicBezTo>
                    <a:pt x="263" y="724"/>
                    <a:pt x="262" y="723"/>
                    <a:pt x="259" y="726"/>
                  </a:cubicBezTo>
                  <a:cubicBezTo>
                    <a:pt x="257" y="729"/>
                    <a:pt x="253" y="739"/>
                    <a:pt x="253" y="739"/>
                  </a:cubicBezTo>
                  <a:cubicBezTo>
                    <a:pt x="253" y="739"/>
                    <a:pt x="248" y="741"/>
                    <a:pt x="248" y="746"/>
                  </a:cubicBezTo>
                  <a:cubicBezTo>
                    <a:pt x="247" y="753"/>
                    <a:pt x="253" y="753"/>
                    <a:pt x="253" y="757"/>
                  </a:cubicBezTo>
                  <a:cubicBezTo>
                    <a:pt x="251" y="762"/>
                    <a:pt x="249" y="763"/>
                    <a:pt x="249" y="763"/>
                  </a:cubicBezTo>
                  <a:cubicBezTo>
                    <a:pt x="251" y="765"/>
                    <a:pt x="251" y="765"/>
                    <a:pt x="251" y="765"/>
                  </a:cubicBezTo>
                  <a:cubicBezTo>
                    <a:pt x="251" y="772"/>
                    <a:pt x="251" y="772"/>
                    <a:pt x="251" y="772"/>
                  </a:cubicBezTo>
                  <a:cubicBezTo>
                    <a:pt x="254" y="773"/>
                    <a:pt x="254" y="773"/>
                    <a:pt x="254" y="773"/>
                  </a:cubicBezTo>
                  <a:cubicBezTo>
                    <a:pt x="254" y="776"/>
                    <a:pt x="254" y="776"/>
                    <a:pt x="254" y="776"/>
                  </a:cubicBezTo>
                  <a:cubicBezTo>
                    <a:pt x="254" y="776"/>
                    <a:pt x="257" y="775"/>
                    <a:pt x="257" y="776"/>
                  </a:cubicBezTo>
                  <a:cubicBezTo>
                    <a:pt x="257" y="777"/>
                    <a:pt x="255" y="778"/>
                    <a:pt x="255" y="778"/>
                  </a:cubicBezTo>
                  <a:cubicBezTo>
                    <a:pt x="255" y="782"/>
                    <a:pt x="255" y="782"/>
                    <a:pt x="255" y="782"/>
                  </a:cubicBezTo>
                  <a:cubicBezTo>
                    <a:pt x="255" y="783"/>
                    <a:pt x="253" y="787"/>
                    <a:pt x="253" y="787"/>
                  </a:cubicBezTo>
                  <a:cubicBezTo>
                    <a:pt x="258" y="785"/>
                    <a:pt x="258" y="785"/>
                    <a:pt x="258" y="785"/>
                  </a:cubicBezTo>
                  <a:cubicBezTo>
                    <a:pt x="261" y="779"/>
                    <a:pt x="261" y="779"/>
                    <a:pt x="261" y="779"/>
                  </a:cubicBezTo>
                  <a:cubicBezTo>
                    <a:pt x="260" y="779"/>
                    <a:pt x="260" y="779"/>
                    <a:pt x="260" y="779"/>
                  </a:cubicBezTo>
                  <a:cubicBezTo>
                    <a:pt x="261" y="774"/>
                    <a:pt x="261" y="774"/>
                    <a:pt x="261" y="774"/>
                  </a:cubicBezTo>
                  <a:cubicBezTo>
                    <a:pt x="262" y="772"/>
                    <a:pt x="262" y="772"/>
                    <a:pt x="262" y="772"/>
                  </a:cubicBezTo>
                  <a:cubicBezTo>
                    <a:pt x="261" y="772"/>
                    <a:pt x="261" y="772"/>
                    <a:pt x="261" y="772"/>
                  </a:cubicBezTo>
                  <a:cubicBezTo>
                    <a:pt x="266" y="766"/>
                    <a:pt x="266" y="766"/>
                    <a:pt x="266" y="766"/>
                  </a:cubicBezTo>
                  <a:cubicBezTo>
                    <a:pt x="271" y="763"/>
                    <a:pt x="271" y="763"/>
                    <a:pt x="271" y="763"/>
                  </a:cubicBezTo>
                  <a:cubicBezTo>
                    <a:pt x="271" y="758"/>
                    <a:pt x="271" y="758"/>
                    <a:pt x="271" y="758"/>
                  </a:cubicBezTo>
                  <a:cubicBezTo>
                    <a:pt x="277" y="750"/>
                    <a:pt x="277" y="750"/>
                    <a:pt x="277" y="750"/>
                  </a:cubicBezTo>
                  <a:cubicBezTo>
                    <a:pt x="274" y="750"/>
                    <a:pt x="274" y="750"/>
                    <a:pt x="274" y="750"/>
                  </a:cubicBezTo>
                  <a:cubicBezTo>
                    <a:pt x="271" y="746"/>
                    <a:pt x="271" y="746"/>
                    <a:pt x="271" y="746"/>
                  </a:cubicBezTo>
                  <a:cubicBezTo>
                    <a:pt x="271" y="746"/>
                    <a:pt x="273" y="743"/>
                    <a:pt x="274" y="740"/>
                  </a:cubicBezTo>
                  <a:cubicBezTo>
                    <a:pt x="274" y="738"/>
                    <a:pt x="271" y="735"/>
                    <a:pt x="271" y="735"/>
                  </a:cubicBezTo>
                  <a:cubicBezTo>
                    <a:pt x="272" y="730"/>
                    <a:pt x="272" y="730"/>
                    <a:pt x="272" y="730"/>
                  </a:cubicBezTo>
                  <a:lnTo>
                    <a:pt x="277" y="731"/>
                  </a:lnTo>
                  <a:close/>
                  <a:moveTo>
                    <a:pt x="280" y="719"/>
                  </a:moveTo>
                  <a:cubicBezTo>
                    <a:pt x="282" y="721"/>
                    <a:pt x="282" y="721"/>
                    <a:pt x="282" y="721"/>
                  </a:cubicBezTo>
                  <a:cubicBezTo>
                    <a:pt x="286" y="711"/>
                    <a:pt x="286" y="711"/>
                    <a:pt x="286" y="711"/>
                  </a:cubicBezTo>
                  <a:cubicBezTo>
                    <a:pt x="281" y="712"/>
                    <a:pt x="281" y="712"/>
                    <a:pt x="281" y="712"/>
                  </a:cubicBezTo>
                  <a:lnTo>
                    <a:pt x="280" y="719"/>
                  </a:lnTo>
                  <a:close/>
                  <a:moveTo>
                    <a:pt x="286" y="715"/>
                  </a:moveTo>
                  <a:cubicBezTo>
                    <a:pt x="290" y="715"/>
                    <a:pt x="290" y="715"/>
                    <a:pt x="290" y="715"/>
                  </a:cubicBezTo>
                  <a:cubicBezTo>
                    <a:pt x="291" y="712"/>
                    <a:pt x="291" y="712"/>
                    <a:pt x="291" y="712"/>
                  </a:cubicBezTo>
                  <a:cubicBezTo>
                    <a:pt x="288" y="712"/>
                    <a:pt x="288" y="712"/>
                    <a:pt x="288" y="712"/>
                  </a:cubicBezTo>
                  <a:lnTo>
                    <a:pt x="286" y="715"/>
                  </a:lnTo>
                  <a:close/>
                  <a:moveTo>
                    <a:pt x="282" y="691"/>
                  </a:moveTo>
                  <a:cubicBezTo>
                    <a:pt x="287" y="688"/>
                    <a:pt x="287" y="688"/>
                    <a:pt x="287" y="688"/>
                  </a:cubicBezTo>
                  <a:cubicBezTo>
                    <a:pt x="280" y="684"/>
                    <a:pt x="280" y="684"/>
                    <a:pt x="280" y="684"/>
                  </a:cubicBezTo>
                  <a:cubicBezTo>
                    <a:pt x="281" y="689"/>
                    <a:pt x="281" y="689"/>
                    <a:pt x="281" y="689"/>
                  </a:cubicBezTo>
                  <a:lnTo>
                    <a:pt x="282" y="691"/>
                  </a:lnTo>
                  <a:close/>
                  <a:moveTo>
                    <a:pt x="243" y="630"/>
                  </a:moveTo>
                  <a:cubicBezTo>
                    <a:pt x="255" y="631"/>
                    <a:pt x="255" y="631"/>
                    <a:pt x="255" y="631"/>
                  </a:cubicBezTo>
                  <a:cubicBezTo>
                    <a:pt x="256" y="630"/>
                    <a:pt x="256" y="630"/>
                    <a:pt x="256" y="630"/>
                  </a:cubicBezTo>
                  <a:cubicBezTo>
                    <a:pt x="254" y="626"/>
                    <a:pt x="254" y="626"/>
                    <a:pt x="254" y="626"/>
                  </a:cubicBezTo>
                  <a:cubicBezTo>
                    <a:pt x="251" y="625"/>
                    <a:pt x="251" y="625"/>
                    <a:pt x="251" y="625"/>
                  </a:cubicBezTo>
                  <a:cubicBezTo>
                    <a:pt x="248" y="626"/>
                    <a:pt x="248" y="626"/>
                    <a:pt x="248" y="626"/>
                  </a:cubicBezTo>
                  <a:cubicBezTo>
                    <a:pt x="249" y="628"/>
                    <a:pt x="249" y="628"/>
                    <a:pt x="249" y="628"/>
                  </a:cubicBezTo>
                  <a:cubicBezTo>
                    <a:pt x="243" y="628"/>
                    <a:pt x="243" y="628"/>
                    <a:pt x="243" y="628"/>
                  </a:cubicBezTo>
                  <a:lnTo>
                    <a:pt x="243" y="630"/>
                  </a:lnTo>
                  <a:close/>
                  <a:moveTo>
                    <a:pt x="254" y="615"/>
                  </a:moveTo>
                  <a:cubicBezTo>
                    <a:pt x="253" y="620"/>
                    <a:pt x="253" y="620"/>
                    <a:pt x="253" y="620"/>
                  </a:cubicBezTo>
                  <a:cubicBezTo>
                    <a:pt x="258" y="617"/>
                    <a:pt x="258" y="617"/>
                    <a:pt x="258" y="617"/>
                  </a:cubicBezTo>
                  <a:lnTo>
                    <a:pt x="254" y="615"/>
                  </a:lnTo>
                  <a:close/>
                  <a:moveTo>
                    <a:pt x="266" y="610"/>
                  </a:moveTo>
                  <a:cubicBezTo>
                    <a:pt x="265" y="607"/>
                    <a:pt x="265" y="607"/>
                    <a:pt x="265" y="607"/>
                  </a:cubicBezTo>
                  <a:cubicBezTo>
                    <a:pt x="259" y="610"/>
                    <a:pt x="259" y="610"/>
                    <a:pt x="259" y="610"/>
                  </a:cubicBezTo>
                  <a:cubicBezTo>
                    <a:pt x="262" y="612"/>
                    <a:pt x="262" y="612"/>
                    <a:pt x="262" y="612"/>
                  </a:cubicBezTo>
                  <a:lnTo>
                    <a:pt x="266" y="610"/>
                  </a:lnTo>
                  <a:close/>
                  <a:moveTo>
                    <a:pt x="258" y="630"/>
                  </a:moveTo>
                  <a:cubicBezTo>
                    <a:pt x="261" y="629"/>
                    <a:pt x="261" y="629"/>
                    <a:pt x="261" y="629"/>
                  </a:cubicBezTo>
                  <a:cubicBezTo>
                    <a:pt x="258" y="626"/>
                    <a:pt x="258" y="626"/>
                    <a:pt x="258" y="626"/>
                  </a:cubicBezTo>
                  <a:lnTo>
                    <a:pt x="258" y="630"/>
                  </a:lnTo>
                  <a:close/>
                  <a:moveTo>
                    <a:pt x="249" y="651"/>
                  </a:moveTo>
                  <a:cubicBezTo>
                    <a:pt x="253" y="644"/>
                    <a:pt x="253" y="644"/>
                    <a:pt x="253" y="644"/>
                  </a:cubicBezTo>
                  <a:cubicBezTo>
                    <a:pt x="250" y="643"/>
                    <a:pt x="250" y="643"/>
                    <a:pt x="250" y="643"/>
                  </a:cubicBezTo>
                  <a:cubicBezTo>
                    <a:pt x="246" y="649"/>
                    <a:pt x="246" y="649"/>
                    <a:pt x="246" y="649"/>
                  </a:cubicBezTo>
                  <a:lnTo>
                    <a:pt x="249" y="651"/>
                  </a:lnTo>
                  <a:close/>
                  <a:moveTo>
                    <a:pt x="245" y="653"/>
                  </a:moveTo>
                  <a:cubicBezTo>
                    <a:pt x="244" y="656"/>
                    <a:pt x="245" y="658"/>
                    <a:pt x="247" y="656"/>
                  </a:cubicBezTo>
                  <a:cubicBezTo>
                    <a:pt x="249" y="653"/>
                    <a:pt x="246" y="651"/>
                    <a:pt x="245" y="653"/>
                  </a:cubicBezTo>
                  <a:close/>
                  <a:moveTo>
                    <a:pt x="238" y="652"/>
                  </a:moveTo>
                  <a:cubicBezTo>
                    <a:pt x="241" y="653"/>
                    <a:pt x="241" y="653"/>
                    <a:pt x="241" y="653"/>
                  </a:cubicBezTo>
                  <a:cubicBezTo>
                    <a:pt x="243" y="649"/>
                    <a:pt x="243" y="649"/>
                    <a:pt x="243" y="649"/>
                  </a:cubicBezTo>
                  <a:cubicBezTo>
                    <a:pt x="242" y="649"/>
                    <a:pt x="242" y="649"/>
                    <a:pt x="242" y="649"/>
                  </a:cubicBezTo>
                  <a:lnTo>
                    <a:pt x="238" y="652"/>
                  </a:lnTo>
                  <a:close/>
                  <a:moveTo>
                    <a:pt x="251" y="632"/>
                  </a:moveTo>
                  <a:cubicBezTo>
                    <a:pt x="249" y="633"/>
                    <a:pt x="249" y="633"/>
                    <a:pt x="249" y="633"/>
                  </a:cubicBezTo>
                  <a:cubicBezTo>
                    <a:pt x="246" y="635"/>
                    <a:pt x="246" y="635"/>
                    <a:pt x="246" y="635"/>
                  </a:cubicBezTo>
                  <a:cubicBezTo>
                    <a:pt x="251" y="636"/>
                    <a:pt x="251" y="636"/>
                    <a:pt x="251" y="636"/>
                  </a:cubicBezTo>
                  <a:lnTo>
                    <a:pt x="251" y="632"/>
                  </a:lnTo>
                  <a:close/>
                  <a:moveTo>
                    <a:pt x="229" y="662"/>
                  </a:moveTo>
                  <a:cubicBezTo>
                    <a:pt x="229" y="664"/>
                    <a:pt x="229" y="664"/>
                    <a:pt x="229" y="664"/>
                  </a:cubicBezTo>
                  <a:cubicBezTo>
                    <a:pt x="232" y="666"/>
                    <a:pt x="232" y="666"/>
                    <a:pt x="232" y="666"/>
                  </a:cubicBezTo>
                  <a:cubicBezTo>
                    <a:pt x="231" y="661"/>
                    <a:pt x="231" y="661"/>
                    <a:pt x="231" y="661"/>
                  </a:cubicBezTo>
                  <a:lnTo>
                    <a:pt x="229" y="662"/>
                  </a:lnTo>
                  <a:close/>
                  <a:moveTo>
                    <a:pt x="246" y="562"/>
                  </a:moveTo>
                  <a:cubicBezTo>
                    <a:pt x="244" y="562"/>
                    <a:pt x="244" y="562"/>
                    <a:pt x="244" y="562"/>
                  </a:cubicBezTo>
                  <a:cubicBezTo>
                    <a:pt x="243" y="558"/>
                    <a:pt x="243" y="558"/>
                    <a:pt x="243" y="558"/>
                  </a:cubicBezTo>
                  <a:cubicBezTo>
                    <a:pt x="241" y="554"/>
                    <a:pt x="241" y="554"/>
                    <a:pt x="241" y="554"/>
                  </a:cubicBezTo>
                  <a:cubicBezTo>
                    <a:pt x="240" y="554"/>
                    <a:pt x="240" y="554"/>
                    <a:pt x="240" y="554"/>
                  </a:cubicBezTo>
                  <a:cubicBezTo>
                    <a:pt x="241" y="560"/>
                    <a:pt x="241" y="560"/>
                    <a:pt x="241" y="560"/>
                  </a:cubicBezTo>
                  <a:cubicBezTo>
                    <a:pt x="246" y="567"/>
                    <a:pt x="246" y="567"/>
                    <a:pt x="246" y="567"/>
                  </a:cubicBezTo>
                  <a:lnTo>
                    <a:pt x="246" y="562"/>
                  </a:lnTo>
                  <a:close/>
                  <a:moveTo>
                    <a:pt x="245" y="571"/>
                  </a:moveTo>
                  <a:cubicBezTo>
                    <a:pt x="248" y="572"/>
                    <a:pt x="249" y="569"/>
                    <a:pt x="246" y="569"/>
                  </a:cubicBezTo>
                  <a:cubicBezTo>
                    <a:pt x="243" y="569"/>
                    <a:pt x="243" y="571"/>
                    <a:pt x="245" y="571"/>
                  </a:cubicBezTo>
                  <a:close/>
                  <a:moveTo>
                    <a:pt x="253" y="571"/>
                  </a:moveTo>
                  <a:cubicBezTo>
                    <a:pt x="250" y="571"/>
                    <a:pt x="250" y="574"/>
                    <a:pt x="253" y="576"/>
                  </a:cubicBezTo>
                  <a:cubicBezTo>
                    <a:pt x="255" y="577"/>
                    <a:pt x="256" y="576"/>
                    <a:pt x="256" y="573"/>
                  </a:cubicBezTo>
                  <a:cubicBezTo>
                    <a:pt x="255" y="571"/>
                    <a:pt x="254" y="571"/>
                    <a:pt x="253" y="571"/>
                  </a:cubicBezTo>
                  <a:close/>
                  <a:moveTo>
                    <a:pt x="200" y="696"/>
                  </a:moveTo>
                  <a:cubicBezTo>
                    <a:pt x="199" y="693"/>
                    <a:pt x="199" y="693"/>
                    <a:pt x="199" y="693"/>
                  </a:cubicBezTo>
                  <a:cubicBezTo>
                    <a:pt x="198" y="693"/>
                    <a:pt x="198" y="693"/>
                    <a:pt x="198" y="693"/>
                  </a:cubicBezTo>
                  <a:cubicBezTo>
                    <a:pt x="198" y="699"/>
                    <a:pt x="198" y="699"/>
                    <a:pt x="198" y="699"/>
                  </a:cubicBezTo>
                  <a:cubicBezTo>
                    <a:pt x="202" y="698"/>
                    <a:pt x="202" y="698"/>
                    <a:pt x="202" y="698"/>
                  </a:cubicBezTo>
                  <a:lnTo>
                    <a:pt x="200" y="696"/>
                  </a:lnTo>
                  <a:close/>
                  <a:moveTo>
                    <a:pt x="198" y="739"/>
                  </a:moveTo>
                  <a:cubicBezTo>
                    <a:pt x="195" y="736"/>
                    <a:pt x="195" y="736"/>
                    <a:pt x="195" y="736"/>
                  </a:cubicBezTo>
                  <a:cubicBezTo>
                    <a:pt x="195" y="740"/>
                    <a:pt x="195" y="740"/>
                    <a:pt x="195" y="740"/>
                  </a:cubicBezTo>
                  <a:lnTo>
                    <a:pt x="198" y="739"/>
                  </a:lnTo>
                  <a:close/>
                  <a:moveTo>
                    <a:pt x="266" y="598"/>
                  </a:moveTo>
                  <a:cubicBezTo>
                    <a:pt x="263" y="596"/>
                    <a:pt x="263" y="596"/>
                    <a:pt x="263" y="596"/>
                  </a:cubicBezTo>
                  <a:cubicBezTo>
                    <a:pt x="261" y="598"/>
                    <a:pt x="261" y="598"/>
                    <a:pt x="261" y="598"/>
                  </a:cubicBezTo>
                  <a:lnTo>
                    <a:pt x="266" y="598"/>
                  </a:lnTo>
                  <a:close/>
                  <a:moveTo>
                    <a:pt x="205" y="485"/>
                  </a:moveTo>
                  <a:cubicBezTo>
                    <a:pt x="206" y="482"/>
                    <a:pt x="206" y="482"/>
                    <a:pt x="206" y="482"/>
                  </a:cubicBezTo>
                  <a:cubicBezTo>
                    <a:pt x="202" y="479"/>
                    <a:pt x="202" y="479"/>
                    <a:pt x="202" y="479"/>
                  </a:cubicBezTo>
                  <a:cubicBezTo>
                    <a:pt x="200" y="482"/>
                    <a:pt x="200" y="482"/>
                    <a:pt x="200" y="482"/>
                  </a:cubicBezTo>
                  <a:lnTo>
                    <a:pt x="205" y="485"/>
                  </a:lnTo>
                  <a:close/>
                  <a:moveTo>
                    <a:pt x="199" y="439"/>
                  </a:moveTo>
                  <a:cubicBezTo>
                    <a:pt x="201" y="439"/>
                    <a:pt x="201" y="439"/>
                    <a:pt x="201" y="439"/>
                  </a:cubicBezTo>
                  <a:cubicBezTo>
                    <a:pt x="200" y="432"/>
                    <a:pt x="200" y="432"/>
                    <a:pt x="200" y="432"/>
                  </a:cubicBezTo>
                  <a:cubicBezTo>
                    <a:pt x="198" y="431"/>
                    <a:pt x="198" y="431"/>
                    <a:pt x="198" y="431"/>
                  </a:cubicBezTo>
                  <a:lnTo>
                    <a:pt x="199" y="439"/>
                  </a:lnTo>
                  <a:close/>
                  <a:moveTo>
                    <a:pt x="217" y="421"/>
                  </a:moveTo>
                  <a:cubicBezTo>
                    <a:pt x="216" y="419"/>
                    <a:pt x="216" y="419"/>
                    <a:pt x="216" y="419"/>
                  </a:cubicBezTo>
                  <a:cubicBezTo>
                    <a:pt x="214" y="419"/>
                    <a:pt x="214" y="419"/>
                    <a:pt x="214" y="419"/>
                  </a:cubicBezTo>
                  <a:cubicBezTo>
                    <a:pt x="214" y="421"/>
                    <a:pt x="214" y="421"/>
                    <a:pt x="214" y="421"/>
                  </a:cubicBezTo>
                  <a:cubicBezTo>
                    <a:pt x="214" y="425"/>
                    <a:pt x="214" y="425"/>
                    <a:pt x="214" y="425"/>
                  </a:cubicBezTo>
                  <a:lnTo>
                    <a:pt x="217" y="421"/>
                  </a:lnTo>
                  <a:close/>
                  <a:moveTo>
                    <a:pt x="220" y="411"/>
                  </a:moveTo>
                  <a:cubicBezTo>
                    <a:pt x="215" y="412"/>
                    <a:pt x="214" y="415"/>
                    <a:pt x="216" y="416"/>
                  </a:cubicBezTo>
                  <a:cubicBezTo>
                    <a:pt x="220" y="418"/>
                    <a:pt x="223" y="411"/>
                    <a:pt x="220" y="411"/>
                  </a:cubicBezTo>
                  <a:close/>
                  <a:moveTo>
                    <a:pt x="234" y="392"/>
                  </a:moveTo>
                  <a:cubicBezTo>
                    <a:pt x="232" y="384"/>
                    <a:pt x="232" y="384"/>
                    <a:pt x="232" y="384"/>
                  </a:cubicBezTo>
                  <a:cubicBezTo>
                    <a:pt x="231" y="393"/>
                    <a:pt x="231" y="393"/>
                    <a:pt x="231" y="393"/>
                  </a:cubicBezTo>
                  <a:lnTo>
                    <a:pt x="234" y="392"/>
                  </a:lnTo>
                  <a:close/>
                  <a:moveTo>
                    <a:pt x="294" y="340"/>
                  </a:moveTo>
                  <a:cubicBezTo>
                    <a:pt x="294" y="343"/>
                    <a:pt x="294" y="343"/>
                    <a:pt x="294" y="343"/>
                  </a:cubicBezTo>
                  <a:cubicBezTo>
                    <a:pt x="297" y="342"/>
                    <a:pt x="297" y="342"/>
                    <a:pt x="297" y="342"/>
                  </a:cubicBezTo>
                  <a:cubicBezTo>
                    <a:pt x="296" y="336"/>
                    <a:pt x="296" y="336"/>
                    <a:pt x="296" y="336"/>
                  </a:cubicBezTo>
                  <a:lnTo>
                    <a:pt x="294" y="340"/>
                  </a:lnTo>
                  <a:close/>
                  <a:moveTo>
                    <a:pt x="293" y="335"/>
                  </a:moveTo>
                  <a:cubicBezTo>
                    <a:pt x="290" y="340"/>
                    <a:pt x="294" y="336"/>
                    <a:pt x="294" y="336"/>
                  </a:cubicBezTo>
                  <a:cubicBezTo>
                    <a:pt x="296" y="333"/>
                    <a:pt x="295" y="331"/>
                    <a:pt x="293" y="335"/>
                  </a:cubicBezTo>
                  <a:close/>
                  <a:moveTo>
                    <a:pt x="298" y="236"/>
                  </a:moveTo>
                  <a:cubicBezTo>
                    <a:pt x="300" y="240"/>
                    <a:pt x="300" y="240"/>
                    <a:pt x="300" y="240"/>
                  </a:cubicBezTo>
                  <a:cubicBezTo>
                    <a:pt x="306" y="242"/>
                    <a:pt x="306" y="242"/>
                    <a:pt x="306" y="242"/>
                  </a:cubicBezTo>
                  <a:cubicBezTo>
                    <a:pt x="307" y="241"/>
                    <a:pt x="307" y="241"/>
                    <a:pt x="307" y="241"/>
                  </a:cubicBezTo>
                  <a:cubicBezTo>
                    <a:pt x="304" y="239"/>
                    <a:pt x="304" y="239"/>
                    <a:pt x="304" y="239"/>
                  </a:cubicBezTo>
                  <a:cubicBezTo>
                    <a:pt x="305" y="236"/>
                    <a:pt x="305" y="236"/>
                    <a:pt x="305" y="236"/>
                  </a:cubicBezTo>
                  <a:cubicBezTo>
                    <a:pt x="303" y="235"/>
                    <a:pt x="303" y="235"/>
                    <a:pt x="303" y="235"/>
                  </a:cubicBezTo>
                  <a:cubicBezTo>
                    <a:pt x="302" y="237"/>
                    <a:pt x="302" y="237"/>
                    <a:pt x="302" y="237"/>
                  </a:cubicBezTo>
                  <a:cubicBezTo>
                    <a:pt x="302" y="235"/>
                    <a:pt x="302" y="235"/>
                    <a:pt x="302" y="235"/>
                  </a:cubicBezTo>
                  <a:lnTo>
                    <a:pt x="298" y="236"/>
                  </a:lnTo>
                  <a:close/>
                  <a:moveTo>
                    <a:pt x="312" y="222"/>
                  </a:moveTo>
                  <a:cubicBezTo>
                    <a:pt x="315" y="226"/>
                    <a:pt x="315" y="226"/>
                    <a:pt x="315" y="226"/>
                  </a:cubicBezTo>
                  <a:cubicBezTo>
                    <a:pt x="314" y="221"/>
                    <a:pt x="314" y="221"/>
                    <a:pt x="314" y="221"/>
                  </a:cubicBezTo>
                  <a:lnTo>
                    <a:pt x="312" y="222"/>
                  </a:lnTo>
                  <a:close/>
                  <a:moveTo>
                    <a:pt x="320" y="227"/>
                  </a:moveTo>
                  <a:cubicBezTo>
                    <a:pt x="322" y="224"/>
                    <a:pt x="322" y="224"/>
                    <a:pt x="322" y="224"/>
                  </a:cubicBezTo>
                  <a:cubicBezTo>
                    <a:pt x="317" y="225"/>
                    <a:pt x="317" y="225"/>
                    <a:pt x="317" y="225"/>
                  </a:cubicBezTo>
                  <a:lnTo>
                    <a:pt x="320" y="227"/>
                  </a:lnTo>
                  <a:close/>
                  <a:moveTo>
                    <a:pt x="322" y="222"/>
                  </a:moveTo>
                  <a:cubicBezTo>
                    <a:pt x="326" y="222"/>
                    <a:pt x="326" y="222"/>
                    <a:pt x="326" y="222"/>
                  </a:cubicBezTo>
                  <a:cubicBezTo>
                    <a:pt x="326" y="221"/>
                    <a:pt x="326" y="221"/>
                    <a:pt x="326" y="221"/>
                  </a:cubicBezTo>
                  <a:cubicBezTo>
                    <a:pt x="322" y="220"/>
                    <a:pt x="322" y="220"/>
                    <a:pt x="322" y="220"/>
                  </a:cubicBezTo>
                  <a:lnTo>
                    <a:pt x="322" y="222"/>
                  </a:lnTo>
                  <a:close/>
                  <a:moveTo>
                    <a:pt x="325" y="217"/>
                  </a:moveTo>
                  <a:cubicBezTo>
                    <a:pt x="326" y="213"/>
                    <a:pt x="326" y="213"/>
                    <a:pt x="326" y="213"/>
                  </a:cubicBezTo>
                  <a:cubicBezTo>
                    <a:pt x="322" y="215"/>
                    <a:pt x="322" y="215"/>
                    <a:pt x="322" y="215"/>
                  </a:cubicBezTo>
                  <a:lnTo>
                    <a:pt x="325" y="217"/>
                  </a:lnTo>
                  <a:close/>
                  <a:moveTo>
                    <a:pt x="319" y="219"/>
                  </a:moveTo>
                  <a:cubicBezTo>
                    <a:pt x="317" y="218"/>
                    <a:pt x="315" y="219"/>
                    <a:pt x="315" y="219"/>
                  </a:cubicBezTo>
                  <a:cubicBezTo>
                    <a:pt x="315" y="219"/>
                    <a:pt x="314" y="220"/>
                    <a:pt x="316" y="221"/>
                  </a:cubicBezTo>
                  <a:cubicBezTo>
                    <a:pt x="319" y="221"/>
                    <a:pt x="320" y="220"/>
                    <a:pt x="319" y="219"/>
                  </a:cubicBezTo>
                  <a:close/>
                  <a:moveTo>
                    <a:pt x="354" y="202"/>
                  </a:moveTo>
                  <a:cubicBezTo>
                    <a:pt x="356" y="202"/>
                    <a:pt x="356" y="202"/>
                    <a:pt x="356" y="202"/>
                  </a:cubicBezTo>
                  <a:cubicBezTo>
                    <a:pt x="356" y="200"/>
                    <a:pt x="356" y="200"/>
                    <a:pt x="356" y="200"/>
                  </a:cubicBezTo>
                  <a:cubicBezTo>
                    <a:pt x="354" y="200"/>
                    <a:pt x="354" y="200"/>
                    <a:pt x="354" y="200"/>
                  </a:cubicBezTo>
                  <a:lnTo>
                    <a:pt x="354" y="202"/>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18" name="Russland"/>
            <p:cNvSpPr>
              <a:spLocks noChangeAspect="1"/>
            </p:cNvSpPr>
            <p:nvPr/>
          </p:nvSpPr>
          <p:spPr bwMode="auto">
            <a:xfrm>
              <a:off x="5376694" y="2685256"/>
              <a:ext cx="199390" cy="109220"/>
            </a:xfrm>
            <a:custGeom>
              <a:avLst/>
              <a:gdLst>
                <a:gd name="T0" fmla="*/ 73 w 78"/>
                <a:gd name="T1" fmla="*/ 18 h 43"/>
                <a:gd name="T2" fmla="*/ 75 w 78"/>
                <a:gd name="T3" fmla="*/ 13 h 43"/>
                <a:gd name="T4" fmla="*/ 67 w 78"/>
                <a:gd name="T5" fmla="*/ 7 h 43"/>
                <a:gd name="T6" fmla="*/ 60 w 78"/>
                <a:gd name="T7" fmla="*/ 7 h 43"/>
                <a:gd name="T8" fmla="*/ 53 w 78"/>
                <a:gd name="T9" fmla="*/ 9 h 43"/>
                <a:gd name="T10" fmla="*/ 53 w 78"/>
                <a:gd name="T11" fmla="*/ 7 h 43"/>
                <a:gd name="T12" fmla="*/ 46 w 78"/>
                <a:gd name="T13" fmla="*/ 6 h 43"/>
                <a:gd name="T14" fmla="*/ 41 w 78"/>
                <a:gd name="T15" fmla="*/ 4 h 43"/>
                <a:gd name="T16" fmla="*/ 37 w 78"/>
                <a:gd name="T17" fmla="*/ 5 h 43"/>
                <a:gd name="T18" fmla="*/ 34 w 78"/>
                <a:gd name="T19" fmla="*/ 2 h 43"/>
                <a:gd name="T20" fmla="*/ 33 w 78"/>
                <a:gd name="T21" fmla="*/ 5 h 43"/>
                <a:gd name="T22" fmla="*/ 30 w 78"/>
                <a:gd name="T23" fmla="*/ 5 h 43"/>
                <a:gd name="T24" fmla="*/ 34 w 78"/>
                <a:gd name="T25" fmla="*/ 16 h 43"/>
                <a:gd name="T26" fmla="*/ 29 w 78"/>
                <a:gd name="T27" fmla="*/ 19 h 43"/>
                <a:gd name="T28" fmla="*/ 24 w 78"/>
                <a:gd name="T29" fmla="*/ 19 h 43"/>
                <a:gd name="T30" fmla="*/ 21 w 78"/>
                <a:gd name="T31" fmla="*/ 18 h 43"/>
                <a:gd name="T32" fmla="*/ 16 w 78"/>
                <a:gd name="T33" fmla="*/ 19 h 43"/>
                <a:gd name="T34" fmla="*/ 24 w 78"/>
                <a:gd name="T35" fmla="*/ 7 h 43"/>
                <a:gd name="T36" fmla="*/ 24 w 78"/>
                <a:gd name="T37" fmla="*/ 5 h 43"/>
                <a:gd name="T38" fmla="*/ 27 w 78"/>
                <a:gd name="T39" fmla="*/ 1 h 43"/>
                <a:gd name="T40" fmla="*/ 26 w 78"/>
                <a:gd name="T41" fmla="*/ 0 h 43"/>
                <a:gd name="T42" fmla="*/ 24 w 78"/>
                <a:gd name="T43" fmla="*/ 1 h 43"/>
                <a:gd name="T44" fmla="*/ 21 w 78"/>
                <a:gd name="T45" fmla="*/ 7 h 43"/>
                <a:gd name="T46" fmla="*/ 15 w 78"/>
                <a:gd name="T47" fmla="*/ 16 h 43"/>
                <a:gd name="T48" fmla="*/ 13 w 78"/>
                <a:gd name="T49" fmla="*/ 18 h 43"/>
                <a:gd name="T50" fmla="*/ 1 w 78"/>
                <a:gd name="T51" fmla="*/ 20 h 43"/>
                <a:gd name="T52" fmla="*/ 0 w 78"/>
                <a:gd name="T53" fmla="*/ 24 h 43"/>
                <a:gd name="T54" fmla="*/ 2 w 78"/>
                <a:gd name="T55" fmla="*/ 26 h 43"/>
                <a:gd name="T56" fmla="*/ 0 w 78"/>
                <a:gd name="T57" fmla="*/ 34 h 43"/>
                <a:gd name="T58" fmla="*/ 2 w 78"/>
                <a:gd name="T59" fmla="*/ 34 h 43"/>
                <a:gd name="T60" fmla="*/ 2 w 78"/>
                <a:gd name="T61" fmla="*/ 32 h 43"/>
                <a:gd name="T62" fmla="*/ 4 w 78"/>
                <a:gd name="T63" fmla="*/ 31 h 43"/>
                <a:gd name="T64" fmla="*/ 5 w 78"/>
                <a:gd name="T65" fmla="*/ 33 h 43"/>
                <a:gd name="T66" fmla="*/ 8 w 78"/>
                <a:gd name="T67" fmla="*/ 30 h 43"/>
                <a:gd name="T68" fmla="*/ 14 w 78"/>
                <a:gd name="T69" fmla="*/ 31 h 43"/>
                <a:gd name="T70" fmla="*/ 10 w 78"/>
                <a:gd name="T71" fmla="*/ 32 h 43"/>
                <a:gd name="T72" fmla="*/ 10 w 78"/>
                <a:gd name="T73" fmla="*/ 34 h 43"/>
                <a:gd name="T74" fmla="*/ 5 w 78"/>
                <a:gd name="T75" fmla="*/ 37 h 43"/>
                <a:gd name="T76" fmla="*/ 4 w 78"/>
                <a:gd name="T77" fmla="*/ 36 h 43"/>
                <a:gd name="T78" fmla="*/ 2 w 78"/>
                <a:gd name="T79" fmla="*/ 42 h 43"/>
                <a:gd name="T80" fmla="*/ 39 w 78"/>
                <a:gd name="T81" fmla="*/ 42 h 43"/>
                <a:gd name="T82" fmla="*/ 75 w 78"/>
                <a:gd name="T83" fmla="*/ 36 h 43"/>
                <a:gd name="T84" fmla="*/ 72 w 78"/>
                <a:gd name="T85" fmla="*/ 25 h 43"/>
                <a:gd name="T86" fmla="*/ 73 w 78"/>
                <a:gd name="T87" fmla="*/ 18 h 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8"/>
                <a:gd name="T133" fmla="*/ 0 h 43"/>
                <a:gd name="T134" fmla="*/ 78 w 78"/>
                <a:gd name="T135" fmla="*/ 43 h 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8" h="43">
                  <a:moveTo>
                    <a:pt x="73" y="18"/>
                  </a:moveTo>
                  <a:cubicBezTo>
                    <a:pt x="73" y="18"/>
                    <a:pt x="78" y="15"/>
                    <a:pt x="75" y="13"/>
                  </a:cubicBezTo>
                  <a:cubicBezTo>
                    <a:pt x="73" y="11"/>
                    <a:pt x="67" y="7"/>
                    <a:pt x="67" y="7"/>
                  </a:cubicBezTo>
                  <a:cubicBezTo>
                    <a:pt x="60" y="7"/>
                    <a:pt x="60" y="7"/>
                    <a:pt x="60" y="7"/>
                  </a:cubicBezTo>
                  <a:cubicBezTo>
                    <a:pt x="53" y="9"/>
                    <a:pt x="53" y="9"/>
                    <a:pt x="53" y="9"/>
                  </a:cubicBezTo>
                  <a:cubicBezTo>
                    <a:pt x="53" y="7"/>
                    <a:pt x="53" y="7"/>
                    <a:pt x="53" y="7"/>
                  </a:cubicBezTo>
                  <a:cubicBezTo>
                    <a:pt x="53" y="7"/>
                    <a:pt x="49" y="8"/>
                    <a:pt x="46" y="6"/>
                  </a:cubicBezTo>
                  <a:cubicBezTo>
                    <a:pt x="43" y="5"/>
                    <a:pt x="41" y="4"/>
                    <a:pt x="41" y="4"/>
                  </a:cubicBezTo>
                  <a:cubicBezTo>
                    <a:pt x="37" y="5"/>
                    <a:pt x="37" y="5"/>
                    <a:pt x="37" y="5"/>
                  </a:cubicBezTo>
                  <a:cubicBezTo>
                    <a:pt x="34" y="2"/>
                    <a:pt x="34" y="2"/>
                    <a:pt x="34" y="2"/>
                  </a:cubicBezTo>
                  <a:cubicBezTo>
                    <a:pt x="33" y="5"/>
                    <a:pt x="33" y="5"/>
                    <a:pt x="33" y="5"/>
                  </a:cubicBezTo>
                  <a:cubicBezTo>
                    <a:pt x="30" y="5"/>
                    <a:pt x="30" y="5"/>
                    <a:pt x="30" y="5"/>
                  </a:cubicBezTo>
                  <a:cubicBezTo>
                    <a:pt x="34" y="16"/>
                    <a:pt x="34" y="16"/>
                    <a:pt x="34" y="16"/>
                  </a:cubicBezTo>
                  <a:cubicBezTo>
                    <a:pt x="29" y="19"/>
                    <a:pt x="29" y="19"/>
                    <a:pt x="29" y="19"/>
                  </a:cubicBezTo>
                  <a:cubicBezTo>
                    <a:pt x="24" y="19"/>
                    <a:pt x="24" y="19"/>
                    <a:pt x="24" y="19"/>
                  </a:cubicBezTo>
                  <a:cubicBezTo>
                    <a:pt x="24" y="19"/>
                    <a:pt x="22" y="18"/>
                    <a:pt x="21" y="18"/>
                  </a:cubicBezTo>
                  <a:cubicBezTo>
                    <a:pt x="20" y="18"/>
                    <a:pt x="16" y="19"/>
                    <a:pt x="16" y="19"/>
                  </a:cubicBezTo>
                  <a:cubicBezTo>
                    <a:pt x="24" y="7"/>
                    <a:pt x="24" y="7"/>
                    <a:pt x="24" y="7"/>
                  </a:cubicBezTo>
                  <a:cubicBezTo>
                    <a:pt x="24" y="5"/>
                    <a:pt x="24" y="5"/>
                    <a:pt x="24" y="5"/>
                  </a:cubicBezTo>
                  <a:cubicBezTo>
                    <a:pt x="27" y="1"/>
                    <a:pt x="27" y="1"/>
                    <a:pt x="27" y="1"/>
                  </a:cubicBezTo>
                  <a:cubicBezTo>
                    <a:pt x="26" y="0"/>
                    <a:pt x="26" y="0"/>
                    <a:pt x="26" y="0"/>
                  </a:cubicBezTo>
                  <a:cubicBezTo>
                    <a:pt x="24" y="1"/>
                    <a:pt x="24" y="1"/>
                    <a:pt x="24" y="1"/>
                  </a:cubicBezTo>
                  <a:cubicBezTo>
                    <a:pt x="21" y="7"/>
                    <a:pt x="21" y="7"/>
                    <a:pt x="21" y="7"/>
                  </a:cubicBezTo>
                  <a:cubicBezTo>
                    <a:pt x="15" y="16"/>
                    <a:pt x="15" y="16"/>
                    <a:pt x="15" y="16"/>
                  </a:cubicBezTo>
                  <a:cubicBezTo>
                    <a:pt x="13" y="18"/>
                    <a:pt x="13" y="18"/>
                    <a:pt x="13" y="18"/>
                  </a:cubicBezTo>
                  <a:cubicBezTo>
                    <a:pt x="1" y="20"/>
                    <a:pt x="1" y="20"/>
                    <a:pt x="1" y="20"/>
                  </a:cubicBezTo>
                  <a:cubicBezTo>
                    <a:pt x="0" y="24"/>
                    <a:pt x="0" y="24"/>
                    <a:pt x="0" y="24"/>
                  </a:cubicBezTo>
                  <a:cubicBezTo>
                    <a:pt x="2" y="26"/>
                    <a:pt x="2" y="26"/>
                    <a:pt x="2" y="26"/>
                  </a:cubicBezTo>
                  <a:cubicBezTo>
                    <a:pt x="0" y="34"/>
                    <a:pt x="0" y="34"/>
                    <a:pt x="0" y="34"/>
                  </a:cubicBezTo>
                  <a:cubicBezTo>
                    <a:pt x="2" y="34"/>
                    <a:pt x="2" y="34"/>
                    <a:pt x="2" y="34"/>
                  </a:cubicBezTo>
                  <a:cubicBezTo>
                    <a:pt x="2" y="32"/>
                    <a:pt x="2" y="32"/>
                    <a:pt x="2" y="32"/>
                  </a:cubicBezTo>
                  <a:cubicBezTo>
                    <a:pt x="4" y="31"/>
                    <a:pt x="4" y="31"/>
                    <a:pt x="4" y="31"/>
                  </a:cubicBezTo>
                  <a:cubicBezTo>
                    <a:pt x="5" y="33"/>
                    <a:pt x="5" y="33"/>
                    <a:pt x="5" y="33"/>
                  </a:cubicBezTo>
                  <a:cubicBezTo>
                    <a:pt x="8" y="30"/>
                    <a:pt x="8" y="30"/>
                    <a:pt x="8" y="30"/>
                  </a:cubicBezTo>
                  <a:cubicBezTo>
                    <a:pt x="14" y="31"/>
                    <a:pt x="14" y="31"/>
                    <a:pt x="14" y="31"/>
                  </a:cubicBezTo>
                  <a:cubicBezTo>
                    <a:pt x="10" y="32"/>
                    <a:pt x="10" y="32"/>
                    <a:pt x="10" y="32"/>
                  </a:cubicBezTo>
                  <a:cubicBezTo>
                    <a:pt x="10" y="34"/>
                    <a:pt x="10" y="34"/>
                    <a:pt x="10" y="34"/>
                  </a:cubicBezTo>
                  <a:cubicBezTo>
                    <a:pt x="5" y="37"/>
                    <a:pt x="5" y="37"/>
                    <a:pt x="5" y="37"/>
                  </a:cubicBezTo>
                  <a:cubicBezTo>
                    <a:pt x="4" y="36"/>
                    <a:pt x="4" y="36"/>
                    <a:pt x="4" y="36"/>
                  </a:cubicBezTo>
                  <a:cubicBezTo>
                    <a:pt x="2" y="42"/>
                    <a:pt x="2" y="42"/>
                    <a:pt x="2" y="42"/>
                  </a:cubicBezTo>
                  <a:cubicBezTo>
                    <a:pt x="7" y="42"/>
                    <a:pt x="30" y="43"/>
                    <a:pt x="39" y="42"/>
                  </a:cubicBezTo>
                  <a:cubicBezTo>
                    <a:pt x="49" y="42"/>
                    <a:pt x="75" y="36"/>
                    <a:pt x="75" y="36"/>
                  </a:cubicBezTo>
                  <a:cubicBezTo>
                    <a:pt x="75" y="36"/>
                    <a:pt x="71" y="31"/>
                    <a:pt x="72" y="25"/>
                  </a:cubicBezTo>
                  <a:cubicBezTo>
                    <a:pt x="72" y="21"/>
                    <a:pt x="73" y="18"/>
                    <a:pt x="73" y="18"/>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19" name="Russland"/>
            <p:cNvSpPr>
              <a:spLocks noChangeAspect="1" noEditPoints="1"/>
            </p:cNvSpPr>
            <p:nvPr/>
          </p:nvSpPr>
          <p:spPr bwMode="auto">
            <a:xfrm>
              <a:off x="5541794" y="654526"/>
              <a:ext cx="2446020" cy="2934970"/>
            </a:xfrm>
            <a:custGeom>
              <a:avLst/>
              <a:gdLst>
                <a:gd name="T0" fmla="*/ 388 w 963"/>
                <a:gd name="T1" fmla="*/ 10 h 1156"/>
                <a:gd name="T2" fmla="*/ 358 w 963"/>
                <a:gd name="T3" fmla="*/ 47 h 1156"/>
                <a:gd name="T4" fmla="*/ 339 w 963"/>
                <a:gd name="T5" fmla="*/ 136 h 1156"/>
                <a:gd name="T6" fmla="*/ 252 w 963"/>
                <a:gd name="T7" fmla="*/ 100 h 1156"/>
                <a:gd name="T8" fmla="*/ 296 w 963"/>
                <a:gd name="T9" fmla="*/ 196 h 1156"/>
                <a:gd name="T10" fmla="*/ 238 w 963"/>
                <a:gd name="T11" fmla="*/ 264 h 1156"/>
                <a:gd name="T12" fmla="*/ 225 w 963"/>
                <a:gd name="T13" fmla="*/ 314 h 1156"/>
                <a:gd name="T14" fmla="*/ 193 w 963"/>
                <a:gd name="T15" fmla="*/ 320 h 1156"/>
                <a:gd name="T16" fmla="*/ 233 w 963"/>
                <a:gd name="T17" fmla="*/ 352 h 1156"/>
                <a:gd name="T18" fmla="*/ 176 w 963"/>
                <a:gd name="T19" fmla="*/ 351 h 1156"/>
                <a:gd name="T20" fmla="*/ 147 w 963"/>
                <a:gd name="T21" fmla="*/ 291 h 1156"/>
                <a:gd name="T22" fmla="*/ 115 w 963"/>
                <a:gd name="T23" fmla="*/ 275 h 1156"/>
                <a:gd name="T24" fmla="*/ 98 w 963"/>
                <a:gd name="T25" fmla="*/ 266 h 1156"/>
                <a:gd name="T26" fmla="*/ 103 w 963"/>
                <a:gd name="T27" fmla="*/ 260 h 1156"/>
                <a:gd name="T28" fmla="*/ 147 w 963"/>
                <a:gd name="T29" fmla="*/ 265 h 1156"/>
                <a:gd name="T30" fmla="*/ 233 w 963"/>
                <a:gd name="T31" fmla="*/ 201 h 1156"/>
                <a:gd name="T32" fmla="*/ 189 w 963"/>
                <a:gd name="T33" fmla="*/ 172 h 1156"/>
                <a:gd name="T34" fmla="*/ 113 w 963"/>
                <a:gd name="T35" fmla="*/ 151 h 1156"/>
                <a:gd name="T36" fmla="*/ 77 w 963"/>
                <a:gd name="T37" fmla="*/ 166 h 1156"/>
                <a:gd name="T38" fmla="*/ 62 w 963"/>
                <a:gd name="T39" fmla="*/ 156 h 1156"/>
                <a:gd name="T40" fmla="*/ 49 w 963"/>
                <a:gd name="T41" fmla="*/ 149 h 1156"/>
                <a:gd name="T42" fmla="*/ 32 w 963"/>
                <a:gd name="T43" fmla="*/ 150 h 1156"/>
                <a:gd name="T44" fmla="*/ 5 w 963"/>
                <a:gd name="T45" fmla="*/ 209 h 1156"/>
                <a:gd name="T46" fmla="*/ 69 w 963"/>
                <a:gd name="T47" fmla="*/ 344 h 1156"/>
                <a:gd name="T48" fmla="*/ 130 w 963"/>
                <a:gd name="T49" fmla="*/ 429 h 1156"/>
                <a:gd name="T50" fmla="*/ 92 w 963"/>
                <a:gd name="T51" fmla="*/ 541 h 1156"/>
                <a:gd name="T52" fmla="*/ 110 w 963"/>
                <a:gd name="T53" fmla="*/ 569 h 1156"/>
                <a:gd name="T54" fmla="*/ 86 w 963"/>
                <a:gd name="T55" fmla="*/ 625 h 1156"/>
                <a:gd name="T56" fmla="*/ 114 w 963"/>
                <a:gd name="T57" fmla="*/ 694 h 1156"/>
                <a:gd name="T58" fmla="*/ 135 w 963"/>
                <a:gd name="T59" fmla="*/ 735 h 1156"/>
                <a:gd name="T60" fmla="*/ 226 w 963"/>
                <a:gd name="T61" fmla="*/ 787 h 1156"/>
                <a:gd name="T62" fmla="*/ 245 w 963"/>
                <a:gd name="T63" fmla="*/ 844 h 1156"/>
                <a:gd name="T64" fmla="*/ 321 w 963"/>
                <a:gd name="T65" fmla="*/ 854 h 1156"/>
                <a:gd name="T66" fmla="*/ 379 w 963"/>
                <a:gd name="T67" fmla="*/ 906 h 1156"/>
                <a:gd name="T68" fmla="*/ 448 w 963"/>
                <a:gd name="T69" fmla="*/ 909 h 1156"/>
                <a:gd name="T70" fmla="*/ 506 w 963"/>
                <a:gd name="T71" fmla="*/ 907 h 1156"/>
                <a:gd name="T72" fmla="*/ 538 w 963"/>
                <a:gd name="T73" fmla="*/ 969 h 1156"/>
                <a:gd name="T74" fmla="*/ 539 w 963"/>
                <a:gd name="T75" fmla="*/ 1018 h 1156"/>
                <a:gd name="T76" fmla="*/ 523 w 963"/>
                <a:gd name="T77" fmla="*/ 1074 h 1156"/>
                <a:gd name="T78" fmla="*/ 507 w 963"/>
                <a:gd name="T79" fmla="*/ 1122 h 1156"/>
                <a:gd name="T80" fmla="*/ 608 w 963"/>
                <a:gd name="T81" fmla="*/ 1150 h 1156"/>
                <a:gd name="T82" fmla="*/ 710 w 963"/>
                <a:gd name="T83" fmla="*/ 1128 h 1156"/>
                <a:gd name="T84" fmla="*/ 809 w 963"/>
                <a:gd name="T85" fmla="*/ 1111 h 1156"/>
                <a:gd name="T86" fmla="*/ 898 w 963"/>
                <a:gd name="T87" fmla="*/ 1092 h 1156"/>
                <a:gd name="T88" fmla="*/ 834 w 963"/>
                <a:gd name="T89" fmla="*/ 1047 h 1156"/>
                <a:gd name="T90" fmla="*/ 795 w 963"/>
                <a:gd name="T91" fmla="*/ 959 h 1156"/>
                <a:gd name="T92" fmla="*/ 822 w 963"/>
                <a:gd name="T93" fmla="*/ 929 h 1156"/>
                <a:gd name="T94" fmla="*/ 762 w 963"/>
                <a:gd name="T95" fmla="*/ 872 h 1156"/>
                <a:gd name="T96" fmla="*/ 699 w 963"/>
                <a:gd name="T97" fmla="*/ 776 h 1156"/>
                <a:gd name="T98" fmla="*/ 733 w 963"/>
                <a:gd name="T99" fmla="*/ 714 h 1156"/>
                <a:gd name="T100" fmla="*/ 776 w 963"/>
                <a:gd name="T101" fmla="*/ 661 h 1156"/>
                <a:gd name="T102" fmla="*/ 856 w 963"/>
                <a:gd name="T103" fmla="*/ 652 h 1156"/>
                <a:gd name="T104" fmla="*/ 928 w 963"/>
                <a:gd name="T105" fmla="*/ 594 h 1156"/>
                <a:gd name="T106" fmla="*/ 934 w 963"/>
                <a:gd name="T107" fmla="*/ 495 h 1156"/>
                <a:gd name="T108" fmla="*/ 919 w 963"/>
                <a:gd name="T109" fmla="*/ 457 h 1156"/>
                <a:gd name="T110" fmla="*/ 945 w 963"/>
                <a:gd name="T111" fmla="*/ 407 h 1156"/>
                <a:gd name="T112" fmla="*/ 152 w 963"/>
                <a:gd name="T113" fmla="*/ 557 h 1156"/>
                <a:gd name="T114" fmla="*/ 147 w 963"/>
                <a:gd name="T115" fmla="*/ 494 h 1156"/>
                <a:gd name="T116" fmla="*/ 220 w 963"/>
                <a:gd name="T117" fmla="*/ 468 h 1156"/>
                <a:gd name="T118" fmla="*/ 200 w 963"/>
                <a:gd name="T119" fmla="*/ 442 h 1156"/>
                <a:gd name="T120" fmla="*/ 187 w 963"/>
                <a:gd name="T121" fmla="*/ 415 h 1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63"/>
                <a:gd name="T184" fmla="*/ 0 h 1156"/>
                <a:gd name="T185" fmla="*/ 963 w 963"/>
                <a:gd name="T186" fmla="*/ 1156 h 11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63" h="1156">
                  <a:moveTo>
                    <a:pt x="963" y="0"/>
                  </a:moveTo>
                  <a:cubicBezTo>
                    <a:pt x="415" y="0"/>
                    <a:pt x="415" y="0"/>
                    <a:pt x="415" y="0"/>
                  </a:cubicBezTo>
                  <a:cubicBezTo>
                    <a:pt x="413" y="12"/>
                    <a:pt x="413" y="12"/>
                    <a:pt x="413" y="12"/>
                  </a:cubicBezTo>
                  <a:cubicBezTo>
                    <a:pt x="413" y="12"/>
                    <a:pt x="419" y="20"/>
                    <a:pt x="418" y="23"/>
                  </a:cubicBezTo>
                  <a:cubicBezTo>
                    <a:pt x="417" y="26"/>
                    <a:pt x="410" y="22"/>
                    <a:pt x="410" y="22"/>
                  </a:cubicBezTo>
                  <a:cubicBezTo>
                    <a:pt x="404" y="22"/>
                    <a:pt x="404" y="22"/>
                    <a:pt x="404" y="22"/>
                  </a:cubicBezTo>
                  <a:cubicBezTo>
                    <a:pt x="404" y="22"/>
                    <a:pt x="403" y="26"/>
                    <a:pt x="403" y="28"/>
                  </a:cubicBezTo>
                  <a:cubicBezTo>
                    <a:pt x="403" y="31"/>
                    <a:pt x="401" y="31"/>
                    <a:pt x="398" y="31"/>
                  </a:cubicBezTo>
                  <a:cubicBezTo>
                    <a:pt x="394" y="31"/>
                    <a:pt x="392" y="37"/>
                    <a:pt x="392" y="37"/>
                  </a:cubicBezTo>
                  <a:cubicBezTo>
                    <a:pt x="392" y="37"/>
                    <a:pt x="390" y="33"/>
                    <a:pt x="391" y="31"/>
                  </a:cubicBezTo>
                  <a:cubicBezTo>
                    <a:pt x="392" y="27"/>
                    <a:pt x="400" y="26"/>
                    <a:pt x="400" y="26"/>
                  </a:cubicBezTo>
                  <a:cubicBezTo>
                    <a:pt x="400" y="26"/>
                    <a:pt x="399" y="20"/>
                    <a:pt x="395" y="19"/>
                  </a:cubicBezTo>
                  <a:cubicBezTo>
                    <a:pt x="393" y="18"/>
                    <a:pt x="389" y="16"/>
                    <a:pt x="389" y="16"/>
                  </a:cubicBezTo>
                  <a:cubicBezTo>
                    <a:pt x="389" y="10"/>
                    <a:pt x="389" y="10"/>
                    <a:pt x="389" y="10"/>
                  </a:cubicBezTo>
                  <a:cubicBezTo>
                    <a:pt x="388" y="10"/>
                    <a:pt x="388" y="10"/>
                    <a:pt x="388" y="10"/>
                  </a:cubicBezTo>
                  <a:cubicBezTo>
                    <a:pt x="388" y="10"/>
                    <a:pt x="389" y="6"/>
                    <a:pt x="386" y="6"/>
                  </a:cubicBezTo>
                  <a:cubicBezTo>
                    <a:pt x="384" y="6"/>
                    <a:pt x="383" y="9"/>
                    <a:pt x="383" y="9"/>
                  </a:cubicBezTo>
                  <a:cubicBezTo>
                    <a:pt x="383" y="9"/>
                    <a:pt x="381" y="6"/>
                    <a:pt x="380" y="6"/>
                  </a:cubicBezTo>
                  <a:cubicBezTo>
                    <a:pt x="379" y="6"/>
                    <a:pt x="374" y="12"/>
                    <a:pt x="373" y="18"/>
                  </a:cubicBezTo>
                  <a:cubicBezTo>
                    <a:pt x="371" y="22"/>
                    <a:pt x="372" y="27"/>
                    <a:pt x="372" y="27"/>
                  </a:cubicBezTo>
                  <a:cubicBezTo>
                    <a:pt x="372" y="27"/>
                    <a:pt x="374" y="28"/>
                    <a:pt x="378" y="31"/>
                  </a:cubicBezTo>
                  <a:cubicBezTo>
                    <a:pt x="381" y="33"/>
                    <a:pt x="381" y="38"/>
                    <a:pt x="378" y="41"/>
                  </a:cubicBezTo>
                  <a:cubicBezTo>
                    <a:pt x="376" y="45"/>
                    <a:pt x="372" y="35"/>
                    <a:pt x="372" y="35"/>
                  </a:cubicBezTo>
                  <a:cubicBezTo>
                    <a:pt x="369" y="35"/>
                    <a:pt x="369" y="35"/>
                    <a:pt x="369" y="35"/>
                  </a:cubicBezTo>
                  <a:cubicBezTo>
                    <a:pt x="370" y="30"/>
                    <a:pt x="370" y="30"/>
                    <a:pt x="370" y="30"/>
                  </a:cubicBezTo>
                  <a:cubicBezTo>
                    <a:pt x="370" y="30"/>
                    <a:pt x="367" y="34"/>
                    <a:pt x="366" y="37"/>
                  </a:cubicBezTo>
                  <a:cubicBezTo>
                    <a:pt x="366" y="39"/>
                    <a:pt x="362" y="41"/>
                    <a:pt x="359" y="42"/>
                  </a:cubicBezTo>
                  <a:cubicBezTo>
                    <a:pt x="356" y="42"/>
                    <a:pt x="354" y="47"/>
                    <a:pt x="354" y="47"/>
                  </a:cubicBezTo>
                  <a:cubicBezTo>
                    <a:pt x="355" y="52"/>
                    <a:pt x="355" y="52"/>
                    <a:pt x="355" y="52"/>
                  </a:cubicBezTo>
                  <a:cubicBezTo>
                    <a:pt x="355" y="52"/>
                    <a:pt x="356" y="48"/>
                    <a:pt x="358" y="47"/>
                  </a:cubicBezTo>
                  <a:cubicBezTo>
                    <a:pt x="360" y="45"/>
                    <a:pt x="361" y="43"/>
                    <a:pt x="362" y="44"/>
                  </a:cubicBezTo>
                  <a:cubicBezTo>
                    <a:pt x="365" y="44"/>
                    <a:pt x="362" y="47"/>
                    <a:pt x="360" y="49"/>
                  </a:cubicBezTo>
                  <a:cubicBezTo>
                    <a:pt x="358" y="51"/>
                    <a:pt x="353" y="54"/>
                    <a:pt x="351" y="59"/>
                  </a:cubicBezTo>
                  <a:cubicBezTo>
                    <a:pt x="350" y="64"/>
                    <a:pt x="350" y="75"/>
                    <a:pt x="350" y="75"/>
                  </a:cubicBezTo>
                  <a:cubicBezTo>
                    <a:pt x="348" y="76"/>
                    <a:pt x="348" y="76"/>
                    <a:pt x="348" y="76"/>
                  </a:cubicBezTo>
                  <a:cubicBezTo>
                    <a:pt x="339" y="89"/>
                    <a:pt x="339" y="89"/>
                    <a:pt x="339" y="89"/>
                  </a:cubicBezTo>
                  <a:cubicBezTo>
                    <a:pt x="333" y="90"/>
                    <a:pt x="333" y="90"/>
                    <a:pt x="333" y="90"/>
                  </a:cubicBezTo>
                  <a:cubicBezTo>
                    <a:pt x="339" y="96"/>
                    <a:pt x="339" y="96"/>
                    <a:pt x="339" y="96"/>
                  </a:cubicBezTo>
                  <a:cubicBezTo>
                    <a:pt x="344" y="95"/>
                    <a:pt x="344" y="95"/>
                    <a:pt x="344" y="95"/>
                  </a:cubicBezTo>
                  <a:cubicBezTo>
                    <a:pt x="346" y="98"/>
                    <a:pt x="346" y="98"/>
                    <a:pt x="346" y="98"/>
                  </a:cubicBezTo>
                  <a:cubicBezTo>
                    <a:pt x="338" y="98"/>
                    <a:pt x="338" y="98"/>
                    <a:pt x="338" y="98"/>
                  </a:cubicBezTo>
                  <a:cubicBezTo>
                    <a:pt x="338" y="98"/>
                    <a:pt x="329" y="104"/>
                    <a:pt x="328" y="108"/>
                  </a:cubicBezTo>
                  <a:cubicBezTo>
                    <a:pt x="327" y="112"/>
                    <a:pt x="335" y="123"/>
                    <a:pt x="335" y="123"/>
                  </a:cubicBezTo>
                  <a:cubicBezTo>
                    <a:pt x="333" y="125"/>
                    <a:pt x="333" y="125"/>
                    <a:pt x="333" y="125"/>
                  </a:cubicBezTo>
                  <a:cubicBezTo>
                    <a:pt x="333" y="125"/>
                    <a:pt x="340" y="133"/>
                    <a:pt x="339" y="136"/>
                  </a:cubicBezTo>
                  <a:cubicBezTo>
                    <a:pt x="339" y="140"/>
                    <a:pt x="335" y="139"/>
                    <a:pt x="335" y="139"/>
                  </a:cubicBezTo>
                  <a:cubicBezTo>
                    <a:pt x="335" y="139"/>
                    <a:pt x="333" y="144"/>
                    <a:pt x="331" y="146"/>
                  </a:cubicBezTo>
                  <a:cubicBezTo>
                    <a:pt x="330" y="148"/>
                    <a:pt x="321" y="150"/>
                    <a:pt x="321" y="150"/>
                  </a:cubicBezTo>
                  <a:cubicBezTo>
                    <a:pt x="321" y="150"/>
                    <a:pt x="318" y="156"/>
                    <a:pt x="315" y="156"/>
                  </a:cubicBezTo>
                  <a:cubicBezTo>
                    <a:pt x="311" y="156"/>
                    <a:pt x="302" y="145"/>
                    <a:pt x="302" y="145"/>
                  </a:cubicBezTo>
                  <a:cubicBezTo>
                    <a:pt x="288" y="143"/>
                    <a:pt x="288" y="143"/>
                    <a:pt x="288" y="143"/>
                  </a:cubicBezTo>
                  <a:cubicBezTo>
                    <a:pt x="289" y="129"/>
                    <a:pt x="289" y="129"/>
                    <a:pt x="289" y="129"/>
                  </a:cubicBezTo>
                  <a:cubicBezTo>
                    <a:pt x="285" y="125"/>
                    <a:pt x="285" y="125"/>
                    <a:pt x="285" y="125"/>
                  </a:cubicBezTo>
                  <a:cubicBezTo>
                    <a:pt x="294" y="117"/>
                    <a:pt x="294" y="117"/>
                    <a:pt x="294" y="117"/>
                  </a:cubicBezTo>
                  <a:cubicBezTo>
                    <a:pt x="305" y="109"/>
                    <a:pt x="305" y="109"/>
                    <a:pt x="305" y="109"/>
                  </a:cubicBezTo>
                  <a:cubicBezTo>
                    <a:pt x="305" y="109"/>
                    <a:pt x="299" y="100"/>
                    <a:pt x="296" y="98"/>
                  </a:cubicBezTo>
                  <a:cubicBezTo>
                    <a:pt x="293" y="96"/>
                    <a:pt x="282" y="94"/>
                    <a:pt x="282" y="94"/>
                  </a:cubicBezTo>
                  <a:cubicBezTo>
                    <a:pt x="278" y="89"/>
                    <a:pt x="278" y="89"/>
                    <a:pt x="278" y="89"/>
                  </a:cubicBezTo>
                  <a:cubicBezTo>
                    <a:pt x="278" y="89"/>
                    <a:pt x="270" y="91"/>
                    <a:pt x="264" y="92"/>
                  </a:cubicBezTo>
                  <a:cubicBezTo>
                    <a:pt x="258" y="94"/>
                    <a:pt x="252" y="100"/>
                    <a:pt x="252" y="100"/>
                  </a:cubicBezTo>
                  <a:cubicBezTo>
                    <a:pt x="235" y="101"/>
                    <a:pt x="235" y="101"/>
                    <a:pt x="235" y="101"/>
                  </a:cubicBezTo>
                  <a:cubicBezTo>
                    <a:pt x="235" y="101"/>
                    <a:pt x="238" y="103"/>
                    <a:pt x="242" y="104"/>
                  </a:cubicBezTo>
                  <a:cubicBezTo>
                    <a:pt x="246" y="105"/>
                    <a:pt x="251" y="106"/>
                    <a:pt x="251" y="106"/>
                  </a:cubicBezTo>
                  <a:cubicBezTo>
                    <a:pt x="258" y="112"/>
                    <a:pt x="258" y="112"/>
                    <a:pt x="258" y="112"/>
                  </a:cubicBezTo>
                  <a:cubicBezTo>
                    <a:pt x="258" y="115"/>
                    <a:pt x="258" y="115"/>
                    <a:pt x="258" y="115"/>
                  </a:cubicBezTo>
                  <a:cubicBezTo>
                    <a:pt x="262" y="123"/>
                    <a:pt x="262" y="123"/>
                    <a:pt x="262" y="123"/>
                  </a:cubicBezTo>
                  <a:cubicBezTo>
                    <a:pt x="264" y="126"/>
                    <a:pt x="264" y="126"/>
                    <a:pt x="264" y="126"/>
                  </a:cubicBezTo>
                  <a:cubicBezTo>
                    <a:pt x="264" y="129"/>
                    <a:pt x="264" y="129"/>
                    <a:pt x="264" y="129"/>
                  </a:cubicBezTo>
                  <a:cubicBezTo>
                    <a:pt x="268" y="137"/>
                    <a:pt x="268" y="137"/>
                    <a:pt x="268" y="137"/>
                  </a:cubicBezTo>
                  <a:cubicBezTo>
                    <a:pt x="268" y="137"/>
                    <a:pt x="269" y="158"/>
                    <a:pt x="272" y="161"/>
                  </a:cubicBezTo>
                  <a:cubicBezTo>
                    <a:pt x="276" y="165"/>
                    <a:pt x="285" y="161"/>
                    <a:pt x="285" y="161"/>
                  </a:cubicBezTo>
                  <a:cubicBezTo>
                    <a:pt x="291" y="167"/>
                    <a:pt x="291" y="167"/>
                    <a:pt x="291" y="167"/>
                  </a:cubicBezTo>
                  <a:cubicBezTo>
                    <a:pt x="290" y="169"/>
                    <a:pt x="290" y="169"/>
                    <a:pt x="290" y="169"/>
                  </a:cubicBezTo>
                  <a:cubicBezTo>
                    <a:pt x="295" y="176"/>
                    <a:pt x="295" y="176"/>
                    <a:pt x="295" y="176"/>
                  </a:cubicBezTo>
                  <a:cubicBezTo>
                    <a:pt x="296" y="196"/>
                    <a:pt x="296" y="196"/>
                    <a:pt x="296" y="196"/>
                  </a:cubicBezTo>
                  <a:cubicBezTo>
                    <a:pt x="296" y="196"/>
                    <a:pt x="303" y="205"/>
                    <a:pt x="302" y="207"/>
                  </a:cubicBezTo>
                  <a:cubicBezTo>
                    <a:pt x="301" y="209"/>
                    <a:pt x="293" y="199"/>
                    <a:pt x="291" y="200"/>
                  </a:cubicBezTo>
                  <a:cubicBezTo>
                    <a:pt x="289" y="200"/>
                    <a:pt x="286" y="209"/>
                    <a:pt x="286" y="209"/>
                  </a:cubicBezTo>
                  <a:cubicBezTo>
                    <a:pt x="288" y="200"/>
                    <a:pt x="288" y="200"/>
                    <a:pt x="288" y="200"/>
                  </a:cubicBezTo>
                  <a:cubicBezTo>
                    <a:pt x="288" y="200"/>
                    <a:pt x="285" y="199"/>
                    <a:pt x="280" y="199"/>
                  </a:cubicBezTo>
                  <a:cubicBezTo>
                    <a:pt x="273" y="198"/>
                    <a:pt x="270" y="203"/>
                    <a:pt x="270" y="203"/>
                  </a:cubicBezTo>
                  <a:cubicBezTo>
                    <a:pt x="270" y="203"/>
                    <a:pt x="266" y="200"/>
                    <a:pt x="262" y="200"/>
                  </a:cubicBezTo>
                  <a:cubicBezTo>
                    <a:pt x="259" y="200"/>
                    <a:pt x="256" y="207"/>
                    <a:pt x="256" y="207"/>
                  </a:cubicBezTo>
                  <a:cubicBezTo>
                    <a:pt x="256" y="207"/>
                    <a:pt x="257" y="218"/>
                    <a:pt x="253" y="224"/>
                  </a:cubicBezTo>
                  <a:cubicBezTo>
                    <a:pt x="249" y="230"/>
                    <a:pt x="243" y="230"/>
                    <a:pt x="243" y="230"/>
                  </a:cubicBezTo>
                  <a:cubicBezTo>
                    <a:pt x="243" y="231"/>
                    <a:pt x="243" y="231"/>
                    <a:pt x="243" y="231"/>
                  </a:cubicBezTo>
                  <a:cubicBezTo>
                    <a:pt x="243" y="231"/>
                    <a:pt x="243" y="239"/>
                    <a:pt x="242" y="244"/>
                  </a:cubicBezTo>
                  <a:cubicBezTo>
                    <a:pt x="240" y="249"/>
                    <a:pt x="234" y="256"/>
                    <a:pt x="235" y="257"/>
                  </a:cubicBezTo>
                  <a:cubicBezTo>
                    <a:pt x="235" y="260"/>
                    <a:pt x="237" y="257"/>
                    <a:pt x="237" y="257"/>
                  </a:cubicBezTo>
                  <a:cubicBezTo>
                    <a:pt x="237" y="257"/>
                    <a:pt x="238" y="259"/>
                    <a:pt x="238" y="264"/>
                  </a:cubicBezTo>
                  <a:cubicBezTo>
                    <a:pt x="238" y="270"/>
                    <a:pt x="254" y="274"/>
                    <a:pt x="260" y="281"/>
                  </a:cubicBezTo>
                  <a:cubicBezTo>
                    <a:pt x="266" y="286"/>
                    <a:pt x="262" y="286"/>
                    <a:pt x="256" y="287"/>
                  </a:cubicBezTo>
                  <a:cubicBezTo>
                    <a:pt x="250" y="287"/>
                    <a:pt x="252" y="297"/>
                    <a:pt x="252" y="297"/>
                  </a:cubicBezTo>
                  <a:cubicBezTo>
                    <a:pt x="252" y="297"/>
                    <a:pt x="254" y="305"/>
                    <a:pt x="254" y="307"/>
                  </a:cubicBezTo>
                  <a:cubicBezTo>
                    <a:pt x="254" y="310"/>
                    <a:pt x="243" y="310"/>
                    <a:pt x="243" y="310"/>
                  </a:cubicBezTo>
                  <a:cubicBezTo>
                    <a:pt x="237" y="310"/>
                    <a:pt x="237" y="310"/>
                    <a:pt x="237" y="310"/>
                  </a:cubicBezTo>
                  <a:cubicBezTo>
                    <a:pt x="234" y="310"/>
                    <a:pt x="234" y="311"/>
                    <a:pt x="234" y="311"/>
                  </a:cubicBezTo>
                  <a:cubicBezTo>
                    <a:pt x="234" y="311"/>
                    <a:pt x="230" y="310"/>
                    <a:pt x="230" y="311"/>
                  </a:cubicBezTo>
                  <a:cubicBezTo>
                    <a:pt x="229" y="312"/>
                    <a:pt x="231" y="313"/>
                    <a:pt x="231" y="313"/>
                  </a:cubicBezTo>
                  <a:cubicBezTo>
                    <a:pt x="231" y="313"/>
                    <a:pt x="229" y="315"/>
                    <a:pt x="228" y="315"/>
                  </a:cubicBezTo>
                  <a:cubicBezTo>
                    <a:pt x="227" y="316"/>
                    <a:pt x="227" y="319"/>
                    <a:pt x="227" y="319"/>
                  </a:cubicBezTo>
                  <a:cubicBezTo>
                    <a:pt x="227" y="319"/>
                    <a:pt x="228" y="323"/>
                    <a:pt x="227" y="322"/>
                  </a:cubicBezTo>
                  <a:cubicBezTo>
                    <a:pt x="225" y="322"/>
                    <a:pt x="226" y="319"/>
                    <a:pt x="226" y="319"/>
                  </a:cubicBezTo>
                  <a:cubicBezTo>
                    <a:pt x="226" y="319"/>
                    <a:pt x="224" y="317"/>
                    <a:pt x="223" y="316"/>
                  </a:cubicBezTo>
                  <a:cubicBezTo>
                    <a:pt x="222" y="315"/>
                    <a:pt x="225" y="314"/>
                    <a:pt x="225" y="314"/>
                  </a:cubicBezTo>
                  <a:cubicBezTo>
                    <a:pt x="223" y="314"/>
                    <a:pt x="223" y="314"/>
                    <a:pt x="223" y="314"/>
                  </a:cubicBezTo>
                  <a:cubicBezTo>
                    <a:pt x="223" y="313"/>
                    <a:pt x="223" y="313"/>
                    <a:pt x="223" y="313"/>
                  </a:cubicBezTo>
                  <a:cubicBezTo>
                    <a:pt x="223" y="313"/>
                    <a:pt x="223" y="313"/>
                    <a:pt x="225" y="313"/>
                  </a:cubicBezTo>
                  <a:cubicBezTo>
                    <a:pt x="225" y="313"/>
                    <a:pt x="226" y="314"/>
                    <a:pt x="226" y="314"/>
                  </a:cubicBezTo>
                  <a:cubicBezTo>
                    <a:pt x="227" y="313"/>
                    <a:pt x="227" y="313"/>
                    <a:pt x="227" y="313"/>
                  </a:cubicBezTo>
                  <a:cubicBezTo>
                    <a:pt x="227" y="312"/>
                    <a:pt x="227" y="312"/>
                    <a:pt x="227" y="312"/>
                  </a:cubicBezTo>
                  <a:cubicBezTo>
                    <a:pt x="229" y="312"/>
                    <a:pt x="229" y="312"/>
                    <a:pt x="229" y="312"/>
                  </a:cubicBezTo>
                  <a:cubicBezTo>
                    <a:pt x="228" y="309"/>
                    <a:pt x="228" y="309"/>
                    <a:pt x="228" y="309"/>
                  </a:cubicBezTo>
                  <a:cubicBezTo>
                    <a:pt x="228" y="309"/>
                    <a:pt x="220" y="311"/>
                    <a:pt x="218" y="311"/>
                  </a:cubicBezTo>
                  <a:cubicBezTo>
                    <a:pt x="215" y="310"/>
                    <a:pt x="214" y="307"/>
                    <a:pt x="214" y="307"/>
                  </a:cubicBezTo>
                  <a:cubicBezTo>
                    <a:pt x="214" y="307"/>
                    <a:pt x="199" y="306"/>
                    <a:pt x="197" y="307"/>
                  </a:cubicBezTo>
                  <a:cubicBezTo>
                    <a:pt x="194" y="309"/>
                    <a:pt x="199" y="312"/>
                    <a:pt x="199" y="315"/>
                  </a:cubicBezTo>
                  <a:cubicBezTo>
                    <a:pt x="200" y="317"/>
                    <a:pt x="196" y="318"/>
                    <a:pt x="196" y="318"/>
                  </a:cubicBezTo>
                  <a:cubicBezTo>
                    <a:pt x="196" y="319"/>
                    <a:pt x="196" y="319"/>
                    <a:pt x="196" y="319"/>
                  </a:cubicBezTo>
                  <a:cubicBezTo>
                    <a:pt x="196" y="319"/>
                    <a:pt x="194" y="319"/>
                    <a:pt x="193" y="320"/>
                  </a:cubicBezTo>
                  <a:cubicBezTo>
                    <a:pt x="192" y="322"/>
                    <a:pt x="196" y="324"/>
                    <a:pt x="196" y="324"/>
                  </a:cubicBezTo>
                  <a:cubicBezTo>
                    <a:pt x="198" y="327"/>
                    <a:pt x="198" y="327"/>
                    <a:pt x="198" y="327"/>
                  </a:cubicBezTo>
                  <a:cubicBezTo>
                    <a:pt x="198" y="327"/>
                    <a:pt x="200" y="326"/>
                    <a:pt x="201" y="327"/>
                  </a:cubicBezTo>
                  <a:cubicBezTo>
                    <a:pt x="203" y="327"/>
                    <a:pt x="205" y="330"/>
                    <a:pt x="209" y="332"/>
                  </a:cubicBezTo>
                  <a:cubicBezTo>
                    <a:pt x="212" y="335"/>
                    <a:pt x="219" y="338"/>
                    <a:pt x="219" y="338"/>
                  </a:cubicBezTo>
                  <a:cubicBezTo>
                    <a:pt x="220" y="334"/>
                    <a:pt x="220" y="334"/>
                    <a:pt x="220" y="334"/>
                  </a:cubicBezTo>
                  <a:cubicBezTo>
                    <a:pt x="223" y="334"/>
                    <a:pt x="223" y="334"/>
                    <a:pt x="223" y="334"/>
                  </a:cubicBezTo>
                  <a:cubicBezTo>
                    <a:pt x="223" y="334"/>
                    <a:pt x="222" y="333"/>
                    <a:pt x="223" y="332"/>
                  </a:cubicBezTo>
                  <a:cubicBezTo>
                    <a:pt x="223" y="330"/>
                    <a:pt x="225" y="330"/>
                    <a:pt x="225" y="330"/>
                  </a:cubicBezTo>
                  <a:cubicBezTo>
                    <a:pt x="225" y="333"/>
                    <a:pt x="225" y="333"/>
                    <a:pt x="225" y="333"/>
                  </a:cubicBezTo>
                  <a:cubicBezTo>
                    <a:pt x="229" y="333"/>
                    <a:pt x="229" y="333"/>
                    <a:pt x="229" y="333"/>
                  </a:cubicBezTo>
                  <a:cubicBezTo>
                    <a:pt x="231" y="333"/>
                    <a:pt x="231" y="335"/>
                    <a:pt x="231" y="335"/>
                  </a:cubicBezTo>
                  <a:cubicBezTo>
                    <a:pt x="231" y="339"/>
                    <a:pt x="231" y="339"/>
                    <a:pt x="231" y="339"/>
                  </a:cubicBezTo>
                  <a:cubicBezTo>
                    <a:pt x="231" y="339"/>
                    <a:pt x="236" y="341"/>
                    <a:pt x="237" y="346"/>
                  </a:cubicBezTo>
                  <a:cubicBezTo>
                    <a:pt x="240" y="351"/>
                    <a:pt x="233" y="352"/>
                    <a:pt x="233" y="352"/>
                  </a:cubicBezTo>
                  <a:cubicBezTo>
                    <a:pt x="233" y="352"/>
                    <a:pt x="233" y="356"/>
                    <a:pt x="229" y="358"/>
                  </a:cubicBezTo>
                  <a:cubicBezTo>
                    <a:pt x="227" y="360"/>
                    <a:pt x="225" y="357"/>
                    <a:pt x="223" y="356"/>
                  </a:cubicBezTo>
                  <a:cubicBezTo>
                    <a:pt x="220" y="356"/>
                    <a:pt x="218" y="358"/>
                    <a:pt x="217" y="358"/>
                  </a:cubicBezTo>
                  <a:cubicBezTo>
                    <a:pt x="216" y="358"/>
                    <a:pt x="214" y="358"/>
                    <a:pt x="212" y="358"/>
                  </a:cubicBezTo>
                  <a:cubicBezTo>
                    <a:pt x="209" y="358"/>
                    <a:pt x="211" y="359"/>
                    <a:pt x="206" y="358"/>
                  </a:cubicBezTo>
                  <a:cubicBezTo>
                    <a:pt x="200" y="358"/>
                    <a:pt x="200" y="355"/>
                    <a:pt x="200" y="355"/>
                  </a:cubicBezTo>
                  <a:cubicBezTo>
                    <a:pt x="201" y="352"/>
                    <a:pt x="201" y="352"/>
                    <a:pt x="201" y="352"/>
                  </a:cubicBezTo>
                  <a:cubicBezTo>
                    <a:pt x="195" y="351"/>
                    <a:pt x="195" y="351"/>
                    <a:pt x="195" y="351"/>
                  </a:cubicBezTo>
                  <a:cubicBezTo>
                    <a:pt x="195" y="351"/>
                    <a:pt x="194" y="352"/>
                    <a:pt x="192" y="351"/>
                  </a:cubicBezTo>
                  <a:cubicBezTo>
                    <a:pt x="191" y="350"/>
                    <a:pt x="191" y="349"/>
                    <a:pt x="189" y="348"/>
                  </a:cubicBezTo>
                  <a:cubicBezTo>
                    <a:pt x="186" y="346"/>
                    <a:pt x="183" y="348"/>
                    <a:pt x="183" y="348"/>
                  </a:cubicBezTo>
                  <a:cubicBezTo>
                    <a:pt x="183" y="348"/>
                    <a:pt x="184" y="350"/>
                    <a:pt x="183" y="351"/>
                  </a:cubicBezTo>
                  <a:cubicBezTo>
                    <a:pt x="182" y="352"/>
                    <a:pt x="180" y="352"/>
                    <a:pt x="180" y="352"/>
                  </a:cubicBezTo>
                  <a:cubicBezTo>
                    <a:pt x="179" y="351"/>
                    <a:pt x="179" y="351"/>
                    <a:pt x="179" y="351"/>
                  </a:cubicBezTo>
                  <a:cubicBezTo>
                    <a:pt x="176" y="351"/>
                    <a:pt x="176" y="351"/>
                    <a:pt x="176" y="351"/>
                  </a:cubicBezTo>
                  <a:cubicBezTo>
                    <a:pt x="176" y="352"/>
                    <a:pt x="176" y="352"/>
                    <a:pt x="176" y="352"/>
                  </a:cubicBezTo>
                  <a:cubicBezTo>
                    <a:pt x="173" y="348"/>
                    <a:pt x="173" y="348"/>
                    <a:pt x="173" y="348"/>
                  </a:cubicBezTo>
                  <a:cubicBezTo>
                    <a:pt x="172" y="350"/>
                    <a:pt x="172" y="350"/>
                    <a:pt x="172" y="350"/>
                  </a:cubicBezTo>
                  <a:cubicBezTo>
                    <a:pt x="166" y="346"/>
                    <a:pt x="166" y="346"/>
                    <a:pt x="166" y="346"/>
                  </a:cubicBezTo>
                  <a:cubicBezTo>
                    <a:pt x="166" y="346"/>
                    <a:pt x="168" y="344"/>
                    <a:pt x="167" y="342"/>
                  </a:cubicBezTo>
                  <a:cubicBezTo>
                    <a:pt x="166" y="340"/>
                    <a:pt x="163" y="337"/>
                    <a:pt x="163" y="337"/>
                  </a:cubicBezTo>
                  <a:cubicBezTo>
                    <a:pt x="164" y="334"/>
                    <a:pt x="164" y="334"/>
                    <a:pt x="164" y="334"/>
                  </a:cubicBezTo>
                  <a:cubicBezTo>
                    <a:pt x="162" y="330"/>
                    <a:pt x="162" y="330"/>
                    <a:pt x="162" y="330"/>
                  </a:cubicBezTo>
                  <a:cubicBezTo>
                    <a:pt x="158" y="329"/>
                    <a:pt x="158" y="329"/>
                    <a:pt x="158" y="329"/>
                  </a:cubicBezTo>
                  <a:cubicBezTo>
                    <a:pt x="158" y="329"/>
                    <a:pt x="160" y="327"/>
                    <a:pt x="159" y="324"/>
                  </a:cubicBezTo>
                  <a:cubicBezTo>
                    <a:pt x="157" y="321"/>
                    <a:pt x="146" y="315"/>
                    <a:pt x="146" y="315"/>
                  </a:cubicBezTo>
                  <a:cubicBezTo>
                    <a:pt x="146" y="315"/>
                    <a:pt x="150" y="309"/>
                    <a:pt x="150" y="306"/>
                  </a:cubicBezTo>
                  <a:cubicBezTo>
                    <a:pt x="151" y="303"/>
                    <a:pt x="145" y="295"/>
                    <a:pt x="145" y="295"/>
                  </a:cubicBezTo>
                  <a:cubicBezTo>
                    <a:pt x="145" y="295"/>
                    <a:pt x="146" y="294"/>
                    <a:pt x="146" y="293"/>
                  </a:cubicBezTo>
                  <a:cubicBezTo>
                    <a:pt x="147" y="293"/>
                    <a:pt x="147" y="291"/>
                    <a:pt x="147" y="291"/>
                  </a:cubicBezTo>
                  <a:cubicBezTo>
                    <a:pt x="147" y="291"/>
                    <a:pt x="146" y="291"/>
                    <a:pt x="145" y="291"/>
                  </a:cubicBezTo>
                  <a:cubicBezTo>
                    <a:pt x="143" y="291"/>
                    <a:pt x="143" y="287"/>
                    <a:pt x="143" y="287"/>
                  </a:cubicBezTo>
                  <a:cubicBezTo>
                    <a:pt x="143" y="287"/>
                    <a:pt x="131" y="282"/>
                    <a:pt x="129" y="281"/>
                  </a:cubicBezTo>
                  <a:cubicBezTo>
                    <a:pt x="127" y="281"/>
                    <a:pt x="126" y="282"/>
                    <a:pt x="126" y="282"/>
                  </a:cubicBezTo>
                  <a:cubicBezTo>
                    <a:pt x="126" y="282"/>
                    <a:pt x="119" y="281"/>
                    <a:pt x="117" y="281"/>
                  </a:cubicBezTo>
                  <a:cubicBezTo>
                    <a:pt x="115" y="281"/>
                    <a:pt x="112" y="284"/>
                    <a:pt x="112" y="284"/>
                  </a:cubicBezTo>
                  <a:cubicBezTo>
                    <a:pt x="112" y="282"/>
                    <a:pt x="112" y="282"/>
                    <a:pt x="112" y="282"/>
                  </a:cubicBezTo>
                  <a:cubicBezTo>
                    <a:pt x="119" y="278"/>
                    <a:pt x="119" y="278"/>
                    <a:pt x="119" y="278"/>
                  </a:cubicBezTo>
                  <a:cubicBezTo>
                    <a:pt x="116" y="277"/>
                    <a:pt x="116" y="277"/>
                    <a:pt x="116" y="277"/>
                  </a:cubicBezTo>
                  <a:cubicBezTo>
                    <a:pt x="119" y="276"/>
                    <a:pt x="119" y="276"/>
                    <a:pt x="119" y="276"/>
                  </a:cubicBezTo>
                  <a:cubicBezTo>
                    <a:pt x="119" y="274"/>
                    <a:pt x="119" y="274"/>
                    <a:pt x="119" y="274"/>
                  </a:cubicBezTo>
                  <a:cubicBezTo>
                    <a:pt x="117" y="274"/>
                    <a:pt x="117" y="274"/>
                    <a:pt x="117" y="274"/>
                  </a:cubicBezTo>
                  <a:cubicBezTo>
                    <a:pt x="117" y="272"/>
                    <a:pt x="117" y="272"/>
                    <a:pt x="117" y="272"/>
                  </a:cubicBezTo>
                  <a:cubicBezTo>
                    <a:pt x="116" y="272"/>
                    <a:pt x="116" y="272"/>
                    <a:pt x="116" y="272"/>
                  </a:cubicBezTo>
                  <a:cubicBezTo>
                    <a:pt x="115" y="275"/>
                    <a:pt x="115" y="275"/>
                    <a:pt x="115" y="275"/>
                  </a:cubicBezTo>
                  <a:cubicBezTo>
                    <a:pt x="111" y="276"/>
                    <a:pt x="111" y="276"/>
                    <a:pt x="111" y="276"/>
                  </a:cubicBezTo>
                  <a:cubicBezTo>
                    <a:pt x="109" y="273"/>
                    <a:pt x="109" y="273"/>
                    <a:pt x="109" y="273"/>
                  </a:cubicBezTo>
                  <a:cubicBezTo>
                    <a:pt x="108" y="275"/>
                    <a:pt x="108" y="275"/>
                    <a:pt x="108" y="275"/>
                  </a:cubicBezTo>
                  <a:cubicBezTo>
                    <a:pt x="105" y="274"/>
                    <a:pt x="105" y="274"/>
                    <a:pt x="105" y="274"/>
                  </a:cubicBezTo>
                  <a:cubicBezTo>
                    <a:pt x="108" y="273"/>
                    <a:pt x="108" y="273"/>
                    <a:pt x="108" y="273"/>
                  </a:cubicBezTo>
                  <a:cubicBezTo>
                    <a:pt x="107" y="272"/>
                    <a:pt x="107" y="272"/>
                    <a:pt x="107" y="272"/>
                  </a:cubicBezTo>
                  <a:cubicBezTo>
                    <a:pt x="107" y="272"/>
                    <a:pt x="102" y="272"/>
                    <a:pt x="102" y="272"/>
                  </a:cubicBezTo>
                  <a:cubicBezTo>
                    <a:pt x="102" y="271"/>
                    <a:pt x="105" y="272"/>
                    <a:pt x="105" y="272"/>
                  </a:cubicBezTo>
                  <a:cubicBezTo>
                    <a:pt x="107" y="269"/>
                    <a:pt x="107" y="269"/>
                    <a:pt x="107" y="269"/>
                  </a:cubicBezTo>
                  <a:cubicBezTo>
                    <a:pt x="110" y="270"/>
                    <a:pt x="110" y="270"/>
                    <a:pt x="110" y="270"/>
                  </a:cubicBezTo>
                  <a:cubicBezTo>
                    <a:pt x="110" y="268"/>
                    <a:pt x="110" y="268"/>
                    <a:pt x="110" y="268"/>
                  </a:cubicBezTo>
                  <a:cubicBezTo>
                    <a:pt x="103" y="268"/>
                    <a:pt x="103" y="268"/>
                    <a:pt x="103" y="268"/>
                  </a:cubicBezTo>
                  <a:cubicBezTo>
                    <a:pt x="101" y="269"/>
                    <a:pt x="98" y="267"/>
                    <a:pt x="98" y="267"/>
                  </a:cubicBezTo>
                  <a:cubicBezTo>
                    <a:pt x="98" y="266"/>
                    <a:pt x="98" y="266"/>
                    <a:pt x="98" y="266"/>
                  </a:cubicBezTo>
                  <a:cubicBezTo>
                    <a:pt x="98" y="266"/>
                    <a:pt x="98" y="266"/>
                    <a:pt x="98" y="266"/>
                  </a:cubicBezTo>
                  <a:cubicBezTo>
                    <a:pt x="100" y="267"/>
                    <a:pt x="100" y="267"/>
                    <a:pt x="100" y="267"/>
                  </a:cubicBezTo>
                  <a:cubicBezTo>
                    <a:pt x="103" y="266"/>
                    <a:pt x="103" y="266"/>
                    <a:pt x="103" y="266"/>
                  </a:cubicBezTo>
                  <a:cubicBezTo>
                    <a:pt x="96" y="264"/>
                    <a:pt x="96" y="264"/>
                    <a:pt x="96" y="264"/>
                  </a:cubicBezTo>
                  <a:cubicBezTo>
                    <a:pt x="92" y="264"/>
                    <a:pt x="92" y="264"/>
                    <a:pt x="92" y="264"/>
                  </a:cubicBezTo>
                  <a:cubicBezTo>
                    <a:pt x="92" y="264"/>
                    <a:pt x="93" y="259"/>
                    <a:pt x="92" y="257"/>
                  </a:cubicBezTo>
                  <a:cubicBezTo>
                    <a:pt x="92" y="256"/>
                    <a:pt x="86" y="256"/>
                    <a:pt x="86" y="256"/>
                  </a:cubicBezTo>
                  <a:cubicBezTo>
                    <a:pt x="86" y="255"/>
                    <a:pt x="86" y="255"/>
                    <a:pt x="86" y="255"/>
                  </a:cubicBezTo>
                  <a:cubicBezTo>
                    <a:pt x="84" y="254"/>
                    <a:pt x="84" y="254"/>
                    <a:pt x="84" y="254"/>
                  </a:cubicBezTo>
                  <a:cubicBezTo>
                    <a:pt x="84" y="256"/>
                    <a:pt x="84" y="256"/>
                    <a:pt x="84" y="256"/>
                  </a:cubicBezTo>
                  <a:cubicBezTo>
                    <a:pt x="79" y="255"/>
                    <a:pt x="79" y="255"/>
                    <a:pt x="79" y="255"/>
                  </a:cubicBezTo>
                  <a:cubicBezTo>
                    <a:pt x="83" y="254"/>
                    <a:pt x="83" y="254"/>
                    <a:pt x="83" y="254"/>
                  </a:cubicBezTo>
                  <a:cubicBezTo>
                    <a:pt x="83" y="254"/>
                    <a:pt x="83" y="252"/>
                    <a:pt x="87" y="252"/>
                  </a:cubicBezTo>
                  <a:cubicBezTo>
                    <a:pt x="91" y="252"/>
                    <a:pt x="96" y="253"/>
                    <a:pt x="96" y="253"/>
                  </a:cubicBezTo>
                  <a:cubicBezTo>
                    <a:pt x="95" y="256"/>
                    <a:pt x="95" y="256"/>
                    <a:pt x="95" y="256"/>
                  </a:cubicBezTo>
                  <a:cubicBezTo>
                    <a:pt x="95" y="256"/>
                    <a:pt x="98" y="258"/>
                    <a:pt x="103" y="260"/>
                  </a:cubicBezTo>
                  <a:cubicBezTo>
                    <a:pt x="107" y="262"/>
                    <a:pt x="113" y="264"/>
                    <a:pt x="113" y="264"/>
                  </a:cubicBezTo>
                  <a:cubicBezTo>
                    <a:pt x="111" y="260"/>
                    <a:pt x="111" y="260"/>
                    <a:pt x="111" y="260"/>
                  </a:cubicBezTo>
                  <a:cubicBezTo>
                    <a:pt x="112" y="259"/>
                    <a:pt x="112" y="259"/>
                    <a:pt x="112" y="259"/>
                  </a:cubicBezTo>
                  <a:cubicBezTo>
                    <a:pt x="112" y="259"/>
                    <a:pt x="116" y="262"/>
                    <a:pt x="118" y="263"/>
                  </a:cubicBezTo>
                  <a:cubicBezTo>
                    <a:pt x="120" y="264"/>
                    <a:pt x="122" y="262"/>
                    <a:pt x="122" y="262"/>
                  </a:cubicBezTo>
                  <a:cubicBezTo>
                    <a:pt x="123" y="258"/>
                    <a:pt x="123" y="258"/>
                    <a:pt x="123" y="258"/>
                  </a:cubicBezTo>
                  <a:cubicBezTo>
                    <a:pt x="123" y="262"/>
                    <a:pt x="123" y="262"/>
                    <a:pt x="123" y="262"/>
                  </a:cubicBezTo>
                  <a:cubicBezTo>
                    <a:pt x="128" y="262"/>
                    <a:pt x="128" y="262"/>
                    <a:pt x="128" y="262"/>
                  </a:cubicBezTo>
                  <a:cubicBezTo>
                    <a:pt x="128" y="262"/>
                    <a:pt x="128" y="262"/>
                    <a:pt x="129" y="264"/>
                  </a:cubicBezTo>
                  <a:cubicBezTo>
                    <a:pt x="130" y="265"/>
                    <a:pt x="131" y="265"/>
                    <a:pt x="131" y="265"/>
                  </a:cubicBezTo>
                  <a:cubicBezTo>
                    <a:pt x="134" y="262"/>
                    <a:pt x="134" y="262"/>
                    <a:pt x="134" y="262"/>
                  </a:cubicBezTo>
                  <a:cubicBezTo>
                    <a:pt x="137" y="262"/>
                    <a:pt x="137" y="262"/>
                    <a:pt x="137" y="262"/>
                  </a:cubicBezTo>
                  <a:cubicBezTo>
                    <a:pt x="139" y="262"/>
                    <a:pt x="143" y="264"/>
                    <a:pt x="143" y="264"/>
                  </a:cubicBezTo>
                  <a:cubicBezTo>
                    <a:pt x="146" y="264"/>
                    <a:pt x="146" y="264"/>
                    <a:pt x="146" y="264"/>
                  </a:cubicBezTo>
                  <a:cubicBezTo>
                    <a:pt x="147" y="265"/>
                    <a:pt x="147" y="265"/>
                    <a:pt x="147" y="265"/>
                  </a:cubicBezTo>
                  <a:cubicBezTo>
                    <a:pt x="160" y="265"/>
                    <a:pt x="160" y="265"/>
                    <a:pt x="160" y="265"/>
                  </a:cubicBezTo>
                  <a:cubicBezTo>
                    <a:pt x="169" y="265"/>
                    <a:pt x="173" y="262"/>
                    <a:pt x="179" y="262"/>
                  </a:cubicBezTo>
                  <a:cubicBezTo>
                    <a:pt x="184" y="262"/>
                    <a:pt x="192" y="265"/>
                    <a:pt x="192" y="265"/>
                  </a:cubicBezTo>
                  <a:cubicBezTo>
                    <a:pt x="194" y="264"/>
                    <a:pt x="194" y="264"/>
                    <a:pt x="194" y="264"/>
                  </a:cubicBezTo>
                  <a:cubicBezTo>
                    <a:pt x="194" y="264"/>
                    <a:pt x="197" y="264"/>
                    <a:pt x="203" y="263"/>
                  </a:cubicBezTo>
                  <a:cubicBezTo>
                    <a:pt x="209" y="262"/>
                    <a:pt x="212" y="256"/>
                    <a:pt x="212" y="256"/>
                  </a:cubicBezTo>
                  <a:cubicBezTo>
                    <a:pt x="215" y="256"/>
                    <a:pt x="215" y="256"/>
                    <a:pt x="215" y="256"/>
                  </a:cubicBezTo>
                  <a:cubicBezTo>
                    <a:pt x="216" y="256"/>
                    <a:pt x="217" y="253"/>
                    <a:pt x="217" y="253"/>
                  </a:cubicBezTo>
                  <a:cubicBezTo>
                    <a:pt x="217" y="253"/>
                    <a:pt x="222" y="249"/>
                    <a:pt x="223" y="247"/>
                  </a:cubicBezTo>
                  <a:cubicBezTo>
                    <a:pt x="225" y="246"/>
                    <a:pt x="229" y="235"/>
                    <a:pt x="229" y="235"/>
                  </a:cubicBezTo>
                  <a:cubicBezTo>
                    <a:pt x="229" y="235"/>
                    <a:pt x="231" y="235"/>
                    <a:pt x="233" y="234"/>
                  </a:cubicBezTo>
                  <a:cubicBezTo>
                    <a:pt x="234" y="232"/>
                    <a:pt x="233" y="230"/>
                    <a:pt x="233" y="230"/>
                  </a:cubicBezTo>
                  <a:cubicBezTo>
                    <a:pt x="233" y="230"/>
                    <a:pt x="233" y="228"/>
                    <a:pt x="234" y="224"/>
                  </a:cubicBezTo>
                  <a:cubicBezTo>
                    <a:pt x="235" y="221"/>
                    <a:pt x="235" y="204"/>
                    <a:pt x="235" y="204"/>
                  </a:cubicBezTo>
                  <a:cubicBezTo>
                    <a:pt x="233" y="201"/>
                    <a:pt x="233" y="201"/>
                    <a:pt x="233" y="201"/>
                  </a:cubicBezTo>
                  <a:cubicBezTo>
                    <a:pt x="229" y="197"/>
                    <a:pt x="229" y="197"/>
                    <a:pt x="229" y="197"/>
                  </a:cubicBezTo>
                  <a:cubicBezTo>
                    <a:pt x="229" y="197"/>
                    <a:pt x="227" y="198"/>
                    <a:pt x="225" y="197"/>
                  </a:cubicBezTo>
                  <a:cubicBezTo>
                    <a:pt x="223" y="197"/>
                    <a:pt x="222" y="190"/>
                    <a:pt x="222" y="190"/>
                  </a:cubicBezTo>
                  <a:cubicBezTo>
                    <a:pt x="219" y="190"/>
                    <a:pt x="219" y="190"/>
                    <a:pt x="219" y="190"/>
                  </a:cubicBezTo>
                  <a:cubicBezTo>
                    <a:pt x="218" y="186"/>
                    <a:pt x="218" y="186"/>
                    <a:pt x="218" y="186"/>
                  </a:cubicBezTo>
                  <a:cubicBezTo>
                    <a:pt x="219" y="184"/>
                    <a:pt x="219" y="184"/>
                    <a:pt x="219" y="184"/>
                  </a:cubicBezTo>
                  <a:cubicBezTo>
                    <a:pt x="213" y="180"/>
                    <a:pt x="213" y="180"/>
                    <a:pt x="213" y="180"/>
                  </a:cubicBezTo>
                  <a:cubicBezTo>
                    <a:pt x="212" y="181"/>
                    <a:pt x="212" y="181"/>
                    <a:pt x="212" y="181"/>
                  </a:cubicBezTo>
                  <a:cubicBezTo>
                    <a:pt x="208" y="180"/>
                    <a:pt x="208" y="180"/>
                    <a:pt x="208" y="180"/>
                  </a:cubicBezTo>
                  <a:cubicBezTo>
                    <a:pt x="208" y="180"/>
                    <a:pt x="208" y="182"/>
                    <a:pt x="207" y="182"/>
                  </a:cubicBezTo>
                  <a:cubicBezTo>
                    <a:pt x="205" y="182"/>
                    <a:pt x="203" y="180"/>
                    <a:pt x="203" y="180"/>
                  </a:cubicBezTo>
                  <a:cubicBezTo>
                    <a:pt x="203" y="178"/>
                    <a:pt x="203" y="178"/>
                    <a:pt x="203" y="178"/>
                  </a:cubicBezTo>
                  <a:cubicBezTo>
                    <a:pt x="194" y="176"/>
                    <a:pt x="194" y="176"/>
                    <a:pt x="194" y="176"/>
                  </a:cubicBezTo>
                  <a:cubicBezTo>
                    <a:pt x="190" y="172"/>
                    <a:pt x="190" y="172"/>
                    <a:pt x="190" y="172"/>
                  </a:cubicBezTo>
                  <a:cubicBezTo>
                    <a:pt x="189" y="172"/>
                    <a:pt x="189" y="172"/>
                    <a:pt x="189" y="172"/>
                  </a:cubicBezTo>
                  <a:cubicBezTo>
                    <a:pt x="189" y="172"/>
                    <a:pt x="192" y="175"/>
                    <a:pt x="190" y="176"/>
                  </a:cubicBezTo>
                  <a:cubicBezTo>
                    <a:pt x="188" y="177"/>
                    <a:pt x="179" y="172"/>
                    <a:pt x="179" y="172"/>
                  </a:cubicBezTo>
                  <a:cubicBezTo>
                    <a:pt x="178" y="174"/>
                    <a:pt x="178" y="174"/>
                    <a:pt x="178" y="174"/>
                  </a:cubicBezTo>
                  <a:cubicBezTo>
                    <a:pt x="174" y="172"/>
                    <a:pt x="174" y="172"/>
                    <a:pt x="174" y="172"/>
                  </a:cubicBezTo>
                  <a:cubicBezTo>
                    <a:pt x="174" y="172"/>
                    <a:pt x="174" y="170"/>
                    <a:pt x="173" y="170"/>
                  </a:cubicBezTo>
                  <a:cubicBezTo>
                    <a:pt x="172" y="170"/>
                    <a:pt x="168" y="170"/>
                    <a:pt x="168" y="170"/>
                  </a:cubicBezTo>
                  <a:cubicBezTo>
                    <a:pt x="168" y="171"/>
                    <a:pt x="168" y="171"/>
                    <a:pt x="168" y="171"/>
                  </a:cubicBezTo>
                  <a:cubicBezTo>
                    <a:pt x="168" y="171"/>
                    <a:pt x="172" y="172"/>
                    <a:pt x="171" y="174"/>
                  </a:cubicBezTo>
                  <a:cubicBezTo>
                    <a:pt x="171" y="175"/>
                    <a:pt x="166" y="172"/>
                    <a:pt x="166" y="172"/>
                  </a:cubicBezTo>
                  <a:cubicBezTo>
                    <a:pt x="166" y="172"/>
                    <a:pt x="157" y="168"/>
                    <a:pt x="153" y="166"/>
                  </a:cubicBezTo>
                  <a:cubicBezTo>
                    <a:pt x="150" y="164"/>
                    <a:pt x="143" y="162"/>
                    <a:pt x="140" y="161"/>
                  </a:cubicBezTo>
                  <a:cubicBezTo>
                    <a:pt x="137" y="160"/>
                    <a:pt x="133" y="158"/>
                    <a:pt x="129" y="156"/>
                  </a:cubicBezTo>
                  <a:cubicBezTo>
                    <a:pt x="124" y="154"/>
                    <a:pt x="116" y="154"/>
                    <a:pt x="116" y="154"/>
                  </a:cubicBezTo>
                  <a:cubicBezTo>
                    <a:pt x="115" y="154"/>
                    <a:pt x="115" y="154"/>
                    <a:pt x="115" y="154"/>
                  </a:cubicBezTo>
                  <a:cubicBezTo>
                    <a:pt x="115" y="154"/>
                    <a:pt x="113" y="153"/>
                    <a:pt x="113" y="151"/>
                  </a:cubicBezTo>
                  <a:cubicBezTo>
                    <a:pt x="112" y="151"/>
                    <a:pt x="111" y="153"/>
                    <a:pt x="111" y="153"/>
                  </a:cubicBezTo>
                  <a:cubicBezTo>
                    <a:pt x="107" y="153"/>
                    <a:pt x="107" y="153"/>
                    <a:pt x="107" y="153"/>
                  </a:cubicBezTo>
                  <a:cubicBezTo>
                    <a:pt x="107" y="153"/>
                    <a:pt x="107" y="153"/>
                    <a:pt x="107" y="153"/>
                  </a:cubicBezTo>
                  <a:cubicBezTo>
                    <a:pt x="101" y="154"/>
                    <a:pt x="101" y="154"/>
                    <a:pt x="101" y="154"/>
                  </a:cubicBezTo>
                  <a:cubicBezTo>
                    <a:pt x="103" y="156"/>
                    <a:pt x="103" y="156"/>
                    <a:pt x="103" y="156"/>
                  </a:cubicBezTo>
                  <a:cubicBezTo>
                    <a:pt x="102" y="158"/>
                    <a:pt x="102" y="158"/>
                    <a:pt x="102" y="158"/>
                  </a:cubicBezTo>
                  <a:cubicBezTo>
                    <a:pt x="102" y="158"/>
                    <a:pt x="101" y="156"/>
                    <a:pt x="100" y="156"/>
                  </a:cubicBezTo>
                  <a:cubicBezTo>
                    <a:pt x="98" y="156"/>
                    <a:pt x="98" y="158"/>
                    <a:pt x="98" y="158"/>
                  </a:cubicBezTo>
                  <a:cubicBezTo>
                    <a:pt x="98" y="158"/>
                    <a:pt x="97" y="157"/>
                    <a:pt x="96" y="156"/>
                  </a:cubicBezTo>
                  <a:cubicBezTo>
                    <a:pt x="94" y="156"/>
                    <a:pt x="90" y="157"/>
                    <a:pt x="90" y="157"/>
                  </a:cubicBezTo>
                  <a:cubicBezTo>
                    <a:pt x="88" y="156"/>
                    <a:pt x="88" y="156"/>
                    <a:pt x="88" y="156"/>
                  </a:cubicBezTo>
                  <a:cubicBezTo>
                    <a:pt x="80" y="157"/>
                    <a:pt x="80" y="157"/>
                    <a:pt x="80" y="157"/>
                  </a:cubicBezTo>
                  <a:cubicBezTo>
                    <a:pt x="80" y="158"/>
                    <a:pt x="80" y="158"/>
                    <a:pt x="80" y="158"/>
                  </a:cubicBezTo>
                  <a:cubicBezTo>
                    <a:pt x="80" y="158"/>
                    <a:pt x="76" y="157"/>
                    <a:pt x="76" y="158"/>
                  </a:cubicBezTo>
                  <a:cubicBezTo>
                    <a:pt x="75" y="160"/>
                    <a:pt x="77" y="166"/>
                    <a:pt x="77" y="166"/>
                  </a:cubicBezTo>
                  <a:cubicBezTo>
                    <a:pt x="77" y="166"/>
                    <a:pt x="76" y="168"/>
                    <a:pt x="75" y="168"/>
                  </a:cubicBezTo>
                  <a:cubicBezTo>
                    <a:pt x="74" y="170"/>
                    <a:pt x="72" y="171"/>
                    <a:pt x="71" y="170"/>
                  </a:cubicBezTo>
                  <a:cubicBezTo>
                    <a:pt x="70" y="170"/>
                    <a:pt x="74" y="167"/>
                    <a:pt x="74" y="166"/>
                  </a:cubicBezTo>
                  <a:cubicBezTo>
                    <a:pt x="76" y="165"/>
                    <a:pt x="76" y="164"/>
                    <a:pt x="76" y="164"/>
                  </a:cubicBezTo>
                  <a:cubicBezTo>
                    <a:pt x="73" y="162"/>
                    <a:pt x="73" y="162"/>
                    <a:pt x="73" y="162"/>
                  </a:cubicBezTo>
                  <a:cubicBezTo>
                    <a:pt x="74" y="160"/>
                    <a:pt x="74" y="160"/>
                    <a:pt x="74" y="160"/>
                  </a:cubicBezTo>
                  <a:cubicBezTo>
                    <a:pt x="70" y="162"/>
                    <a:pt x="70" y="162"/>
                    <a:pt x="70" y="162"/>
                  </a:cubicBezTo>
                  <a:cubicBezTo>
                    <a:pt x="70" y="162"/>
                    <a:pt x="74" y="157"/>
                    <a:pt x="72" y="155"/>
                  </a:cubicBezTo>
                  <a:cubicBezTo>
                    <a:pt x="70" y="153"/>
                    <a:pt x="65" y="158"/>
                    <a:pt x="65" y="158"/>
                  </a:cubicBezTo>
                  <a:cubicBezTo>
                    <a:pt x="64" y="161"/>
                    <a:pt x="64" y="161"/>
                    <a:pt x="64" y="161"/>
                  </a:cubicBezTo>
                  <a:cubicBezTo>
                    <a:pt x="62" y="161"/>
                    <a:pt x="62" y="161"/>
                    <a:pt x="62" y="161"/>
                  </a:cubicBezTo>
                  <a:cubicBezTo>
                    <a:pt x="64" y="158"/>
                    <a:pt x="64" y="158"/>
                    <a:pt x="64" y="158"/>
                  </a:cubicBezTo>
                  <a:cubicBezTo>
                    <a:pt x="65" y="155"/>
                    <a:pt x="65" y="155"/>
                    <a:pt x="65" y="155"/>
                  </a:cubicBezTo>
                  <a:cubicBezTo>
                    <a:pt x="63" y="157"/>
                    <a:pt x="63" y="157"/>
                    <a:pt x="63" y="157"/>
                  </a:cubicBezTo>
                  <a:cubicBezTo>
                    <a:pt x="62" y="156"/>
                    <a:pt x="62" y="156"/>
                    <a:pt x="62" y="156"/>
                  </a:cubicBezTo>
                  <a:cubicBezTo>
                    <a:pt x="60" y="156"/>
                    <a:pt x="60" y="156"/>
                    <a:pt x="60" y="156"/>
                  </a:cubicBezTo>
                  <a:cubicBezTo>
                    <a:pt x="60" y="157"/>
                    <a:pt x="60" y="157"/>
                    <a:pt x="60" y="157"/>
                  </a:cubicBezTo>
                  <a:cubicBezTo>
                    <a:pt x="57" y="156"/>
                    <a:pt x="57" y="156"/>
                    <a:pt x="57" y="156"/>
                  </a:cubicBezTo>
                  <a:cubicBezTo>
                    <a:pt x="57" y="158"/>
                    <a:pt x="57" y="158"/>
                    <a:pt x="57" y="158"/>
                  </a:cubicBezTo>
                  <a:cubicBezTo>
                    <a:pt x="53" y="159"/>
                    <a:pt x="53" y="159"/>
                    <a:pt x="53" y="159"/>
                  </a:cubicBezTo>
                  <a:cubicBezTo>
                    <a:pt x="56" y="155"/>
                    <a:pt x="56" y="155"/>
                    <a:pt x="56" y="155"/>
                  </a:cubicBezTo>
                  <a:cubicBezTo>
                    <a:pt x="54" y="155"/>
                    <a:pt x="54" y="155"/>
                    <a:pt x="54" y="155"/>
                  </a:cubicBezTo>
                  <a:cubicBezTo>
                    <a:pt x="54" y="155"/>
                    <a:pt x="54" y="153"/>
                    <a:pt x="52" y="153"/>
                  </a:cubicBezTo>
                  <a:cubicBezTo>
                    <a:pt x="50" y="153"/>
                    <a:pt x="48" y="156"/>
                    <a:pt x="48" y="156"/>
                  </a:cubicBezTo>
                  <a:cubicBezTo>
                    <a:pt x="47" y="153"/>
                    <a:pt x="47" y="153"/>
                    <a:pt x="47" y="153"/>
                  </a:cubicBezTo>
                  <a:cubicBezTo>
                    <a:pt x="46" y="151"/>
                    <a:pt x="46" y="151"/>
                    <a:pt x="46" y="151"/>
                  </a:cubicBezTo>
                  <a:cubicBezTo>
                    <a:pt x="47" y="150"/>
                    <a:pt x="47" y="150"/>
                    <a:pt x="47" y="150"/>
                  </a:cubicBezTo>
                  <a:cubicBezTo>
                    <a:pt x="47" y="149"/>
                    <a:pt x="47" y="149"/>
                    <a:pt x="47" y="149"/>
                  </a:cubicBezTo>
                  <a:cubicBezTo>
                    <a:pt x="47" y="147"/>
                    <a:pt x="47" y="147"/>
                    <a:pt x="47" y="147"/>
                  </a:cubicBezTo>
                  <a:cubicBezTo>
                    <a:pt x="49" y="149"/>
                    <a:pt x="49" y="149"/>
                    <a:pt x="49" y="149"/>
                  </a:cubicBezTo>
                  <a:cubicBezTo>
                    <a:pt x="49" y="149"/>
                    <a:pt x="48" y="150"/>
                    <a:pt x="49" y="151"/>
                  </a:cubicBezTo>
                  <a:cubicBezTo>
                    <a:pt x="51" y="153"/>
                    <a:pt x="61" y="151"/>
                    <a:pt x="61" y="151"/>
                  </a:cubicBezTo>
                  <a:cubicBezTo>
                    <a:pt x="61" y="151"/>
                    <a:pt x="62" y="150"/>
                    <a:pt x="62" y="148"/>
                  </a:cubicBezTo>
                  <a:cubicBezTo>
                    <a:pt x="62" y="143"/>
                    <a:pt x="62" y="143"/>
                    <a:pt x="62" y="143"/>
                  </a:cubicBezTo>
                  <a:cubicBezTo>
                    <a:pt x="62" y="143"/>
                    <a:pt x="53" y="144"/>
                    <a:pt x="52" y="143"/>
                  </a:cubicBezTo>
                  <a:cubicBezTo>
                    <a:pt x="51" y="142"/>
                    <a:pt x="43" y="139"/>
                    <a:pt x="41" y="139"/>
                  </a:cubicBezTo>
                  <a:cubicBezTo>
                    <a:pt x="41" y="141"/>
                    <a:pt x="43" y="143"/>
                    <a:pt x="43" y="143"/>
                  </a:cubicBezTo>
                  <a:cubicBezTo>
                    <a:pt x="43" y="144"/>
                    <a:pt x="43" y="144"/>
                    <a:pt x="43" y="144"/>
                  </a:cubicBezTo>
                  <a:cubicBezTo>
                    <a:pt x="43" y="144"/>
                    <a:pt x="47" y="145"/>
                    <a:pt x="46" y="147"/>
                  </a:cubicBezTo>
                  <a:cubicBezTo>
                    <a:pt x="45" y="147"/>
                    <a:pt x="42" y="145"/>
                    <a:pt x="40" y="145"/>
                  </a:cubicBezTo>
                  <a:cubicBezTo>
                    <a:pt x="39" y="147"/>
                    <a:pt x="41" y="150"/>
                    <a:pt x="41" y="150"/>
                  </a:cubicBezTo>
                  <a:cubicBezTo>
                    <a:pt x="42" y="151"/>
                    <a:pt x="42" y="151"/>
                    <a:pt x="42" y="151"/>
                  </a:cubicBezTo>
                  <a:cubicBezTo>
                    <a:pt x="42" y="151"/>
                    <a:pt x="41" y="151"/>
                    <a:pt x="39" y="153"/>
                  </a:cubicBezTo>
                  <a:cubicBezTo>
                    <a:pt x="37" y="153"/>
                    <a:pt x="37" y="155"/>
                    <a:pt x="37" y="155"/>
                  </a:cubicBezTo>
                  <a:cubicBezTo>
                    <a:pt x="37" y="155"/>
                    <a:pt x="36" y="151"/>
                    <a:pt x="32" y="150"/>
                  </a:cubicBezTo>
                  <a:cubicBezTo>
                    <a:pt x="31" y="150"/>
                    <a:pt x="30" y="150"/>
                    <a:pt x="29" y="151"/>
                  </a:cubicBezTo>
                  <a:cubicBezTo>
                    <a:pt x="29" y="153"/>
                    <a:pt x="29" y="153"/>
                    <a:pt x="29" y="153"/>
                  </a:cubicBezTo>
                  <a:cubicBezTo>
                    <a:pt x="29" y="153"/>
                    <a:pt x="33" y="155"/>
                    <a:pt x="31" y="159"/>
                  </a:cubicBezTo>
                  <a:cubicBezTo>
                    <a:pt x="29" y="164"/>
                    <a:pt x="25" y="158"/>
                    <a:pt x="23" y="158"/>
                  </a:cubicBezTo>
                  <a:cubicBezTo>
                    <a:pt x="21" y="158"/>
                    <a:pt x="19" y="158"/>
                    <a:pt x="19" y="158"/>
                  </a:cubicBezTo>
                  <a:cubicBezTo>
                    <a:pt x="19" y="158"/>
                    <a:pt x="22" y="162"/>
                    <a:pt x="22" y="166"/>
                  </a:cubicBezTo>
                  <a:cubicBezTo>
                    <a:pt x="22" y="168"/>
                    <a:pt x="18" y="167"/>
                    <a:pt x="17" y="168"/>
                  </a:cubicBezTo>
                  <a:cubicBezTo>
                    <a:pt x="16" y="168"/>
                    <a:pt x="17" y="171"/>
                    <a:pt x="15" y="172"/>
                  </a:cubicBezTo>
                  <a:cubicBezTo>
                    <a:pt x="13" y="174"/>
                    <a:pt x="10" y="174"/>
                    <a:pt x="10" y="176"/>
                  </a:cubicBezTo>
                  <a:cubicBezTo>
                    <a:pt x="9" y="178"/>
                    <a:pt x="11" y="177"/>
                    <a:pt x="11" y="177"/>
                  </a:cubicBezTo>
                  <a:cubicBezTo>
                    <a:pt x="11" y="177"/>
                    <a:pt x="12" y="186"/>
                    <a:pt x="10" y="188"/>
                  </a:cubicBezTo>
                  <a:cubicBezTo>
                    <a:pt x="8" y="189"/>
                    <a:pt x="6" y="186"/>
                    <a:pt x="6" y="186"/>
                  </a:cubicBezTo>
                  <a:cubicBezTo>
                    <a:pt x="0" y="194"/>
                    <a:pt x="0" y="194"/>
                    <a:pt x="0" y="194"/>
                  </a:cubicBezTo>
                  <a:cubicBezTo>
                    <a:pt x="7" y="195"/>
                    <a:pt x="7" y="195"/>
                    <a:pt x="7" y="195"/>
                  </a:cubicBezTo>
                  <a:cubicBezTo>
                    <a:pt x="5" y="209"/>
                    <a:pt x="5" y="209"/>
                    <a:pt x="5" y="209"/>
                  </a:cubicBezTo>
                  <a:cubicBezTo>
                    <a:pt x="11" y="224"/>
                    <a:pt x="11" y="224"/>
                    <a:pt x="11" y="224"/>
                  </a:cubicBezTo>
                  <a:cubicBezTo>
                    <a:pt x="25" y="227"/>
                    <a:pt x="25" y="227"/>
                    <a:pt x="25" y="227"/>
                  </a:cubicBezTo>
                  <a:cubicBezTo>
                    <a:pt x="33" y="238"/>
                    <a:pt x="33" y="238"/>
                    <a:pt x="33" y="238"/>
                  </a:cubicBezTo>
                  <a:cubicBezTo>
                    <a:pt x="33" y="238"/>
                    <a:pt x="41" y="238"/>
                    <a:pt x="42" y="244"/>
                  </a:cubicBezTo>
                  <a:cubicBezTo>
                    <a:pt x="43" y="250"/>
                    <a:pt x="33" y="274"/>
                    <a:pt x="33" y="274"/>
                  </a:cubicBezTo>
                  <a:cubicBezTo>
                    <a:pt x="33" y="274"/>
                    <a:pt x="40" y="285"/>
                    <a:pt x="44" y="288"/>
                  </a:cubicBezTo>
                  <a:cubicBezTo>
                    <a:pt x="49" y="292"/>
                    <a:pt x="49" y="298"/>
                    <a:pt x="51" y="299"/>
                  </a:cubicBezTo>
                  <a:cubicBezTo>
                    <a:pt x="51" y="299"/>
                    <a:pt x="60" y="304"/>
                    <a:pt x="62" y="309"/>
                  </a:cubicBezTo>
                  <a:cubicBezTo>
                    <a:pt x="66" y="315"/>
                    <a:pt x="67" y="322"/>
                    <a:pt x="67" y="322"/>
                  </a:cubicBezTo>
                  <a:cubicBezTo>
                    <a:pt x="60" y="326"/>
                    <a:pt x="60" y="326"/>
                    <a:pt x="60" y="326"/>
                  </a:cubicBezTo>
                  <a:cubicBezTo>
                    <a:pt x="64" y="328"/>
                    <a:pt x="64" y="328"/>
                    <a:pt x="64" y="328"/>
                  </a:cubicBezTo>
                  <a:cubicBezTo>
                    <a:pt x="62" y="331"/>
                    <a:pt x="62" y="331"/>
                    <a:pt x="62" y="331"/>
                  </a:cubicBezTo>
                  <a:cubicBezTo>
                    <a:pt x="64" y="337"/>
                    <a:pt x="64" y="337"/>
                    <a:pt x="64" y="337"/>
                  </a:cubicBezTo>
                  <a:cubicBezTo>
                    <a:pt x="62" y="345"/>
                    <a:pt x="62" y="345"/>
                    <a:pt x="62" y="345"/>
                  </a:cubicBezTo>
                  <a:cubicBezTo>
                    <a:pt x="69" y="344"/>
                    <a:pt x="69" y="344"/>
                    <a:pt x="69" y="344"/>
                  </a:cubicBezTo>
                  <a:cubicBezTo>
                    <a:pt x="70" y="347"/>
                    <a:pt x="70" y="347"/>
                    <a:pt x="70" y="347"/>
                  </a:cubicBezTo>
                  <a:cubicBezTo>
                    <a:pt x="65" y="350"/>
                    <a:pt x="65" y="350"/>
                    <a:pt x="65" y="350"/>
                  </a:cubicBezTo>
                  <a:cubicBezTo>
                    <a:pt x="70" y="361"/>
                    <a:pt x="70" y="361"/>
                    <a:pt x="70" y="361"/>
                  </a:cubicBezTo>
                  <a:cubicBezTo>
                    <a:pt x="76" y="358"/>
                    <a:pt x="76" y="358"/>
                    <a:pt x="76" y="358"/>
                  </a:cubicBezTo>
                  <a:cubicBezTo>
                    <a:pt x="80" y="363"/>
                    <a:pt x="80" y="363"/>
                    <a:pt x="80" y="363"/>
                  </a:cubicBezTo>
                  <a:cubicBezTo>
                    <a:pt x="80" y="363"/>
                    <a:pt x="76" y="367"/>
                    <a:pt x="80" y="373"/>
                  </a:cubicBezTo>
                  <a:cubicBezTo>
                    <a:pt x="84" y="379"/>
                    <a:pt x="90" y="375"/>
                    <a:pt x="93" y="381"/>
                  </a:cubicBezTo>
                  <a:cubicBezTo>
                    <a:pt x="96" y="387"/>
                    <a:pt x="92" y="397"/>
                    <a:pt x="92" y="397"/>
                  </a:cubicBezTo>
                  <a:cubicBezTo>
                    <a:pt x="93" y="399"/>
                    <a:pt x="93" y="399"/>
                    <a:pt x="93" y="399"/>
                  </a:cubicBezTo>
                  <a:cubicBezTo>
                    <a:pt x="87" y="404"/>
                    <a:pt x="87" y="404"/>
                    <a:pt x="87" y="404"/>
                  </a:cubicBezTo>
                  <a:cubicBezTo>
                    <a:pt x="101" y="413"/>
                    <a:pt x="101" y="413"/>
                    <a:pt x="101" y="413"/>
                  </a:cubicBezTo>
                  <a:cubicBezTo>
                    <a:pt x="109" y="414"/>
                    <a:pt x="109" y="414"/>
                    <a:pt x="109" y="414"/>
                  </a:cubicBezTo>
                  <a:cubicBezTo>
                    <a:pt x="119" y="420"/>
                    <a:pt x="119" y="420"/>
                    <a:pt x="119" y="420"/>
                  </a:cubicBezTo>
                  <a:cubicBezTo>
                    <a:pt x="121" y="425"/>
                    <a:pt x="121" y="425"/>
                    <a:pt x="121" y="425"/>
                  </a:cubicBezTo>
                  <a:cubicBezTo>
                    <a:pt x="121" y="425"/>
                    <a:pt x="129" y="425"/>
                    <a:pt x="130" y="429"/>
                  </a:cubicBezTo>
                  <a:cubicBezTo>
                    <a:pt x="130" y="433"/>
                    <a:pt x="129" y="449"/>
                    <a:pt x="127" y="452"/>
                  </a:cubicBezTo>
                  <a:cubicBezTo>
                    <a:pt x="125" y="457"/>
                    <a:pt x="125" y="457"/>
                    <a:pt x="125" y="457"/>
                  </a:cubicBezTo>
                  <a:cubicBezTo>
                    <a:pt x="125" y="457"/>
                    <a:pt x="119" y="466"/>
                    <a:pt x="117" y="474"/>
                  </a:cubicBezTo>
                  <a:cubicBezTo>
                    <a:pt x="115" y="481"/>
                    <a:pt x="110" y="495"/>
                    <a:pt x="108" y="498"/>
                  </a:cubicBezTo>
                  <a:cubicBezTo>
                    <a:pt x="106" y="502"/>
                    <a:pt x="103" y="511"/>
                    <a:pt x="103" y="511"/>
                  </a:cubicBezTo>
                  <a:cubicBezTo>
                    <a:pt x="94" y="520"/>
                    <a:pt x="94" y="520"/>
                    <a:pt x="94" y="520"/>
                  </a:cubicBezTo>
                  <a:cubicBezTo>
                    <a:pt x="93" y="526"/>
                    <a:pt x="93" y="526"/>
                    <a:pt x="93" y="526"/>
                  </a:cubicBezTo>
                  <a:cubicBezTo>
                    <a:pt x="90" y="529"/>
                    <a:pt x="90" y="529"/>
                    <a:pt x="90" y="529"/>
                  </a:cubicBezTo>
                  <a:cubicBezTo>
                    <a:pt x="83" y="539"/>
                    <a:pt x="83" y="539"/>
                    <a:pt x="83" y="539"/>
                  </a:cubicBezTo>
                  <a:cubicBezTo>
                    <a:pt x="78" y="549"/>
                    <a:pt x="78" y="549"/>
                    <a:pt x="78" y="549"/>
                  </a:cubicBezTo>
                  <a:cubicBezTo>
                    <a:pt x="78" y="550"/>
                    <a:pt x="78" y="550"/>
                    <a:pt x="78" y="550"/>
                  </a:cubicBezTo>
                  <a:cubicBezTo>
                    <a:pt x="80" y="551"/>
                    <a:pt x="80" y="551"/>
                    <a:pt x="80" y="551"/>
                  </a:cubicBezTo>
                  <a:cubicBezTo>
                    <a:pt x="86" y="549"/>
                    <a:pt x="86" y="549"/>
                    <a:pt x="86" y="549"/>
                  </a:cubicBezTo>
                  <a:cubicBezTo>
                    <a:pt x="90" y="543"/>
                    <a:pt x="90" y="543"/>
                    <a:pt x="90" y="543"/>
                  </a:cubicBezTo>
                  <a:cubicBezTo>
                    <a:pt x="92" y="541"/>
                    <a:pt x="92" y="541"/>
                    <a:pt x="92" y="541"/>
                  </a:cubicBezTo>
                  <a:cubicBezTo>
                    <a:pt x="92" y="541"/>
                    <a:pt x="93" y="537"/>
                    <a:pt x="94" y="538"/>
                  </a:cubicBezTo>
                  <a:cubicBezTo>
                    <a:pt x="96" y="539"/>
                    <a:pt x="95" y="541"/>
                    <a:pt x="95" y="541"/>
                  </a:cubicBezTo>
                  <a:cubicBezTo>
                    <a:pt x="97" y="550"/>
                    <a:pt x="97" y="550"/>
                    <a:pt x="97" y="550"/>
                  </a:cubicBezTo>
                  <a:cubicBezTo>
                    <a:pt x="92" y="547"/>
                    <a:pt x="92" y="547"/>
                    <a:pt x="92" y="547"/>
                  </a:cubicBezTo>
                  <a:cubicBezTo>
                    <a:pt x="92" y="547"/>
                    <a:pt x="92" y="547"/>
                    <a:pt x="92" y="547"/>
                  </a:cubicBezTo>
                  <a:cubicBezTo>
                    <a:pt x="96" y="553"/>
                    <a:pt x="96" y="553"/>
                    <a:pt x="96" y="553"/>
                  </a:cubicBezTo>
                  <a:cubicBezTo>
                    <a:pt x="100" y="554"/>
                    <a:pt x="100" y="554"/>
                    <a:pt x="100" y="554"/>
                  </a:cubicBezTo>
                  <a:cubicBezTo>
                    <a:pt x="107" y="559"/>
                    <a:pt x="107" y="559"/>
                    <a:pt x="107" y="559"/>
                  </a:cubicBezTo>
                  <a:cubicBezTo>
                    <a:pt x="107" y="559"/>
                    <a:pt x="109" y="561"/>
                    <a:pt x="115" y="559"/>
                  </a:cubicBezTo>
                  <a:cubicBezTo>
                    <a:pt x="120" y="556"/>
                    <a:pt x="123" y="553"/>
                    <a:pt x="127" y="555"/>
                  </a:cubicBezTo>
                  <a:cubicBezTo>
                    <a:pt x="130" y="558"/>
                    <a:pt x="131" y="561"/>
                    <a:pt x="131" y="561"/>
                  </a:cubicBezTo>
                  <a:cubicBezTo>
                    <a:pt x="137" y="561"/>
                    <a:pt x="137" y="561"/>
                    <a:pt x="137" y="561"/>
                  </a:cubicBezTo>
                  <a:cubicBezTo>
                    <a:pt x="135" y="567"/>
                    <a:pt x="135" y="567"/>
                    <a:pt x="135" y="567"/>
                  </a:cubicBezTo>
                  <a:cubicBezTo>
                    <a:pt x="114" y="565"/>
                    <a:pt x="114" y="565"/>
                    <a:pt x="114" y="565"/>
                  </a:cubicBezTo>
                  <a:cubicBezTo>
                    <a:pt x="110" y="569"/>
                    <a:pt x="110" y="569"/>
                    <a:pt x="110" y="569"/>
                  </a:cubicBezTo>
                  <a:cubicBezTo>
                    <a:pt x="110" y="569"/>
                    <a:pt x="116" y="573"/>
                    <a:pt x="111" y="575"/>
                  </a:cubicBezTo>
                  <a:cubicBezTo>
                    <a:pt x="106" y="578"/>
                    <a:pt x="102" y="575"/>
                    <a:pt x="102" y="575"/>
                  </a:cubicBezTo>
                  <a:cubicBezTo>
                    <a:pt x="98" y="578"/>
                    <a:pt x="98" y="578"/>
                    <a:pt x="98" y="578"/>
                  </a:cubicBezTo>
                  <a:cubicBezTo>
                    <a:pt x="98" y="578"/>
                    <a:pt x="103" y="582"/>
                    <a:pt x="99" y="583"/>
                  </a:cubicBezTo>
                  <a:cubicBezTo>
                    <a:pt x="96" y="584"/>
                    <a:pt x="93" y="579"/>
                    <a:pt x="93" y="579"/>
                  </a:cubicBezTo>
                  <a:cubicBezTo>
                    <a:pt x="92" y="581"/>
                    <a:pt x="92" y="581"/>
                    <a:pt x="92" y="581"/>
                  </a:cubicBezTo>
                  <a:cubicBezTo>
                    <a:pt x="92" y="584"/>
                    <a:pt x="92" y="584"/>
                    <a:pt x="92" y="584"/>
                  </a:cubicBezTo>
                  <a:cubicBezTo>
                    <a:pt x="95" y="588"/>
                    <a:pt x="95" y="588"/>
                    <a:pt x="95" y="588"/>
                  </a:cubicBezTo>
                  <a:cubicBezTo>
                    <a:pt x="94" y="593"/>
                    <a:pt x="94" y="593"/>
                    <a:pt x="94" y="593"/>
                  </a:cubicBezTo>
                  <a:cubicBezTo>
                    <a:pt x="98" y="596"/>
                    <a:pt x="98" y="596"/>
                    <a:pt x="98" y="596"/>
                  </a:cubicBezTo>
                  <a:cubicBezTo>
                    <a:pt x="98" y="596"/>
                    <a:pt x="94" y="599"/>
                    <a:pt x="94" y="600"/>
                  </a:cubicBezTo>
                  <a:cubicBezTo>
                    <a:pt x="94" y="601"/>
                    <a:pt x="96" y="602"/>
                    <a:pt x="96" y="602"/>
                  </a:cubicBezTo>
                  <a:cubicBezTo>
                    <a:pt x="94" y="613"/>
                    <a:pt x="94" y="613"/>
                    <a:pt x="94" y="613"/>
                  </a:cubicBezTo>
                  <a:cubicBezTo>
                    <a:pt x="94" y="613"/>
                    <a:pt x="91" y="620"/>
                    <a:pt x="90" y="621"/>
                  </a:cubicBezTo>
                  <a:cubicBezTo>
                    <a:pt x="88" y="623"/>
                    <a:pt x="86" y="625"/>
                    <a:pt x="86" y="625"/>
                  </a:cubicBezTo>
                  <a:cubicBezTo>
                    <a:pt x="86" y="625"/>
                    <a:pt x="90" y="633"/>
                    <a:pt x="92" y="637"/>
                  </a:cubicBezTo>
                  <a:cubicBezTo>
                    <a:pt x="94" y="641"/>
                    <a:pt x="95" y="648"/>
                    <a:pt x="95" y="648"/>
                  </a:cubicBezTo>
                  <a:cubicBezTo>
                    <a:pt x="95" y="648"/>
                    <a:pt x="98" y="651"/>
                    <a:pt x="98" y="653"/>
                  </a:cubicBezTo>
                  <a:cubicBezTo>
                    <a:pt x="99" y="655"/>
                    <a:pt x="99" y="658"/>
                    <a:pt x="99" y="658"/>
                  </a:cubicBezTo>
                  <a:cubicBezTo>
                    <a:pt x="99" y="658"/>
                    <a:pt x="106" y="661"/>
                    <a:pt x="106" y="663"/>
                  </a:cubicBezTo>
                  <a:cubicBezTo>
                    <a:pt x="105" y="664"/>
                    <a:pt x="99" y="666"/>
                    <a:pt x="99" y="666"/>
                  </a:cubicBezTo>
                  <a:cubicBezTo>
                    <a:pt x="99" y="666"/>
                    <a:pt x="101" y="668"/>
                    <a:pt x="101" y="670"/>
                  </a:cubicBezTo>
                  <a:cubicBezTo>
                    <a:pt x="100" y="672"/>
                    <a:pt x="98" y="672"/>
                    <a:pt x="98" y="672"/>
                  </a:cubicBezTo>
                  <a:cubicBezTo>
                    <a:pt x="97" y="676"/>
                    <a:pt x="97" y="676"/>
                    <a:pt x="97" y="676"/>
                  </a:cubicBezTo>
                  <a:cubicBezTo>
                    <a:pt x="98" y="678"/>
                    <a:pt x="98" y="678"/>
                    <a:pt x="98" y="678"/>
                  </a:cubicBezTo>
                  <a:cubicBezTo>
                    <a:pt x="100" y="678"/>
                    <a:pt x="103" y="678"/>
                    <a:pt x="103" y="678"/>
                  </a:cubicBezTo>
                  <a:cubicBezTo>
                    <a:pt x="104" y="682"/>
                    <a:pt x="104" y="682"/>
                    <a:pt x="104" y="682"/>
                  </a:cubicBezTo>
                  <a:cubicBezTo>
                    <a:pt x="104" y="682"/>
                    <a:pt x="109" y="683"/>
                    <a:pt x="110" y="684"/>
                  </a:cubicBezTo>
                  <a:cubicBezTo>
                    <a:pt x="112" y="684"/>
                    <a:pt x="114" y="686"/>
                    <a:pt x="114" y="686"/>
                  </a:cubicBezTo>
                  <a:cubicBezTo>
                    <a:pt x="114" y="694"/>
                    <a:pt x="114" y="694"/>
                    <a:pt x="114" y="694"/>
                  </a:cubicBezTo>
                  <a:cubicBezTo>
                    <a:pt x="112" y="696"/>
                    <a:pt x="112" y="696"/>
                    <a:pt x="112" y="696"/>
                  </a:cubicBezTo>
                  <a:cubicBezTo>
                    <a:pt x="113" y="699"/>
                    <a:pt x="113" y="699"/>
                    <a:pt x="113" y="699"/>
                  </a:cubicBezTo>
                  <a:cubicBezTo>
                    <a:pt x="112" y="707"/>
                    <a:pt x="112" y="707"/>
                    <a:pt x="112" y="707"/>
                  </a:cubicBezTo>
                  <a:cubicBezTo>
                    <a:pt x="112" y="707"/>
                    <a:pt x="115" y="705"/>
                    <a:pt x="117" y="705"/>
                  </a:cubicBezTo>
                  <a:cubicBezTo>
                    <a:pt x="119" y="705"/>
                    <a:pt x="120" y="707"/>
                    <a:pt x="120" y="707"/>
                  </a:cubicBezTo>
                  <a:cubicBezTo>
                    <a:pt x="119" y="710"/>
                    <a:pt x="119" y="710"/>
                    <a:pt x="119" y="710"/>
                  </a:cubicBezTo>
                  <a:cubicBezTo>
                    <a:pt x="124" y="711"/>
                    <a:pt x="124" y="711"/>
                    <a:pt x="124" y="711"/>
                  </a:cubicBezTo>
                  <a:cubicBezTo>
                    <a:pt x="125" y="715"/>
                    <a:pt x="125" y="715"/>
                    <a:pt x="125" y="715"/>
                  </a:cubicBezTo>
                  <a:cubicBezTo>
                    <a:pt x="127" y="715"/>
                    <a:pt x="127" y="715"/>
                    <a:pt x="127" y="715"/>
                  </a:cubicBezTo>
                  <a:cubicBezTo>
                    <a:pt x="129" y="721"/>
                    <a:pt x="129" y="721"/>
                    <a:pt x="129" y="721"/>
                  </a:cubicBezTo>
                  <a:cubicBezTo>
                    <a:pt x="130" y="725"/>
                    <a:pt x="130" y="725"/>
                    <a:pt x="130" y="725"/>
                  </a:cubicBezTo>
                  <a:cubicBezTo>
                    <a:pt x="131" y="726"/>
                    <a:pt x="131" y="726"/>
                    <a:pt x="131" y="726"/>
                  </a:cubicBezTo>
                  <a:cubicBezTo>
                    <a:pt x="131" y="726"/>
                    <a:pt x="132" y="731"/>
                    <a:pt x="131" y="733"/>
                  </a:cubicBezTo>
                  <a:cubicBezTo>
                    <a:pt x="130" y="733"/>
                    <a:pt x="130" y="733"/>
                    <a:pt x="130" y="734"/>
                  </a:cubicBezTo>
                  <a:cubicBezTo>
                    <a:pt x="131" y="734"/>
                    <a:pt x="133" y="735"/>
                    <a:pt x="135" y="735"/>
                  </a:cubicBezTo>
                  <a:cubicBezTo>
                    <a:pt x="137" y="735"/>
                    <a:pt x="141" y="732"/>
                    <a:pt x="145" y="733"/>
                  </a:cubicBezTo>
                  <a:cubicBezTo>
                    <a:pt x="148" y="733"/>
                    <a:pt x="143" y="739"/>
                    <a:pt x="147" y="739"/>
                  </a:cubicBezTo>
                  <a:cubicBezTo>
                    <a:pt x="151" y="740"/>
                    <a:pt x="150" y="736"/>
                    <a:pt x="152" y="735"/>
                  </a:cubicBezTo>
                  <a:cubicBezTo>
                    <a:pt x="152" y="733"/>
                    <a:pt x="162" y="732"/>
                    <a:pt x="165" y="735"/>
                  </a:cubicBezTo>
                  <a:cubicBezTo>
                    <a:pt x="169" y="738"/>
                    <a:pt x="161" y="744"/>
                    <a:pt x="168" y="746"/>
                  </a:cubicBezTo>
                  <a:cubicBezTo>
                    <a:pt x="174" y="746"/>
                    <a:pt x="170" y="740"/>
                    <a:pt x="170" y="740"/>
                  </a:cubicBezTo>
                  <a:cubicBezTo>
                    <a:pt x="170" y="740"/>
                    <a:pt x="174" y="739"/>
                    <a:pt x="180" y="737"/>
                  </a:cubicBezTo>
                  <a:cubicBezTo>
                    <a:pt x="184" y="734"/>
                    <a:pt x="189" y="734"/>
                    <a:pt x="192" y="737"/>
                  </a:cubicBezTo>
                  <a:cubicBezTo>
                    <a:pt x="197" y="739"/>
                    <a:pt x="200" y="737"/>
                    <a:pt x="205" y="742"/>
                  </a:cubicBezTo>
                  <a:cubicBezTo>
                    <a:pt x="209" y="746"/>
                    <a:pt x="204" y="752"/>
                    <a:pt x="204" y="752"/>
                  </a:cubicBezTo>
                  <a:cubicBezTo>
                    <a:pt x="212" y="763"/>
                    <a:pt x="212" y="763"/>
                    <a:pt x="212" y="763"/>
                  </a:cubicBezTo>
                  <a:cubicBezTo>
                    <a:pt x="211" y="775"/>
                    <a:pt x="211" y="775"/>
                    <a:pt x="211" y="775"/>
                  </a:cubicBezTo>
                  <a:cubicBezTo>
                    <a:pt x="211" y="775"/>
                    <a:pt x="218" y="776"/>
                    <a:pt x="223" y="779"/>
                  </a:cubicBezTo>
                  <a:cubicBezTo>
                    <a:pt x="227" y="781"/>
                    <a:pt x="221" y="786"/>
                    <a:pt x="221" y="786"/>
                  </a:cubicBezTo>
                  <a:cubicBezTo>
                    <a:pt x="226" y="787"/>
                    <a:pt x="226" y="787"/>
                    <a:pt x="226" y="787"/>
                  </a:cubicBezTo>
                  <a:cubicBezTo>
                    <a:pt x="226" y="787"/>
                    <a:pt x="227" y="791"/>
                    <a:pt x="228" y="793"/>
                  </a:cubicBezTo>
                  <a:cubicBezTo>
                    <a:pt x="229" y="796"/>
                    <a:pt x="241" y="797"/>
                    <a:pt x="241" y="797"/>
                  </a:cubicBezTo>
                  <a:cubicBezTo>
                    <a:pt x="241" y="797"/>
                    <a:pt x="245" y="797"/>
                    <a:pt x="247" y="800"/>
                  </a:cubicBezTo>
                  <a:cubicBezTo>
                    <a:pt x="249" y="802"/>
                    <a:pt x="248" y="811"/>
                    <a:pt x="248" y="811"/>
                  </a:cubicBezTo>
                  <a:cubicBezTo>
                    <a:pt x="256" y="808"/>
                    <a:pt x="256" y="808"/>
                    <a:pt x="256" y="808"/>
                  </a:cubicBezTo>
                  <a:cubicBezTo>
                    <a:pt x="267" y="809"/>
                    <a:pt x="267" y="809"/>
                    <a:pt x="267" y="809"/>
                  </a:cubicBezTo>
                  <a:cubicBezTo>
                    <a:pt x="264" y="814"/>
                    <a:pt x="264" y="814"/>
                    <a:pt x="264" y="814"/>
                  </a:cubicBezTo>
                  <a:cubicBezTo>
                    <a:pt x="277" y="820"/>
                    <a:pt x="277" y="820"/>
                    <a:pt x="277" y="820"/>
                  </a:cubicBezTo>
                  <a:cubicBezTo>
                    <a:pt x="278" y="824"/>
                    <a:pt x="278" y="824"/>
                    <a:pt x="278" y="824"/>
                  </a:cubicBezTo>
                  <a:cubicBezTo>
                    <a:pt x="270" y="826"/>
                    <a:pt x="270" y="826"/>
                    <a:pt x="270" y="826"/>
                  </a:cubicBezTo>
                  <a:cubicBezTo>
                    <a:pt x="272" y="830"/>
                    <a:pt x="272" y="830"/>
                    <a:pt x="272" y="830"/>
                  </a:cubicBezTo>
                  <a:cubicBezTo>
                    <a:pt x="272" y="830"/>
                    <a:pt x="270" y="835"/>
                    <a:pt x="264" y="838"/>
                  </a:cubicBezTo>
                  <a:cubicBezTo>
                    <a:pt x="258" y="842"/>
                    <a:pt x="252" y="836"/>
                    <a:pt x="252" y="836"/>
                  </a:cubicBezTo>
                  <a:cubicBezTo>
                    <a:pt x="244" y="838"/>
                    <a:pt x="244" y="838"/>
                    <a:pt x="244" y="838"/>
                  </a:cubicBezTo>
                  <a:cubicBezTo>
                    <a:pt x="245" y="844"/>
                    <a:pt x="245" y="844"/>
                    <a:pt x="245" y="844"/>
                  </a:cubicBezTo>
                  <a:cubicBezTo>
                    <a:pt x="243" y="848"/>
                    <a:pt x="243" y="848"/>
                    <a:pt x="243" y="848"/>
                  </a:cubicBezTo>
                  <a:cubicBezTo>
                    <a:pt x="243" y="848"/>
                    <a:pt x="248" y="850"/>
                    <a:pt x="252" y="853"/>
                  </a:cubicBezTo>
                  <a:cubicBezTo>
                    <a:pt x="256" y="856"/>
                    <a:pt x="255" y="860"/>
                    <a:pt x="255" y="860"/>
                  </a:cubicBezTo>
                  <a:cubicBezTo>
                    <a:pt x="255" y="860"/>
                    <a:pt x="256" y="861"/>
                    <a:pt x="258" y="864"/>
                  </a:cubicBezTo>
                  <a:cubicBezTo>
                    <a:pt x="260" y="866"/>
                    <a:pt x="260" y="874"/>
                    <a:pt x="260" y="874"/>
                  </a:cubicBezTo>
                  <a:cubicBezTo>
                    <a:pt x="263" y="877"/>
                    <a:pt x="263" y="877"/>
                    <a:pt x="263" y="877"/>
                  </a:cubicBezTo>
                  <a:cubicBezTo>
                    <a:pt x="266" y="877"/>
                    <a:pt x="270" y="877"/>
                    <a:pt x="272" y="875"/>
                  </a:cubicBezTo>
                  <a:cubicBezTo>
                    <a:pt x="276" y="873"/>
                    <a:pt x="275" y="863"/>
                    <a:pt x="275" y="863"/>
                  </a:cubicBezTo>
                  <a:cubicBezTo>
                    <a:pt x="288" y="863"/>
                    <a:pt x="288" y="863"/>
                    <a:pt x="288" y="863"/>
                  </a:cubicBezTo>
                  <a:cubicBezTo>
                    <a:pt x="290" y="863"/>
                    <a:pt x="290" y="863"/>
                    <a:pt x="290" y="863"/>
                  </a:cubicBezTo>
                  <a:cubicBezTo>
                    <a:pt x="293" y="862"/>
                    <a:pt x="297" y="854"/>
                    <a:pt x="297" y="854"/>
                  </a:cubicBezTo>
                  <a:cubicBezTo>
                    <a:pt x="305" y="854"/>
                    <a:pt x="305" y="854"/>
                    <a:pt x="305" y="854"/>
                  </a:cubicBezTo>
                  <a:cubicBezTo>
                    <a:pt x="305" y="854"/>
                    <a:pt x="305" y="850"/>
                    <a:pt x="311" y="850"/>
                  </a:cubicBezTo>
                  <a:cubicBezTo>
                    <a:pt x="316" y="850"/>
                    <a:pt x="315" y="854"/>
                    <a:pt x="315" y="854"/>
                  </a:cubicBezTo>
                  <a:cubicBezTo>
                    <a:pt x="321" y="854"/>
                    <a:pt x="321" y="854"/>
                    <a:pt x="321" y="854"/>
                  </a:cubicBezTo>
                  <a:cubicBezTo>
                    <a:pt x="321" y="854"/>
                    <a:pt x="321" y="859"/>
                    <a:pt x="324" y="863"/>
                  </a:cubicBezTo>
                  <a:cubicBezTo>
                    <a:pt x="327" y="866"/>
                    <a:pt x="335" y="867"/>
                    <a:pt x="337" y="870"/>
                  </a:cubicBezTo>
                  <a:cubicBezTo>
                    <a:pt x="339" y="874"/>
                    <a:pt x="327" y="877"/>
                    <a:pt x="327" y="877"/>
                  </a:cubicBezTo>
                  <a:cubicBezTo>
                    <a:pt x="327" y="877"/>
                    <a:pt x="329" y="877"/>
                    <a:pt x="332" y="880"/>
                  </a:cubicBezTo>
                  <a:cubicBezTo>
                    <a:pt x="336" y="882"/>
                    <a:pt x="334" y="887"/>
                    <a:pt x="334" y="887"/>
                  </a:cubicBezTo>
                  <a:cubicBezTo>
                    <a:pt x="338" y="887"/>
                    <a:pt x="338" y="887"/>
                    <a:pt x="338" y="887"/>
                  </a:cubicBezTo>
                  <a:cubicBezTo>
                    <a:pt x="337" y="892"/>
                    <a:pt x="337" y="892"/>
                    <a:pt x="337" y="892"/>
                  </a:cubicBezTo>
                  <a:cubicBezTo>
                    <a:pt x="346" y="890"/>
                    <a:pt x="346" y="890"/>
                    <a:pt x="346" y="890"/>
                  </a:cubicBezTo>
                  <a:cubicBezTo>
                    <a:pt x="350" y="893"/>
                    <a:pt x="350" y="893"/>
                    <a:pt x="350" y="893"/>
                  </a:cubicBezTo>
                  <a:cubicBezTo>
                    <a:pt x="350" y="893"/>
                    <a:pt x="357" y="886"/>
                    <a:pt x="360" y="886"/>
                  </a:cubicBezTo>
                  <a:cubicBezTo>
                    <a:pt x="364" y="886"/>
                    <a:pt x="364" y="892"/>
                    <a:pt x="364" y="892"/>
                  </a:cubicBezTo>
                  <a:cubicBezTo>
                    <a:pt x="368" y="889"/>
                    <a:pt x="368" y="889"/>
                    <a:pt x="368" y="889"/>
                  </a:cubicBezTo>
                  <a:cubicBezTo>
                    <a:pt x="368" y="889"/>
                    <a:pt x="370" y="890"/>
                    <a:pt x="371" y="890"/>
                  </a:cubicBezTo>
                  <a:cubicBezTo>
                    <a:pt x="372" y="890"/>
                    <a:pt x="370" y="895"/>
                    <a:pt x="370" y="895"/>
                  </a:cubicBezTo>
                  <a:cubicBezTo>
                    <a:pt x="379" y="906"/>
                    <a:pt x="379" y="906"/>
                    <a:pt x="379" y="906"/>
                  </a:cubicBezTo>
                  <a:cubicBezTo>
                    <a:pt x="377" y="909"/>
                    <a:pt x="377" y="909"/>
                    <a:pt x="377" y="909"/>
                  </a:cubicBezTo>
                  <a:cubicBezTo>
                    <a:pt x="377" y="909"/>
                    <a:pt x="388" y="918"/>
                    <a:pt x="391" y="914"/>
                  </a:cubicBezTo>
                  <a:cubicBezTo>
                    <a:pt x="395" y="912"/>
                    <a:pt x="396" y="910"/>
                    <a:pt x="400" y="909"/>
                  </a:cubicBezTo>
                  <a:cubicBezTo>
                    <a:pt x="403" y="909"/>
                    <a:pt x="403" y="914"/>
                    <a:pt x="405" y="914"/>
                  </a:cubicBezTo>
                  <a:cubicBezTo>
                    <a:pt x="407" y="914"/>
                    <a:pt x="407" y="911"/>
                    <a:pt x="407" y="911"/>
                  </a:cubicBezTo>
                  <a:cubicBezTo>
                    <a:pt x="412" y="911"/>
                    <a:pt x="412" y="911"/>
                    <a:pt x="412" y="911"/>
                  </a:cubicBezTo>
                  <a:cubicBezTo>
                    <a:pt x="413" y="914"/>
                    <a:pt x="413" y="914"/>
                    <a:pt x="413" y="914"/>
                  </a:cubicBezTo>
                  <a:cubicBezTo>
                    <a:pt x="416" y="915"/>
                    <a:pt x="416" y="915"/>
                    <a:pt x="416" y="915"/>
                  </a:cubicBezTo>
                  <a:cubicBezTo>
                    <a:pt x="416" y="915"/>
                    <a:pt x="418" y="911"/>
                    <a:pt x="419" y="908"/>
                  </a:cubicBezTo>
                  <a:cubicBezTo>
                    <a:pt x="420" y="906"/>
                    <a:pt x="427" y="903"/>
                    <a:pt x="427" y="903"/>
                  </a:cubicBezTo>
                  <a:cubicBezTo>
                    <a:pt x="434" y="896"/>
                    <a:pt x="434" y="896"/>
                    <a:pt x="434" y="896"/>
                  </a:cubicBezTo>
                  <a:cubicBezTo>
                    <a:pt x="437" y="899"/>
                    <a:pt x="437" y="899"/>
                    <a:pt x="437" y="899"/>
                  </a:cubicBezTo>
                  <a:cubicBezTo>
                    <a:pt x="440" y="900"/>
                    <a:pt x="440" y="900"/>
                    <a:pt x="440" y="900"/>
                  </a:cubicBezTo>
                  <a:cubicBezTo>
                    <a:pt x="441" y="903"/>
                    <a:pt x="441" y="903"/>
                    <a:pt x="441" y="903"/>
                  </a:cubicBezTo>
                  <a:cubicBezTo>
                    <a:pt x="448" y="909"/>
                    <a:pt x="448" y="909"/>
                    <a:pt x="448" y="909"/>
                  </a:cubicBezTo>
                  <a:cubicBezTo>
                    <a:pt x="454" y="909"/>
                    <a:pt x="454" y="909"/>
                    <a:pt x="454" y="909"/>
                  </a:cubicBezTo>
                  <a:cubicBezTo>
                    <a:pt x="458" y="912"/>
                    <a:pt x="458" y="912"/>
                    <a:pt x="458" y="912"/>
                  </a:cubicBezTo>
                  <a:cubicBezTo>
                    <a:pt x="460" y="909"/>
                    <a:pt x="460" y="909"/>
                    <a:pt x="460" y="909"/>
                  </a:cubicBezTo>
                  <a:cubicBezTo>
                    <a:pt x="460" y="903"/>
                    <a:pt x="460" y="903"/>
                    <a:pt x="460" y="903"/>
                  </a:cubicBezTo>
                  <a:cubicBezTo>
                    <a:pt x="470" y="906"/>
                    <a:pt x="470" y="906"/>
                    <a:pt x="470" y="906"/>
                  </a:cubicBezTo>
                  <a:cubicBezTo>
                    <a:pt x="472" y="902"/>
                    <a:pt x="472" y="902"/>
                    <a:pt x="472" y="902"/>
                  </a:cubicBezTo>
                  <a:cubicBezTo>
                    <a:pt x="479" y="906"/>
                    <a:pt x="479" y="906"/>
                    <a:pt x="479" y="906"/>
                  </a:cubicBezTo>
                  <a:cubicBezTo>
                    <a:pt x="485" y="906"/>
                    <a:pt x="485" y="906"/>
                    <a:pt x="485" y="906"/>
                  </a:cubicBezTo>
                  <a:cubicBezTo>
                    <a:pt x="486" y="901"/>
                    <a:pt x="486" y="901"/>
                    <a:pt x="486" y="901"/>
                  </a:cubicBezTo>
                  <a:cubicBezTo>
                    <a:pt x="489" y="900"/>
                    <a:pt x="489" y="900"/>
                    <a:pt x="489" y="900"/>
                  </a:cubicBezTo>
                  <a:cubicBezTo>
                    <a:pt x="489" y="900"/>
                    <a:pt x="491" y="903"/>
                    <a:pt x="492" y="905"/>
                  </a:cubicBezTo>
                  <a:cubicBezTo>
                    <a:pt x="493" y="906"/>
                    <a:pt x="496" y="906"/>
                    <a:pt x="496" y="906"/>
                  </a:cubicBezTo>
                  <a:cubicBezTo>
                    <a:pt x="497" y="903"/>
                    <a:pt x="497" y="903"/>
                    <a:pt x="497" y="903"/>
                  </a:cubicBezTo>
                  <a:cubicBezTo>
                    <a:pt x="502" y="903"/>
                    <a:pt x="502" y="903"/>
                    <a:pt x="502" y="903"/>
                  </a:cubicBezTo>
                  <a:cubicBezTo>
                    <a:pt x="502" y="903"/>
                    <a:pt x="503" y="906"/>
                    <a:pt x="506" y="907"/>
                  </a:cubicBezTo>
                  <a:cubicBezTo>
                    <a:pt x="509" y="908"/>
                    <a:pt x="513" y="907"/>
                    <a:pt x="513" y="907"/>
                  </a:cubicBezTo>
                  <a:cubicBezTo>
                    <a:pt x="515" y="902"/>
                    <a:pt x="515" y="902"/>
                    <a:pt x="515" y="902"/>
                  </a:cubicBezTo>
                  <a:cubicBezTo>
                    <a:pt x="519" y="902"/>
                    <a:pt x="519" y="902"/>
                    <a:pt x="519" y="902"/>
                  </a:cubicBezTo>
                  <a:cubicBezTo>
                    <a:pt x="519" y="909"/>
                    <a:pt x="519" y="909"/>
                    <a:pt x="519" y="909"/>
                  </a:cubicBezTo>
                  <a:cubicBezTo>
                    <a:pt x="519" y="909"/>
                    <a:pt x="523" y="912"/>
                    <a:pt x="525" y="918"/>
                  </a:cubicBezTo>
                  <a:cubicBezTo>
                    <a:pt x="526" y="923"/>
                    <a:pt x="517" y="930"/>
                    <a:pt x="517" y="930"/>
                  </a:cubicBezTo>
                  <a:cubicBezTo>
                    <a:pt x="517" y="934"/>
                    <a:pt x="517" y="934"/>
                    <a:pt x="517" y="934"/>
                  </a:cubicBezTo>
                  <a:cubicBezTo>
                    <a:pt x="529" y="933"/>
                    <a:pt x="529" y="933"/>
                    <a:pt x="529" y="933"/>
                  </a:cubicBezTo>
                  <a:cubicBezTo>
                    <a:pt x="529" y="936"/>
                    <a:pt x="529" y="936"/>
                    <a:pt x="529" y="936"/>
                  </a:cubicBezTo>
                  <a:cubicBezTo>
                    <a:pt x="523" y="938"/>
                    <a:pt x="523" y="938"/>
                    <a:pt x="523" y="938"/>
                  </a:cubicBezTo>
                  <a:cubicBezTo>
                    <a:pt x="523" y="948"/>
                    <a:pt x="523" y="948"/>
                    <a:pt x="523" y="948"/>
                  </a:cubicBezTo>
                  <a:cubicBezTo>
                    <a:pt x="523" y="948"/>
                    <a:pt x="527" y="948"/>
                    <a:pt x="532" y="950"/>
                  </a:cubicBezTo>
                  <a:cubicBezTo>
                    <a:pt x="536" y="953"/>
                    <a:pt x="534" y="959"/>
                    <a:pt x="534" y="959"/>
                  </a:cubicBezTo>
                  <a:cubicBezTo>
                    <a:pt x="537" y="959"/>
                    <a:pt x="537" y="959"/>
                    <a:pt x="537" y="959"/>
                  </a:cubicBezTo>
                  <a:cubicBezTo>
                    <a:pt x="538" y="969"/>
                    <a:pt x="538" y="969"/>
                    <a:pt x="538" y="969"/>
                  </a:cubicBezTo>
                  <a:cubicBezTo>
                    <a:pt x="536" y="971"/>
                    <a:pt x="536" y="971"/>
                    <a:pt x="536" y="971"/>
                  </a:cubicBezTo>
                  <a:cubicBezTo>
                    <a:pt x="536" y="971"/>
                    <a:pt x="539" y="973"/>
                    <a:pt x="539" y="977"/>
                  </a:cubicBezTo>
                  <a:cubicBezTo>
                    <a:pt x="540" y="982"/>
                    <a:pt x="522" y="984"/>
                    <a:pt x="516" y="985"/>
                  </a:cubicBezTo>
                  <a:cubicBezTo>
                    <a:pt x="511" y="987"/>
                    <a:pt x="512" y="991"/>
                    <a:pt x="513" y="993"/>
                  </a:cubicBezTo>
                  <a:cubicBezTo>
                    <a:pt x="513" y="996"/>
                    <a:pt x="509" y="998"/>
                    <a:pt x="505" y="1000"/>
                  </a:cubicBezTo>
                  <a:cubicBezTo>
                    <a:pt x="501" y="1002"/>
                    <a:pt x="501" y="1011"/>
                    <a:pt x="503" y="1015"/>
                  </a:cubicBezTo>
                  <a:cubicBezTo>
                    <a:pt x="505" y="1018"/>
                    <a:pt x="507" y="1022"/>
                    <a:pt x="507" y="1024"/>
                  </a:cubicBezTo>
                  <a:cubicBezTo>
                    <a:pt x="519" y="1021"/>
                    <a:pt x="519" y="1021"/>
                    <a:pt x="519" y="1021"/>
                  </a:cubicBezTo>
                  <a:cubicBezTo>
                    <a:pt x="519" y="1015"/>
                    <a:pt x="519" y="1015"/>
                    <a:pt x="519" y="1015"/>
                  </a:cubicBezTo>
                  <a:cubicBezTo>
                    <a:pt x="526" y="1015"/>
                    <a:pt x="526" y="1015"/>
                    <a:pt x="526" y="1015"/>
                  </a:cubicBezTo>
                  <a:cubicBezTo>
                    <a:pt x="526" y="1012"/>
                    <a:pt x="526" y="1012"/>
                    <a:pt x="526" y="1012"/>
                  </a:cubicBezTo>
                  <a:cubicBezTo>
                    <a:pt x="528" y="1008"/>
                    <a:pt x="528" y="1008"/>
                    <a:pt x="528" y="1008"/>
                  </a:cubicBezTo>
                  <a:cubicBezTo>
                    <a:pt x="535" y="1008"/>
                    <a:pt x="535" y="1008"/>
                    <a:pt x="535" y="1008"/>
                  </a:cubicBezTo>
                  <a:cubicBezTo>
                    <a:pt x="534" y="1012"/>
                    <a:pt x="534" y="1012"/>
                    <a:pt x="534" y="1012"/>
                  </a:cubicBezTo>
                  <a:cubicBezTo>
                    <a:pt x="539" y="1018"/>
                    <a:pt x="539" y="1018"/>
                    <a:pt x="539" y="1018"/>
                  </a:cubicBezTo>
                  <a:cubicBezTo>
                    <a:pt x="533" y="1017"/>
                    <a:pt x="533" y="1017"/>
                    <a:pt x="533" y="1017"/>
                  </a:cubicBezTo>
                  <a:cubicBezTo>
                    <a:pt x="533" y="1017"/>
                    <a:pt x="530" y="1022"/>
                    <a:pt x="528" y="1028"/>
                  </a:cubicBezTo>
                  <a:cubicBezTo>
                    <a:pt x="526" y="1034"/>
                    <a:pt x="520" y="1032"/>
                    <a:pt x="520" y="1032"/>
                  </a:cubicBezTo>
                  <a:cubicBezTo>
                    <a:pt x="519" y="1037"/>
                    <a:pt x="519" y="1037"/>
                    <a:pt x="519" y="1037"/>
                  </a:cubicBezTo>
                  <a:cubicBezTo>
                    <a:pt x="524" y="1037"/>
                    <a:pt x="524" y="1037"/>
                    <a:pt x="524" y="1037"/>
                  </a:cubicBezTo>
                  <a:cubicBezTo>
                    <a:pt x="523" y="1040"/>
                    <a:pt x="523" y="1040"/>
                    <a:pt x="523" y="1040"/>
                  </a:cubicBezTo>
                  <a:cubicBezTo>
                    <a:pt x="516" y="1040"/>
                    <a:pt x="516" y="1040"/>
                    <a:pt x="516" y="1040"/>
                  </a:cubicBezTo>
                  <a:cubicBezTo>
                    <a:pt x="511" y="1047"/>
                    <a:pt x="511" y="1047"/>
                    <a:pt x="511" y="1047"/>
                  </a:cubicBezTo>
                  <a:cubicBezTo>
                    <a:pt x="501" y="1047"/>
                    <a:pt x="501" y="1047"/>
                    <a:pt x="501" y="1047"/>
                  </a:cubicBezTo>
                  <a:cubicBezTo>
                    <a:pt x="509" y="1058"/>
                    <a:pt x="509" y="1058"/>
                    <a:pt x="509" y="1058"/>
                  </a:cubicBezTo>
                  <a:cubicBezTo>
                    <a:pt x="509" y="1058"/>
                    <a:pt x="513" y="1055"/>
                    <a:pt x="517" y="1055"/>
                  </a:cubicBezTo>
                  <a:cubicBezTo>
                    <a:pt x="522" y="1055"/>
                    <a:pt x="523" y="1061"/>
                    <a:pt x="523" y="1061"/>
                  </a:cubicBezTo>
                  <a:cubicBezTo>
                    <a:pt x="523" y="1061"/>
                    <a:pt x="534" y="1060"/>
                    <a:pt x="535" y="1065"/>
                  </a:cubicBezTo>
                  <a:cubicBezTo>
                    <a:pt x="536" y="1069"/>
                    <a:pt x="526" y="1065"/>
                    <a:pt x="526" y="1065"/>
                  </a:cubicBezTo>
                  <a:cubicBezTo>
                    <a:pt x="523" y="1074"/>
                    <a:pt x="523" y="1074"/>
                    <a:pt x="523" y="1074"/>
                  </a:cubicBezTo>
                  <a:cubicBezTo>
                    <a:pt x="521" y="1069"/>
                    <a:pt x="521" y="1069"/>
                    <a:pt x="521" y="1069"/>
                  </a:cubicBezTo>
                  <a:cubicBezTo>
                    <a:pt x="517" y="1071"/>
                    <a:pt x="517" y="1071"/>
                    <a:pt x="517" y="1071"/>
                  </a:cubicBezTo>
                  <a:cubicBezTo>
                    <a:pt x="517" y="1071"/>
                    <a:pt x="520" y="1081"/>
                    <a:pt x="520" y="1085"/>
                  </a:cubicBezTo>
                  <a:cubicBezTo>
                    <a:pt x="520" y="1088"/>
                    <a:pt x="515" y="1088"/>
                    <a:pt x="513" y="1090"/>
                  </a:cubicBezTo>
                  <a:cubicBezTo>
                    <a:pt x="511" y="1092"/>
                    <a:pt x="517" y="1098"/>
                    <a:pt x="516" y="1101"/>
                  </a:cubicBezTo>
                  <a:cubicBezTo>
                    <a:pt x="515" y="1106"/>
                    <a:pt x="511" y="1113"/>
                    <a:pt x="507" y="1114"/>
                  </a:cubicBezTo>
                  <a:cubicBezTo>
                    <a:pt x="503" y="1114"/>
                    <a:pt x="501" y="1108"/>
                    <a:pt x="501" y="1108"/>
                  </a:cubicBezTo>
                  <a:cubicBezTo>
                    <a:pt x="492" y="1109"/>
                    <a:pt x="492" y="1109"/>
                    <a:pt x="492" y="1109"/>
                  </a:cubicBezTo>
                  <a:cubicBezTo>
                    <a:pt x="493" y="1112"/>
                    <a:pt x="493" y="1112"/>
                    <a:pt x="493" y="1112"/>
                  </a:cubicBezTo>
                  <a:cubicBezTo>
                    <a:pt x="493" y="1112"/>
                    <a:pt x="499" y="1113"/>
                    <a:pt x="500" y="1114"/>
                  </a:cubicBezTo>
                  <a:cubicBezTo>
                    <a:pt x="500" y="1116"/>
                    <a:pt x="492" y="1121"/>
                    <a:pt x="492" y="1121"/>
                  </a:cubicBezTo>
                  <a:cubicBezTo>
                    <a:pt x="494" y="1125"/>
                    <a:pt x="494" y="1125"/>
                    <a:pt x="494" y="1125"/>
                  </a:cubicBezTo>
                  <a:cubicBezTo>
                    <a:pt x="503" y="1121"/>
                    <a:pt x="503" y="1121"/>
                    <a:pt x="503" y="1121"/>
                  </a:cubicBezTo>
                  <a:cubicBezTo>
                    <a:pt x="503" y="1121"/>
                    <a:pt x="499" y="1118"/>
                    <a:pt x="506" y="1117"/>
                  </a:cubicBezTo>
                  <a:cubicBezTo>
                    <a:pt x="513" y="1117"/>
                    <a:pt x="507" y="1122"/>
                    <a:pt x="507" y="1122"/>
                  </a:cubicBezTo>
                  <a:cubicBezTo>
                    <a:pt x="515" y="1124"/>
                    <a:pt x="515" y="1124"/>
                    <a:pt x="515" y="1124"/>
                  </a:cubicBezTo>
                  <a:cubicBezTo>
                    <a:pt x="521" y="1133"/>
                    <a:pt x="521" y="1133"/>
                    <a:pt x="521" y="1133"/>
                  </a:cubicBezTo>
                  <a:cubicBezTo>
                    <a:pt x="535" y="1131"/>
                    <a:pt x="535" y="1131"/>
                    <a:pt x="535" y="1131"/>
                  </a:cubicBezTo>
                  <a:cubicBezTo>
                    <a:pt x="536" y="1127"/>
                    <a:pt x="536" y="1127"/>
                    <a:pt x="536" y="1127"/>
                  </a:cubicBezTo>
                  <a:cubicBezTo>
                    <a:pt x="541" y="1131"/>
                    <a:pt x="541" y="1131"/>
                    <a:pt x="541" y="1131"/>
                  </a:cubicBezTo>
                  <a:cubicBezTo>
                    <a:pt x="544" y="1131"/>
                    <a:pt x="544" y="1131"/>
                    <a:pt x="544" y="1131"/>
                  </a:cubicBezTo>
                  <a:cubicBezTo>
                    <a:pt x="546" y="1135"/>
                    <a:pt x="546" y="1135"/>
                    <a:pt x="546" y="1135"/>
                  </a:cubicBezTo>
                  <a:cubicBezTo>
                    <a:pt x="550" y="1134"/>
                    <a:pt x="550" y="1134"/>
                    <a:pt x="550" y="1134"/>
                  </a:cubicBezTo>
                  <a:cubicBezTo>
                    <a:pt x="557" y="1136"/>
                    <a:pt x="557" y="1136"/>
                    <a:pt x="557" y="1136"/>
                  </a:cubicBezTo>
                  <a:cubicBezTo>
                    <a:pt x="558" y="1134"/>
                    <a:pt x="558" y="1134"/>
                    <a:pt x="558" y="1134"/>
                  </a:cubicBezTo>
                  <a:cubicBezTo>
                    <a:pt x="568" y="1133"/>
                    <a:pt x="568" y="1133"/>
                    <a:pt x="568" y="1133"/>
                  </a:cubicBezTo>
                  <a:cubicBezTo>
                    <a:pt x="572" y="1138"/>
                    <a:pt x="572" y="1138"/>
                    <a:pt x="572" y="1138"/>
                  </a:cubicBezTo>
                  <a:cubicBezTo>
                    <a:pt x="572" y="1138"/>
                    <a:pt x="586" y="1139"/>
                    <a:pt x="590" y="1141"/>
                  </a:cubicBezTo>
                  <a:cubicBezTo>
                    <a:pt x="594" y="1143"/>
                    <a:pt x="605" y="1151"/>
                    <a:pt x="605" y="1151"/>
                  </a:cubicBezTo>
                  <a:cubicBezTo>
                    <a:pt x="608" y="1150"/>
                    <a:pt x="608" y="1150"/>
                    <a:pt x="608" y="1150"/>
                  </a:cubicBezTo>
                  <a:cubicBezTo>
                    <a:pt x="611" y="1153"/>
                    <a:pt x="611" y="1153"/>
                    <a:pt x="611" y="1153"/>
                  </a:cubicBezTo>
                  <a:cubicBezTo>
                    <a:pt x="617" y="1153"/>
                    <a:pt x="617" y="1153"/>
                    <a:pt x="617" y="1153"/>
                  </a:cubicBezTo>
                  <a:cubicBezTo>
                    <a:pt x="619" y="1156"/>
                    <a:pt x="619" y="1156"/>
                    <a:pt x="619" y="1156"/>
                  </a:cubicBezTo>
                  <a:cubicBezTo>
                    <a:pt x="622" y="1155"/>
                    <a:pt x="622" y="1155"/>
                    <a:pt x="622" y="1155"/>
                  </a:cubicBezTo>
                  <a:cubicBezTo>
                    <a:pt x="622" y="1155"/>
                    <a:pt x="622" y="1149"/>
                    <a:pt x="625" y="1145"/>
                  </a:cubicBezTo>
                  <a:cubicBezTo>
                    <a:pt x="627" y="1143"/>
                    <a:pt x="638" y="1144"/>
                    <a:pt x="638" y="1144"/>
                  </a:cubicBezTo>
                  <a:cubicBezTo>
                    <a:pt x="640" y="1141"/>
                    <a:pt x="640" y="1141"/>
                    <a:pt x="640" y="1141"/>
                  </a:cubicBezTo>
                  <a:cubicBezTo>
                    <a:pt x="654" y="1143"/>
                    <a:pt x="654" y="1143"/>
                    <a:pt x="654" y="1143"/>
                  </a:cubicBezTo>
                  <a:cubicBezTo>
                    <a:pt x="655" y="1142"/>
                    <a:pt x="655" y="1142"/>
                    <a:pt x="655" y="1142"/>
                  </a:cubicBezTo>
                  <a:cubicBezTo>
                    <a:pt x="660" y="1142"/>
                    <a:pt x="660" y="1142"/>
                    <a:pt x="660" y="1142"/>
                  </a:cubicBezTo>
                  <a:cubicBezTo>
                    <a:pt x="663" y="1139"/>
                    <a:pt x="663" y="1139"/>
                    <a:pt x="663" y="1139"/>
                  </a:cubicBezTo>
                  <a:cubicBezTo>
                    <a:pt x="663" y="1139"/>
                    <a:pt x="670" y="1143"/>
                    <a:pt x="678" y="1141"/>
                  </a:cubicBezTo>
                  <a:cubicBezTo>
                    <a:pt x="687" y="1140"/>
                    <a:pt x="698" y="1131"/>
                    <a:pt x="698" y="1131"/>
                  </a:cubicBezTo>
                  <a:cubicBezTo>
                    <a:pt x="702" y="1131"/>
                    <a:pt x="702" y="1131"/>
                    <a:pt x="702" y="1131"/>
                  </a:cubicBezTo>
                  <a:cubicBezTo>
                    <a:pt x="702" y="1131"/>
                    <a:pt x="704" y="1128"/>
                    <a:pt x="710" y="1128"/>
                  </a:cubicBezTo>
                  <a:cubicBezTo>
                    <a:pt x="714" y="1127"/>
                    <a:pt x="715" y="1131"/>
                    <a:pt x="720" y="1132"/>
                  </a:cubicBezTo>
                  <a:cubicBezTo>
                    <a:pt x="724" y="1134"/>
                    <a:pt x="735" y="1131"/>
                    <a:pt x="735" y="1131"/>
                  </a:cubicBezTo>
                  <a:cubicBezTo>
                    <a:pt x="747" y="1131"/>
                    <a:pt x="747" y="1131"/>
                    <a:pt x="747" y="1131"/>
                  </a:cubicBezTo>
                  <a:cubicBezTo>
                    <a:pt x="746" y="1135"/>
                    <a:pt x="746" y="1135"/>
                    <a:pt x="746" y="1135"/>
                  </a:cubicBezTo>
                  <a:cubicBezTo>
                    <a:pt x="746" y="1135"/>
                    <a:pt x="750" y="1136"/>
                    <a:pt x="755" y="1135"/>
                  </a:cubicBezTo>
                  <a:cubicBezTo>
                    <a:pt x="759" y="1135"/>
                    <a:pt x="763" y="1129"/>
                    <a:pt x="763" y="1129"/>
                  </a:cubicBezTo>
                  <a:cubicBezTo>
                    <a:pt x="763" y="1125"/>
                    <a:pt x="763" y="1125"/>
                    <a:pt x="763" y="1125"/>
                  </a:cubicBezTo>
                  <a:cubicBezTo>
                    <a:pt x="763" y="1125"/>
                    <a:pt x="767" y="1121"/>
                    <a:pt x="769" y="1119"/>
                  </a:cubicBezTo>
                  <a:cubicBezTo>
                    <a:pt x="773" y="1118"/>
                    <a:pt x="780" y="1121"/>
                    <a:pt x="780" y="1121"/>
                  </a:cubicBezTo>
                  <a:cubicBezTo>
                    <a:pt x="780" y="1114"/>
                    <a:pt x="780" y="1114"/>
                    <a:pt x="780" y="1114"/>
                  </a:cubicBezTo>
                  <a:cubicBezTo>
                    <a:pt x="785" y="1115"/>
                    <a:pt x="785" y="1115"/>
                    <a:pt x="785" y="1115"/>
                  </a:cubicBezTo>
                  <a:cubicBezTo>
                    <a:pt x="790" y="1112"/>
                    <a:pt x="790" y="1112"/>
                    <a:pt x="790" y="1112"/>
                  </a:cubicBezTo>
                  <a:cubicBezTo>
                    <a:pt x="798" y="1117"/>
                    <a:pt x="798" y="1117"/>
                    <a:pt x="798" y="1117"/>
                  </a:cubicBezTo>
                  <a:cubicBezTo>
                    <a:pt x="802" y="1113"/>
                    <a:pt x="802" y="1113"/>
                    <a:pt x="802" y="1113"/>
                  </a:cubicBezTo>
                  <a:cubicBezTo>
                    <a:pt x="809" y="1111"/>
                    <a:pt x="809" y="1111"/>
                    <a:pt x="809" y="1111"/>
                  </a:cubicBezTo>
                  <a:cubicBezTo>
                    <a:pt x="809" y="1111"/>
                    <a:pt x="811" y="1122"/>
                    <a:pt x="814" y="1125"/>
                  </a:cubicBezTo>
                  <a:cubicBezTo>
                    <a:pt x="818" y="1128"/>
                    <a:pt x="832" y="1125"/>
                    <a:pt x="839" y="1125"/>
                  </a:cubicBezTo>
                  <a:cubicBezTo>
                    <a:pt x="846" y="1124"/>
                    <a:pt x="847" y="1125"/>
                    <a:pt x="847" y="1125"/>
                  </a:cubicBezTo>
                  <a:cubicBezTo>
                    <a:pt x="853" y="1122"/>
                    <a:pt x="853" y="1122"/>
                    <a:pt x="853" y="1122"/>
                  </a:cubicBezTo>
                  <a:cubicBezTo>
                    <a:pt x="853" y="1122"/>
                    <a:pt x="855" y="1123"/>
                    <a:pt x="860" y="1123"/>
                  </a:cubicBezTo>
                  <a:cubicBezTo>
                    <a:pt x="863" y="1123"/>
                    <a:pt x="867" y="1129"/>
                    <a:pt x="867" y="1129"/>
                  </a:cubicBezTo>
                  <a:cubicBezTo>
                    <a:pt x="868" y="1127"/>
                    <a:pt x="868" y="1127"/>
                    <a:pt x="868" y="1127"/>
                  </a:cubicBezTo>
                  <a:cubicBezTo>
                    <a:pt x="868" y="1127"/>
                    <a:pt x="879" y="1135"/>
                    <a:pt x="880" y="1135"/>
                  </a:cubicBezTo>
                  <a:cubicBezTo>
                    <a:pt x="882" y="1135"/>
                    <a:pt x="886" y="1133"/>
                    <a:pt x="894" y="1133"/>
                  </a:cubicBezTo>
                  <a:cubicBezTo>
                    <a:pt x="902" y="1132"/>
                    <a:pt x="898" y="1125"/>
                    <a:pt x="898" y="1125"/>
                  </a:cubicBezTo>
                  <a:cubicBezTo>
                    <a:pt x="900" y="1121"/>
                    <a:pt x="900" y="1121"/>
                    <a:pt x="900" y="1121"/>
                  </a:cubicBezTo>
                  <a:cubicBezTo>
                    <a:pt x="900" y="1113"/>
                    <a:pt x="900" y="1113"/>
                    <a:pt x="900" y="1113"/>
                  </a:cubicBezTo>
                  <a:cubicBezTo>
                    <a:pt x="906" y="1104"/>
                    <a:pt x="906" y="1104"/>
                    <a:pt x="906" y="1104"/>
                  </a:cubicBezTo>
                  <a:cubicBezTo>
                    <a:pt x="905" y="1092"/>
                    <a:pt x="905" y="1092"/>
                    <a:pt x="905" y="1092"/>
                  </a:cubicBezTo>
                  <a:cubicBezTo>
                    <a:pt x="898" y="1092"/>
                    <a:pt x="898" y="1092"/>
                    <a:pt x="898" y="1092"/>
                  </a:cubicBezTo>
                  <a:cubicBezTo>
                    <a:pt x="886" y="1084"/>
                    <a:pt x="886" y="1084"/>
                    <a:pt x="886" y="1084"/>
                  </a:cubicBezTo>
                  <a:cubicBezTo>
                    <a:pt x="886" y="1084"/>
                    <a:pt x="879" y="1083"/>
                    <a:pt x="877" y="1082"/>
                  </a:cubicBezTo>
                  <a:cubicBezTo>
                    <a:pt x="876" y="1082"/>
                    <a:pt x="869" y="1078"/>
                    <a:pt x="869" y="1078"/>
                  </a:cubicBezTo>
                  <a:cubicBezTo>
                    <a:pt x="869" y="1078"/>
                    <a:pt x="866" y="1078"/>
                    <a:pt x="863" y="1076"/>
                  </a:cubicBezTo>
                  <a:cubicBezTo>
                    <a:pt x="860" y="1075"/>
                    <a:pt x="861" y="1074"/>
                    <a:pt x="859" y="1069"/>
                  </a:cubicBezTo>
                  <a:cubicBezTo>
                    <a:pt x="856" y="1065"/>
                    <a:pt x="851" y="1068"/>
                    <a:pt x="846" y="1064"/>
                  </a:cubicBezTo>
                  <a:cubicBezTo>
                    <a:pt x="843" y="1060"/>
                    <a:pt x="845" y="1051"/>
                    <a:pt x="845" y="1051"/>
                  </a:cubicBezTo>
                  <a:cubicBezTo>
                    <a:pt x="841" y="1051"/>
                    <a:pt x="841" y="1051"/>
                    <a:pt x="841" y="1051"/>
                  </a:cubicBezTo>
                  <a:cubicBezTo>
                    <a:pt x="835" y="1037"/>
                    <a:pt x="835" y="1037"/>
                    <a:pt x="835" y="1037"/>
                  </a:cubicBezTo>
                  <a:cubicBezTo>
                    <a:pt x="835" y="1028"/>
                    <a:pt x="835" y="1028"/>
                    <a:pt x="835" y="1028"/>
                  </a:cubicBezTo>
                  <a:cubicBezTo>
                    <a:pt x="836" y="1026"/>
                    <a:pt x="836" y="1026"/>
                    <a:pt x="836" y="1026"/>
                  </a:cubicBezTo>
                  <a:cubicBezTo>
                    <a:pt x="836" y="1026"/>
                    <a:pt x="836" y="1024"/>
                    <a:pt x="834" y="1024"/>
                  </a:cubicBezTo>
                  <a:cubicBezTo>
                    <a:pt x="831" y="1025"/>
                    <a:pt x="833" y="1033"/>
                    <a:pt x="833" y="1033"/>
                  </a:cubicBezTo>
                  <a:cubicBezTo>
                    <a:pt x="836" y="1047"/>
                    <a:pt x="836" y="1047"/>
                    <a:pt x="836" y="1047"/>
                  </a:cubicBezTo>
                  <a:cubicBezTo>
                    <a:pt x="834" y="1047"/>
                    <a:pt x="834" y="1047"/>
                    <a:pt x="834" y="1047"/>
                  </a:cubicBezTo>
                  <a:cubicBezTo>
                    <a:pt x="832" y="1034"/>
                    <a:pt x="832" y="1034"/>
                    <a:pt x="832" y="1034"/>
                  </a:cubicBezTo>
                  <a:cubicBezTo>
                    <a:pt x="830" y="1034"/>
                    <a:pt x="830" y="1034"/>
                    <a:pt x="830" y="1034"/>
                  </a:cubicBezTo>
                  <a:cubicBezTo>
                    <a:pt x="816" y="1023"/>
                    <a:pt x="816" y="1023"/>
                    <a:pt x="816" y="1023"/>
                  </a:cubicBezTo>
                  <a:cubicBezTo>
                    <a:pt x="816" y="1023"/>
                    <a:pt x="814" y="1025"/>
                    <a:pt x="813" y="1025"/>
                  </a:cubicBezTo>
                  <a:cubicBezTo>
                    <a:pt x="812" y="1025"/>
                    <a:pt x="810" y="1022"/>
                    <a:pt x="808" y="1020"/>
                  </a:cubicBezTo>
                  <a:cubicBezTo>
                    <a:pt x="806" y="1018"/>
                    <a:pt x="798" y="1022"/>
                    <a:pt x="798" y="1022"/>
                  </a:cubicBezTo>
                  <a:cubicBezTo>
                    <a:pt x="798" y="1022"/>
                    <a:pt x="792" y="1016"/>
                    <a:pt x="791" y="1013"/>
                  </a:cubicBezTo>
                  <a:cubicBezTo>
                    <a:pt x="789" y="1009"/>
                    <a:pt x="795" y="1005"/>
                    <a:pt x="798" y="1001"/>
                  </a:cubicBezTo>
                  <a:cubicBezTo>
                    <a:pt x="801" y="996"/>
                    <a:pt x="799" y="986"/>
                    <a:pt x="799" y="986"/>
                  </a:cubicBezTo>
                  <a:cubicBezTo>
                    <a:pt x="796" y="984"/>
                    <a:pt x="796" y="984"/>
                    <a:pt x="796" y="984"/>
                  </a:cubicBezTo>
                  <a:cubicBezTo>
                    <a:pt x="799" y="981"/>
                    <a:pt x="799" y="981"/>
                    <a:pt x="799" y="981"/>
                  </a:cubicBezTo>
                  <a:cubicBezTo>
                    <a:pt x="797" y="980"/>
                    <a:pt x="797" y="980"/>
                    <a:pt x="797" y="980"/>
                  </a:cubicBezTo>
                  <a:cubicBezTo>
                    <a:pt x="796" y="969"/>
                    <a:pt x="796" y="969"/>
                    <a:pt x="796" y="969"/>
                  </a:cubicBezTo>
                  <a:cubicBezTo>
                    <a:pt x="798" y="965"/>
                    <a:pt x="798" y="965"/>
                    <a:pt x="798" y="965"/>
                  </a:cubicBezTo>
                  <a:cubicBezTo>
                    <a:pt x="798" y="965"/>
                    <a:pt x="794" y="961"/>
                    <a:pt x="795" y="959"/>
                  </a:cubicBezTo>
                  <a:cubicBezTo>
                    <a:pt x="795" y="956"/>
                    <a:pt x="802" y="961"/>
                    <a:pt x="805" y="961"/>
                  </a:cubicBezTo>
                  <a:cubicBezTo>
                    <a:pt x="808" y="961"/>
                    <a:pt x="807" y="959"/>
                    <a:pt x="807" y="959"/>
                  </a:cubicBezTo>
                  <a:cubicBezTo>
                    <a:pt x="807" y="959"/>
                    <a:pt x="802" y="955"/>
                    <a:pt x="803" y="953"/>
                  </a:cubicBezTo>
                  <a:cubicBezTo>
                    <a:pt x="805" y="951"/>
                    <a:pt x="812" y="947"/>
                    <a:pt x="812" y="947"/>
                  </a:cubicBezTo>
                  <a:cubicBezTo>
                    <a:pt x="816" y="948"/>
                    <a:pt x="816" y="948"/>
                    <a:pt x="816" y="948"/>
                  </a:cubicBezTo>
                  <a:cubicBezTo>
                    <a:pt x="819" y="948"/>
                    <a:pt x="819" y="948"/>
                    <a:pt x="819" y="948"/>
                  </a:cubicBezTo>
                  <a:cubicBezTo>
                    <a:pt x="811" y="942"/>
                    <a:pt x="811" y="942"/>
                    <a:pt x="811" y="942"/>
                  </a:cubicBezTo>
                  <a:cubicBezTo>
                    <a:pt x="813" y="938"/>
                    <a:pt x="813" y="938"/>
                    <a:pt x="813" y="938"/>
                  </a:cubicBezTo>
                  <a:cubicBezTo>
                    <a:pt x="822" y="943"/>
                    <a:pt x="822" y="943"/>
                    <a:pt x="822" y="943"/>
                  </a:cubicBezTo>
                  <a:cubicBezTo>
                    <a:pt x="826" y="942"/>
                    <a:pt x="826" y="942"/>
                    <a:pt x="826" y="942"/>
                  </a:cubicBezTo>
                  <a:cubicBezTo>
                    <a:pt x="821" y="939"/>
                    <a:pt x="821" y="939"/>
                    <a:pt x="821" y="939"/>
                  </a:cubicBezTo>
                  <a:cubicBezTo>
                    <a:pt x="823" y="934"/>
                    <a:pt x="823" y="934"/>
                    <a:pt x="823" y="934"/>
                  </a:cubicBezTo>
                  <a:cubicBezTo>
                    <a:pt x="816" y="931"/>
                    <a:pt x="816" y="931"/>
                    <a:pt x="816" y="931"/>
                  </a:cubicBezTo>
                  <a:cubicBezTo>
                    <a:pt x="817" y="928"/>
                    <a:pt x="817" y="928"/>
                    <a:pt x="817" y="928"/>
                  </a:cubicBezTo>
                  <a:cubicBezTo>
                    <a:pt x="822" y="929"/>
                    <a:pt x="822" y="929"/>
                    <a:pt x="822" y="929"/>
                  </a:cubicBezTo>
                  <a:cubicBezTo>
                    <a:pt x="824" y="929"/>
                    <a:pt x="824" y="929"/>
                    <a:pt x="824" y="929"/>
                  </a:cubicBezTo>
                  <a:cubicBezTo>
                    <a:pt x="820" y="926"/>
                    <a:pt x="820" y="926"/>
                    <a:pt x="820" y="926"/>
                  </a:cubicBezTo>
                  <a:cubicBezTo>
                    <a:pt x="823" y="924"/>
                    <a:pt x="823" y="924"/>
                    <a:pt x="823" y="924"/>
                  </a:cubicBezTo>
                  <a:cubicBezTo>
                    <a:pt x="828" y="926"/>
                    <a:pt x="828" y="926"/>
                    <a:pt x="828" y="926"/>
                  </a:cubicBezTo>
                  <a:cubicBezTo>
                    <a:pt x="828" y="926"/>
                    <a:pt x="828" y="922"/>
                    <a:pt x="827" y="920"/>
                  </a:cubicBezTo>
                  <a:cubicBezTo>
                    <a:pt x="825" y="918"/>
                    <a:pt x="820" y="918"/>
                    <a:pt x="821" y="915"/>
                  </a:cubicBezTo>
                  <a:cubicBezTo>
                    <a:pt x="822" y="912"/>
                    <a:pt x="829" y="912"/>
                    <a:pt x="829" y="912"/>
                  </a:cubicBezTo>
                  <a:cubicBezTo>
                    <a:pt x="824" y="909"/>
                    <a:pt x="824" y="909"/>
                    <a:pt x="824" y="909"/>
                  </a:cubicBezTo>
                  <a:cubicBezTo>
                    <a:pt x="824" y="909"/>
                    <a:pt x="808" y="912"/>
                    <a:pt x="801" y="912"/>
                  </a:cubicBezTo>
                  <a:cubicBezTo>
                    <a:pt x="795" y="911"/>
                    <a:pt x="794" y="907"/>
                    <a:pt x="797" y="902"/>
                  </a:cubicBezTo>
                  <a:cubicBezTo>
                    <a:pt x="800" y="899"/>
                    <a:pt x="806" y="903"/>
                    <a:pt x="809" y="900"/>
                  </a:cubicBezTo>
                  <a:cubicBezTo>
                    <a:pt x="812" y="897"/>
                    <a:pt x="800" y="892"/>
                    <a:pt x="795" y="891"/>
                  </a:cubicBezTo>
                  <a:cubicBezTo>
                    <a:pt x="789" y="889"/>
                    <a:pt x="786" y="882"/>
                    <a:pt x="783" y="880"/>
                  </a:cubicBezTo>
                  <a:cubicBezTo>
                    <a:pt x="779" y="879"/>
                    <a:pt x="778" y="881"/>
                    <a:pt x="773" y="881"/>
                  </a:cubicBezTo>
                  <a:cubicBezTo>
                    <a:pt x="769" y="881"/>
                    <a:pt x="768" y="874"/>
                    <a:pt x="762" y="872"/>
                  </a:cubicBezTo>
                  <a:cubicBezTo>
                    <a:pt x="755" y="870"/>
                    <a:pt x="757" y="878"/>
                    <a:pt x="753" y="879"/>
                  </a:cubicBezTo>
                  <a:cubicBezTo>
                    <a:pt x="748" y="881"/>
                    <a:pt x="744" y="880"/>
                    <a:pt x="744" y="880"/>
                  </a:cubicBezTo>
                  <a:cubicBezTo>
                    <a:pt x="747" y="885"/>
                    <a:pt x="747" y="885"/>
                    <a:pt x="747" y="885"/>
                  </a:cubicBezTo>
                  <a:cubicBezTo>
                    <a:pt x="747" y="885"/>
                    <a:pt x="739" y="885"/>
                    <a:pt x="735" y="884"/>
                  </a:cubicBezTo>
                  <a:cubicBezTo>
                    <a:pt x="732" y="883"/>
                    <a:pt x="732" y="879"/>
                    <a:pt x="733" y="877"/>
                  </a:cubicBezTo>
                  <a:cubicBezTo>
                    <a:pt x="734" y="875"/>
                    <a:pt x="731" y="874"/>
                    <a:pt x="730" y="872"/>
                  </a:cubicBezTo>
                  <a:cubicBezTo>
                    <a:pt x="728" y="871"/>
                    <a:pt x="728" y="868"/>
                    <a:pt x="728" y="868"/>
                  </a:cubicBezTo>
                  <a:cubicBezTo>
                    <a:pt x="708" y="872"/>
                    <a:pt x="708" y="872"/>
                    <a:pt x="708" y="872"/>
                  </a:cubicBezTo>
                  <a:cubicBezTo>
                    <a:pt x="704" y="846"/>
                    <a:pt x="704" y="846"/>
                    <a:pt x="704" y="846"/>
                  </a:cubicBezTo>
                  <a:cubicBezTo>
                    <a:pt x="704" y="846"/>
                    <a:pt x="708" y="839"/>
                    <a:pt x="706" y="834"/>
                  </a:cubicBezTo>
                  <a:cubicBezTo>
                    <a:pt x="704" y="827"/>
                    <a:pt x="697" y="829"/>
                    <a:pt x="697" y="829"/>
                  </a:cubicBezTo>
                  <a:cubicBezTo>
                    <a:pt x="689" y="805"/>
                    <a:pt x="689" y="805"/>
                    <a:pt x="689" y="805"/>
                  </a:cubicBezTo>
                  <a:cubicBezTo>
                    <a:pt x="695" y="795"/>
                    <a:pt x="695" y="795"/>
                    <a:pt x="695" y="795"/>
                  </a:cubicBezTo>
                  <a:cubicBezTo>
                    <a:pt x="696" y="792"/>
                    <a:pt x="690" y="791"/>
                    <a:pt x="690" y="786"/>
                  </a:cubicBezTo>
                  <a:cubicBezTo>
                    <a:pt x="689" y="781"/>
                    <a:pt x="692" y="776"/>
                    <a:pt x="699" y="776"/>
                  </a:cubicBezTo>
                  <a:cubicBezTo>
                    <a:pt x="704" y="776"/>
                    <a:pt x="712" y="783"/>
                    <a:pt x="714" y="786"/>
                  </a:cubicBezTo>
                  <a:cubicBezTo>
                    <a:pt x="717" y="791"/>
                    <a:pt x="722" y="790"/>
                    <a:pt x="726" y="790"/>
                  </a:cubicBezTo>
                  <a:cubicBezTo>
                    <a:pt x="730" y="790"/>
                    <a:pt x="734" y="780"/>
                    <a:pt x="734" y="774"/>
                  </a:cubicBezTo>
                  <a:cubicBezTo>
                    <a:pt x="735" y="768"/>
                    <a:pt x="730" y="773"/>
                    <a:pt x="730" y="773"/>
                  </a:cubicBezTo>
                  <a:cubicBezTo>
                    <a:pt x="730" y="773"/>
                    <a:pt x="728" y="770"/>
                    <a:pt x="725" y="768"/>
                  </a:cubicBezTo>
                  <a:cubicBezTo>
                    <a:pt x="722" y="766"/>
                    <a:pt x="716" y="758"/>
                    <a:pt x="716" y="758"/>
                  </a:cubicBezTo>
                  <a:cubicBezTo>
                    <a:pt x="713" y="758"/>
                    <a:pt x="713" y="758"/>
                    <a:pt x="713" y="758"/>
                  </a:cubicBezTo>
                  <a:cubicBezTo>
                    <a:pt x="714" y="755"/>
                    <a:pt x="714" y="755"/>
                    <a:pt x="714" y="755"/>
                  </a:cubicBezTo>
                  <a:cubicBezTo>
                    <a:pt x="714" y="755"/>
                    <a:pt x="717" y="754"/>
                    <a:pt x="721" y="753"/>
                  </a:cubicBezTo>
                  <a:cubicBezTo>
                    <a:pt x="725" y="752"/>
                    <a:pt x="724" y="742"/>
                    <a:pt x="724" y="742"/>
                  </a:cubicBezTo>
                  <a:cubicBezTo>
                    <a:pt x="724" y="742"/>
                    <a:pt x="728" y="738"/>
                    <a:pt x="729" y="734"/>
                  </a:cubicBezTo>
                  <a:cubicBezTo>
                    <a:pt x="730" y="731"/>
                    <a:pt x="724" y="732"/>
                    <a:pt x="724" y="732"/>
                  </a:cubicBezTo>
                  <a:cubicBezTo>
                    <a:pt x="722" y="725"/>
                    <a:pt x="722" y="725"/>
                    <a:pt x="722" y="725"/>
                  </a:cubicBezTo>
                  <a:cubicBezTo>
                    <a:pt x="729" y="721"/>
                    <a:pt x="729" y="721"/>
                    <a:pt x="729" y="721"/>
                  </a:cubicBezTo>
                  <a:cubicBezTo>
                    <a:pt x="733" y="714"/>
                    <a:pt x="733" y="714"/>
                    <a:pt x="733" y="714"/>
                  </a:cubicBezTo>
                  <a:cubicBezTo>
                    <a:pt x="733" y="714"/>
                    <a:pt x="742" y="709"/>
                    <a:pt x="742" y="707"/>
                  </a:cubicBezTo>
                  <a:cubicBezTo>
                    <a:pt x="742" y="704"/>
                    <a:pt x="738" y="705"/>
                    <a:pt x="737" y="702"/>
                  </a:cubicBezTo>
                  <a:cubicBezTo>
                    <a:pt x="736" y="701"/>
                    <a:pt x="743" y="699"/>
                    <a:pt x="743" y="697"/>
                  </a:cubicBezTo>
                  <a:cubicBezTo>
                    <a:pt x="743" y="696"/>
                    <a:pt x="740" y="691"/>
                    <a:pt x="741" y="690"/>
                  </a:cubicBezTo>
                  <a:cubicBezTo>
                    <a:pt x="742" y="688"/>
                    <a:pt x="746" y="686"/>
                    <a:pt x="746" y="686"/>
                  </a:cubicBezTo>
                  <a:cubicBezTo>
                    <a:pt x="741" y="682"/>
                    <a:pt x="741" y="682"/>
                    <a:pt x="741" y="682"/>
                  </a:cubicBezTo>
                  <a:cubicBezTo>
                    <a:pt x="749" y="682"/>
                    <a:pt x="749" y="682"/>
                    <a:pt x="749" y="682"/>
                  </a:cubicBezTo>
                  <a:cubicBezTo>
                    <a:pt x="749" y="682"/>
                    <a:pt x="756" y="678"/>
                    <a:pt x="758" y="678"/>
                  </a:cubicBezTo>
                  <a:cubicBezTo>
                    <a:pt x="760" y="679"/>
                    <a:pt x="756" y="686"/>
                    <a:pt x="759" y="686"/>
                  </a:cubicBezTo>
                  <a:cubicBezTo>
                    <a:pt x="763" y="688"/>
                    <a:pt x="764" y="679"/>
                    <a:pt x="764" y="679"/>
                  </a:cubicBezTo>
                  <a:cubicBezTo>
                    <a:pt x="764" y="679"/>
                    <a:pt x="767" y="680"/>
                    <a:pt x="769" y="678"/>
                  </a:cubicBezTo>
                  <a:cubicBezTo>
                    <a:pt x="772" y="677"/>
                    <a:pt x="766" y="673"/>
                    <a:pt x="767" y="670"/>
                  </a:cubicBezTo>
                  <a:cubicBezTo>
                    <a:pt x="769" y="667"/>
                    <a:pt x="775" y="667"/>
                    <a:pt x="775" y="667"/>
                  </a:cubicBezTo>
                  <a:cubicBezTo>
                    <a:pt x="773" y="662"/>
                    <a:pt x="773" y="662"/>
                    <a:pt x="773" y="662"/>
                  </a:cubicBezTo>
                  <a:cubicBezTo>
                    <a:pt x="776" y="661"/>
                    <a:pt x="776" y="661"/>
                    <a:pt x="776" y="661"/>
                  </a:cubicBezTo>
                  <a:cubicBezTo>
                    <a:pt x="776" y="661"/>
                    <a:pt x="787" y="668"/>
                    <a:pt x="791" y="667"/>
                  </a:cubicBezTo>
                  <a:cubicBezTo>
                    <a:pt x="795" y="667"/>
                    <a:pt x="792" y="663"/>
                    <a:pt x="792" y="663"/>
                  </a:cubicBezTo>
                  <a:cubicBezTo>
                    <a:pt x="798" y="663"/>
                    <a:pt x="798" y="663"/>
                    <a:pt x="798" y="663"/>
                  </a:cubicBezTo>
                  <a:cubicBezTo>
                    <a:pt x="798" y="663"/>
                    <a:pt x="806" y="655"/>
                    <a:pt x="812" y="654"/>
                  </a:cubicBezTo>
                  <a:cubicBezTo>
                    <a:pt x="818" y="653"/>
                    <a:pt x="816" y="659"/>
                    <a:pt x="820" y="660"/>
                  </a:cubicBezTo>
                  <a:cubicBezTo>
                    <a:pt x="822" y="661"/>
                    <a:pt x="823" y="660"/>
                    <a:pt x="825" y="657"/>
                  </a:cubicBezTo>
                  <a:cubicBezTo>
                    <a:pt x="827" y="655"/>
                    <a:pt x="830" y="655"/>
                    <a:pt x="834" y="658"/>
                  </a:cubicBezTo>
                  <a:cubicBezTo>
                    <a:pt x="838" y="661"/>
                    <a:pt x="842" y="661"/>
                    <a:pt x="845" y="661"/>
                  </a:cubicBezTo>
                  <a:cubicBezTo>
                    <a:pt x="849" y="661"/>
                    <a:pt x="850" y="661"/>
                    <a:pt x="850" y="664"/>
                  </a:cubicBezTo>
                  <a:cubicBezTo>
                    <a:pt x="850" y="666"/>
                    <a:pt x="852" y="670"/>
                    <a:pt x="855" y="672"/>
                  </a:cubicBezTo>
                  <a:cubicBezTo>
                    <a:pt x="858" y="674"/>
                    <a:pt x="859" y="669"/>
                    <a:pt x="860" y="666"/>
                  </a:cubicBezTo>
                  <a:cubicBezTo>
                    <a:pt x="861" y="664"/>
                    <a:pt x="855" y="664"/>
                    <a:pt x="854" y="661"/>
                  </a:cubicBezTo>
                  <a:cubicBezTo>
                    <a:pt x="853" y="657"/>
                    <a:pt x="849" y="658"/>
                    <a:pt x="846" y="658"/>
                  </a:cubicBezTo>
                  <a:cubicBezTo>
                    <a:pt x="845" y="657"/>
                    <a:pt x="845" y="655"/>
                    <a:pt x="846" y="652"/>
                  </a:cubicBezTo>
                  <a:cubicBezTo>
                    <a:pt x="848" y="649"/>
                    <a:pt x="856" y="652"/>
                    <a:pt x="856" y="652"/>
                  </a:cubicBezTo>
                  <a:cubicBezTo>
                    <a:pt x="856" y="652"/>
                    <a:pt x="858" y="651"/>
                    <a:pt x="861" y="651"/>
                  </a:cubicBezTo>
                  <a:cubicBezTo>
                    <a:pt x="863" y="652"/>
                    <a:pt x="863" y="653"/>
                    <a:pt x="863" y="653"/>
                  </a:cubicBezTo>
                  <a:cubicBezTo>
                    <a:pt x="884" y="652"/>
                    <a:pt x="884" y="652"/>
                    <a:pt x="884" y="652"/>
                  </a:cubicBezTo>
                  <a:cubicBezTo>
                    <a:pt x="884" y="652"/>
                    <a:pt x="887" y="643"/>
                    <a:pt x="888" y="640"/>
                  </a:cubicBezTo>
                  <a:cubicBezTo>
                    <a:pt x="889" y="635"/>
                    <a:pt x="886" y="631"/>
                    <a:pt x="886" y="631"/>
                  </a:cubicBezTo>
                  <a:cubicBezTo>
                    <a:pt x="889" y="630"/>
                    <a:pt x="889" y="630"/>
                    <a:pt x="889" y="630"/>
                  </a:cubicBezTo>
                  <a:cubicBezTo>
                    <a:pt x="888" y="620"/>
                    <a:pt x="888" y="620"/>
                    <a:pt x="888" y="620"/>
                  </a:cubicBezTo>
                  <a:cubicBezTo>
                    <a:pt x="888" y="620"/>
                    <a:pt x="893" y="623"/>
                    <a:pt x="896" y="623"/>
                  </a:cubicBezTo>
                  <a:cubicBezTo>
                    <a:pt x="898" y="622"/>
                    <a:pt x="895" y="617"/>
                    <a:pt x="895" y="617"/>
                  </a:cubicBezTo>
                  <a:cubicBezTo>
                    <a:pt x="903" y="611"/>
                    <a:pt x="903" y="611"/>
                    <a:pt x="903" y="611"/>
                  </a:cubicBezTo>
                  <a:cubicBezTo>
                    <a:pt x="903" y="611"/>
                    <a:pt x="912" y="614"/>
                    <a:pt x="916" y="612"/>
                  </a:cubicBezTo>
                  <a:cubicBezTo>
                    <a:pt x="918" y="611"/>
                    <a:pt x="915" y="608"/>
                    <a:pt x="916" y="606"/>
                  </a:cubicBezTo>
                  <a:cubicBezTo>
                    <a:pt x="916" y="606"/>
                    <a:pt x="921" y="606"/>
                    <a:pt x="921" y="606"/>
                  </a:cubicBezTo>
                  <a:cubicBezTo>
                    <a:pt x="915" y="600"/>
                    <a:pt x="915" y="600"/>
                    <a:pt x="915" y="600"/>
                  </a:cubicBezTo>
                  <a:cubicBezTo>
                    <a:pt x="915" y="600"/>
                    <a:pt x="926" y="595"/>
                    <a:pt x="928" y="594"/>
                  </a:cubicBezTo>
                  <a:cubicBezTo>
                    <a:pt x="930" y="592"/>
                    <a:pt x="927" y="588"/>
                    <a:pt x="927" y="588"/>
                  </a:cubicBezTo>
                  <a:cubicBezTo>
                    <a:pt x="927" y="588"/>
                    <a:pt x="931" y="587"/>
                    <a:pt x="934" y="586"/>
                  </a:cubicBezTo>
                  <a:cubicBezTo>
                    <a:pt x="938" y="586"/>
                    <a:pt x="938" y="590"/>
                    <a:pt x="944" y="593"/>
                  </a:cubicBezTo>
                  <a:cubicBezTo>
                    <a:pt x="949" y="596"/>
                    <a:pt x="957" y="591"/>
                    <a:pt x="963" y="588"/>
                  </a:cubicBezTo>
                  <a:cubicBezTo>
                    <a:pt x="963" y="534"/>
                    <a:pt x="963" y="534"/>
                    <a:pt x="963" y="534"/>
                  </a:cubicBezTo>
                  <a:cubicBezTo>
                    <a:pt x="957" y="535"/>
                    <a:pt x="957" y="535"/>
                    <a:pt x="957" y="535"/>
                  </a:cubicBezTo>
                  <a:cubicBezTo>
                    <a:pt x="957" y="535"/>
                    <a:pt x="959" y="532"/>
                    <a:pt x="957" y="529"/>
                  </a:cubicBezTo>
                  <a:cubicBezTo>
                    <a:pt x="955" y="527"/>
                    <a:pt x="945" y="534"/>
                    <a:pt x="945" y="534"/>
                  </a:cubicBezTo>
                  <a:cubicBezTo>
                    <a:pt x="943" y="530"/>
                    <a:pt x="943" y="530"/>
                    <a:pt x="943" y="530"/>
                  </a:cubicBezTo>
                  <a:cubicBezTo>
                    <a:pt x="948" y="515"/>
                    <a:pt x="948" y="515"/>
                    <a:pt x="948" y="515"/>
                  </a:cubicBezTo>
                  <a:cubicBezTo>
                    <a:pt x="952" y="514"/>
                    <a:pt x="952" y="514"/>
                    <a:pt x="952" y="514"/>
                  </a:cubicBezTo>
                  <a:cubicBezTo>
                    <a:pt x="953" y="499"/>
                    <a:pt x="953" y="499"/>
                    <a:pt x="953" y="499"/>
                  </a:cubicBezTo>
                  <a:cubicBezTo>
                    <a:pt x="947" y="497"/>
                    <a:pt x="947" y="497"/>
                    <a:pt x="947" y="497"/>
                  </a:cubicBezTo>
                  <a:cubicBezTo>
                    <a:pt x="943" y="498"/>
                    <a:pt x="943" y="498"/>
                    <a:pt x="943" y="498"/>
                  </a:cubicBezTo>
                  <a:cubicBezTo>
                    <a:pt x="934" y="495"/>
                    <a:pt x="934" y="495"/>
                    <a:pt x="934" y="495"/>
                  </a:cubicBezTo>
                  <a:cubicBezTo>
                    <a:pt x="934" y="495"/>
                    <a:pt x="936" y="483"/>
                    <a:pt x="936" y="482"/>
                  </a:cubicBezTo>
                  <a:cubicBezTo>
                    <a:pt x="936" y="481"/>
                    <a:pt x="932" y="480"/>
                    <a:pt x="932" y="480"/>
                  </a:cubicBezTo>
                  <a:cubicBezTo>
                    <a:pt x="939" y="475"/>
                    <a:pt x="939" y="475"/>
                    <a:pt x="939" y="475"/>
                  </a:cubicBezTo>
                  <a:cubicBezTo>
                    <a:pt x="943" y="471"/>
                    <a:pt x="943" y="471"/>
                    <a:pt x="943" y="471"/>
                  </a:cubicBezTo>
                  <a:cubicBezTo>
                    <a:pt x="949" y="471"/>
                    <a:pt x="949" y="471"/>
                    <a:pt x="949" y="471"/>
                  </a:cubicBezTo>
                  <a:cubicBezTo>
                    <a:pt x="949" y="471"/>
                    <a:pt x="953" y="465"/>
                    <a:pt x="955" y="463"/>
                  </a:cubicBezTo>
                  <a:cubicBezTo>
                    <a:pt x="958" y="462"/>
                    <a:pt x="957" y="460"/>
                    <a:pt x="953" y="457"/>
                  </a:cubicBezTo>
                  <a:cubicBezTo>
                    <a:pt x="951" y="455"/>
                    <a:pt x="949" y="459"/>
                    <a:pt x="946" y="460"/>
                  </a:cubicBezTo>
                  <a:cubicBezTo>
                    <a:pt x="944" y="461"/>
                    <a:pt x="940" y="461"/>
                    <a:pt x="940" y="461"/>
                  </a:cubicBezTo>
                  <a:cubicBezTo>
                    <a:pt x="941" y="463"/>
                    <a:pt x="941" y="463"/>
                    <a:pt x="941" y="463"/>
                  </a:cubicBezTo>
                  <a:cubicBezTo>
                    <a:pt x="930" y="467"/>
                    <a:pt x="930" y="467"/>
                    <a:pt x="930" y="467"/>
                  </a:cubicBezTo>
                  <a:cubicBezTo>
                    <a:pt x="927" y="458"/>
                    <a:pt x="927" y="458"/>
                    <a:pt x="927" y="458"/>
                  </a:cubicBezTo>
                  <a:cubicBezTo>
                    <a:pt x="927" y="458"/>
                    <a:pt x="934" y="455"/>
                    <a:pt x="931" y="453"/>
                  </a:cubicBezTo>
                  <a:cubicBezTo>
                    <a:pt x="927" y="450"/>
                    <a:pt x="923" y="458"/>
                    <a:pt x="923" y="458"/>
                  </a:cubicBezTo>
                  <a:cubicBezTo>
                    <a:pt x="919" y="457"/>
                    <a:pt x="919" y="457"/>
                    <a:pt x="919" y="457"/>
                  </a:cubicBezTo>
                  <a:cubicBezTo>
                    <a:pt x="913" y="460"/>
                    <a:pt x="913" y="460"/>
                    <a:pt x="913" y="460"/>
                  </a:cubicBezTo>
                  <a:cubicBezTo>
                    <a:pt x="915" y="456"/>
                    <a:pt x="915" y="456"/>
                    <a:pt x="915" y="456"/>
                  </a:cubicBezTo>
                  <a:cubicBezTo>
                    <a:pt x="914" y="448"/>
                    <a:pt x="914" y="448"/>
                    <a:pt x="914" y="448"/>
                  </a:cubicBezTo>
                  <a:cubicBezTo>
                    <a:pt x="906" y="449"/>
                    <a:pt x="906" y="449"/>
                    <a:pt x="906" y="449"/>
                  </a:cubicBezTo>
                  <a:cubicBezTo>
                    <a:pt x="912" y="443"/>
                    <a:pt x="912" y="443"/>
                    <a:pt x="912" y="443"/>
                  </a:cubicBezTo>
                  <a:cubicBezTo>
                    <a:pt x="909" y="442"/>
                    <a:pt x="909" y="442"/>
                    <a:pt x="909" y="442"/>
                  </a:cubicBezTo>
                  <a:cubicBezTo>
                    <a:pt x="910" y="436"/>
                    <a:pt x="910" y="436"/>
                    <a:pt x="910" y="436"/>
                  </a:cubicBezTo>
                  <a:cubicBezTo>
                    <a:pt x="918" y="436"/>
                    <a:pt x="918" y="436"/>
                    <a:pt x="918" y="436"/>
                  </a:cubicBezTo>
                  <a:cubicBezTo>
                    <a:pt x="920" y="432"/>
                    <a:pt x="920" y="432"/>
                    <a:pt x="920" y="432"/>
                  </a:cubicBezTo>
                  <a:cubicBezTo>
                    <a:pt x="926" y="434"/>
                    <a:pt x="926" y="434"/>
                    <a:pt x="926" y="434"/>
                  </a:cubicBezTo>
                  <a:cubicBezTo>
                    <a:pt x="927" y="429"/>
                    <a:pt x="927" y="429"/>
                    <a:pt x="927" y="429"/>
                  </a:cubicBezTo>
                  <a:cubicBezTo>
                    <a:pt x="932" y="421"/>
                    <a:pt x="932" y="421"/>
                    <a:pt x="932" y="421"/>
                  </a:cubicBezTo>
                  <a:cubicBezTo>
                    <a:pt x="932" y="421"/>
                    <a:pt x="934" y="427"/>
                    <a:pt x="939" y="425"/>
                  </a:cubicBezTo>
                  <a:cubicBezTo>
                    <a:pt x="942" y="424"/>
                    <a:pt x="935" y="416"/>
                    <a:pt x="935" y="416"/>
                  </a:cubicBezTo>
                  <a:cubicBezTo>
                    <a:pt x="945" y="407"/>
                    <a:pt x="945" y="407"/>
                    <a:pt x="945" y="407"/>
                  </a:cubicBezTo>
                  <a:cubicBezTo>
                    <a:pt x="943" y="402"/>
                    <a:pt x="943" y="402"/>
                    <a:pt x="943" y="402"/>
                  </a:cubicBezTo>
                  <a:cubicBezTo>
                    <a:pt x="948" y="400"/>
                    <a:pt x="948" y="400"/>
                    <a:pt x="948" y="400"/>
                  </a:cubicBezTo>
                  <a:cubicBezTo>
                    <a:pt x="952" y="392"/>
                    <a:pt x="952" y="392"/>
                    <a:pt x="952" y="392"/>
                  </a:cubicBezTo>
                  <a:cubicBezTo>
                    <a:pt x="952" y="392"/>
                    <a:pt x="956" y="392"/>
                    <a:pt x="957" y="390"/>
                  </a:cubicBezTo>
                  <a:cubicBezTo>
                    <a:pt x="958" y="388"/>
                    <a:pt x="955" y="386"/>
                    <a:pt x="955" y="386"/>
                  </a:cubicBezTo>
                  <a:cubicBezTo>
                    <a:pt x="963" y="373"/>
                    <a:pt x="963" y="373"/>
                    <a:pt x="963" y="373"/>
                  </a:cubicBezTo>
                  <a:lnTo>
                    <a:pt x="963" y="0"/>
                  </a:lnTo>
                  <a:close/>
                  <a:moveTo>
                    <a:pt x="186" y="522"/>
                  </a:moveTo>
                  <a:cubicBezTo>
                    <a:pt x="185" y="528"/>
                    <a:pt x="181" y="527"/>
                    <a:pt x="181" y="527"/>
                  </a:cubicBezTo>
                  <a:cubicBezTo>
                    <a:pt x="181" y="527"/>
                    <a:pt x="188" y="539"/>
                    <a:pt x="184" y="541"/>
                  </a:cubicBezTo>
                  <a:cubicBezTo>
                    <a:pt x="180" y="543"/>
                    <a:pt x="174" y="541"/>
                    <a:pt x="174" y="541"/>
                  </a:cubicBezTo>
                  <a:cubicBezTo>
                    <a:pt x="167" y="542"/>
                    <a:pt x="167" y="542"/>
                    <a:pt x="167" y="542"/>
                  </a:cubicBezTo>
                  <a:cubicBezTo>
                    <a:pt x="163" y="548"/>
                    <a:pt x="163" y="548"/>
                    <a:pt x="163" y="548"/>
                  </a:cubicBezTo>
                  <a:cubicBezTo>
                    <a:pt x="163" y="548"/>
                    <a:pt x="170" y="557"/>
                    <a:pt x="164" y="557"/>
                  </a:cubicBezTo>
                  <a:cubicBezTo>
                    <a:pt x="159" y="558"/>
                    <a:pt x="152" y="557"/>
                    <a:pt x="152" y="557"/>
                  </a:cubicBezTo>
                  <a:cubicBezTo>
                    <a:pt x="152" y="549"/>
                    <a:pt x="152" y="549"/>
                    <a:pt x="152" y="549"/>
                  </a:cubicBezTo>
                  <a:cubicBezTo>
                    <a:pt x="147" y="547"/>
                    <a:pt x="147" y="547"/>
                    <a:pt x="147" y="547"/>
                  </a:cubicBezTo>
                  <a:cubicBezTo>
                    <a:pt x="147" y="547"/>
                    <a:pt x="149" y="543"/>
                    <a:pt x="145" y="539"/>
                  </a:cubicBezTo>
                  <a:cubicBezTo>
                    <a:pt x="141" y="536"/>
                    <a:pt x="135" y="532"/>
                    <a:pt x="135" y="532"/>
                  </a:cubicBezTo>
                  <a:cubicBezTo>
                    <a:pt x="135" y="532"/>
                    <a:pt x="135" y="528"/>
                    <a:pt x="133" y="524"/>
                  </a:cubicBezTo>
                  <a:cubicBezTo>
                    <a:pt x="130" y="520"/>
                    <a:pt x="113" y="516"/>
                    <a:pt x="113" y="513"/>
                  </a:cubicBezTo>
                  <a:cubicBezTo>
                    <a:pt x="114" y="509"/>
                    <a:pt x="121" y="506"/>
                    <a:pt x="121" y="506"/>
                  </a:cubicBezTo>
                  <a:cubicBezTo>
                    <a:pt x="119" y="500"/>
                    <a:pt x="119" y="500"/>
                    <a:pt x="119" y="500"/>
                  </a:cubicBezTo>
                  <a:cubicBezTo>
                    <a:pt x="119" y="500"/>
                    <a:pt x="126" y="497"/>
                    <a:pt x="126" y="494"/>
                  </a:cubicBezTo>
                  <a:cubicBezTo>
                    <a:pt x="126" y="490"/>
                    <a:pt x="127" y="485"/>
                    <a:pt x="127" y="485"/>
                  </a:cubicBezTo>
                  <a:cubicBezTo>
                    <a:pt x="130" y="486"/>
                    <a:pt x="134" y="486"/>
                    <a:pt x="134" y="486"/>
                  </a:cubicBezTo>
                  <a:cubicBezTo>
                    <a:pt x="137" y="489"/>
                    <a:pt x="137" y="489"/>
                    <a:pt x="137" y="489"/>
                  </a:cubicBezTo>
                  <a:cubicBezTo>
                    <a:pt x="137" y="487"/>
                    <a:pt x="137" y="487"/>
                    <a:pt x="137" y="487"/>
                  </a:cubicBezTo>
                  <a:cubicBezTo>
                    <a:pt x="143" y="487"/>
                    <a:pt x="143" y="487"/>
                    <a:pt x="143" y="487"/>
                  </a:cubicBezTo>
                  <a:cubicBezTo>
                    <a:pt x="147" y="494"/>
                    <a:pt x="147" y="494"/>
                    <a:pt x="147" y="494"/>
                  </a:cubicBezTo>
                  <a:cubicBezTo>
                    <a:pt x="149" y="492"/>
                    <a:pt x="149" y="492"/>
                    <a:pt x="149" y="492"/>
                  </a:cubicBezTo>
                  <a:cubicBezTo>
                    <a:pt x="153" y="496"/>
                    <a:pt x="153" y="496"/>
                    <a:pt x="153" y="496"/>
                  </a:cubicBezTo>
                  <a:cubicBezTo>
                    <a:pt x="146" y="496"/>
                    <a:pt x="146" y="496"/>
                    <a:pt x="146" y="496"/>
                  </a:cubicBezTo>
                  <a:cubicBezTo>
                    <a:pt x="146" y="496"/>
                    <a:pt x="145" y="498"/>
                    <a:pt x="147" y="499"/>
                  </a:cubicBezTo>
                  <a:cubicBezTo>
                    <a:pt x="149" y="500"/>
                    <a:pt x="150" y="498"/>
                    <a:pt x="150" y="498"/>
                  </a:cubicBezTo>
                  <a:cubicBezTo>
                    <a:pt x="150" y="498"/>
                    <a:pt x="164" y="496"/>
                    <a:pt x="169" y="500"/>
                  </a:cubicBezTo>
                  <a:cubicBezTo>
                    <a:pt x="173" y="504"/>
                    <a:pt x="174" y="507"/>
                    <a:pt x="174" y="507"/>
                  </a:cubicBezTo>
                  <a:cubicBezTo>
                    <a:pt x="180" y="510"/>
                    <a:pt x="180" y="510"/>
                    <a:pt x="180" y="510"/>
                  </a:cubicBezTo>
                  <a:cubicBezTo>
                    <a:pt x="182" y="517"/>
                    <a:pt x="182" y="517"/>
                    <a:pt x="182" y="517"/>
                  </a:cubicBezTo>
                  <a:cubicBezTo>
                    <a:pt x="182" y="517"/>
                    <a:pt x="187" y="518"/>
                    <a:pt x="186" y="522"/>
                  </a:cubicBezTo>
                  <a:close/>
                  <a:moveTo>
                    <a:pt x="246" y="478"/>
                  </a:moveTo>
                  <a:cubicBezTo>
                    <a:pt x="245" y="481"/>
                    <a:pt x="245" y="486"/>
                    <a:pt x="245" y="486"/>
                  </a:cubicBezTo>
                  <a:cubicBezTo>
                    <a:pt x="236" y="487"/>
                    <a:pt x="236" y="487"/>
                    <a:pt x="236" y="487"/>
                  </a:cubicBezTo>
                  <a:cubicBezTo>
                    <a:pt x="236" y="487"/>
                    <a:pt x="240" y="481"/>
                    <a:pt x="234" y="475"/>
                  </a:cubicBezTo>
                  <a:cubicBezTo>
                    <a:pt x="228" y="469"/>
                    <a:pt x="220" y="468"/>
                    <a:pt x="220" y="468"/>
                  </a:cubicBezTo>
                  <a:cubicBezTo>
                    <a:pt x="209" y="466"/>
                    <a:pt x="209" y="466"/>
                    <a:pt x="209" y="466"/>
                  </a:cubicBezTo>
                  <a:cubicBezTo>
                    <a:pt x="195" y="455"/>
                    <a:pt x="195" y="455"/>
                    <a:pt x="195" y="455"/>
                  </a:cubicBezTo>
                  <a:cubicBezTo>
                    <a:pt x="202" y="459"/>
                    <a:pt x="202" y="459"/>
                    <a:pt x="202" y="459"/>
                  </a:cubicBezTo>
                  <a:cubicBezTo>
                    <a:pt x="204" y="459"/>
                    <a:pt x="204" y="459"/>
                    <a:pt x="204" y="459"/>
                  </a:cubicBezTo>
                  <a:cubicBezTo>
                    <a:pt x="204" y="453"/>
                    <a:pt x="204" y="453"/>
                    <a:pt x="204" y="453"/>
                  </a:cubicBezTo>
                  <a:cubicBezTo>
                    <a:pt x="198" y="449"/>
                    <a:pt x="198" y="449"/>
                    <a:pt x="198" y="449"/>
                  </a:cubicBezTo>
                  <a:cubicBezTo>
                    <a:pt x="196" y="448"/>
                    <a:pt x="196" y="448"/>
                    <a:pt x="196" y="448"/>
                  </a:cubicBezTo>
                  <a:cubicBezTo>
                    <a:pt x="190" y="442"/>
                    <a:pt x="190" y="442"/>
                    <a:pt x="190" y="442"/>
                  </a:cubicBezTo>
                  <a:cubicBezTo>
                    <a:pt x="185" y="436"/>
                    <a:pt x="185" y="436"/>
                    <a:pt x="185" y="436"/>
                  </a:cubicBezTo>
                  <a:cubicBezTo>
                    <a:pt x="186" y="436"/>
                    <a:pt x="186" y="436"/>
                    <a:pt x="186" y="436"/>
                  </a:cubicBezTo>
                  <a:cubicBezTo>
                    <a:pt x="192" y="440"/>
                    <a:pt x="192" y="440"/>
                    <a:pt x="192" y="440"/>
                  </a:cubicBezTo>
                  <a:cubicBezTo>
                    <a:pt x="194" y="444"/>
                    <a:pt x="194" y="444"/>
                    <a:pt x="194" y="444"/>
                  </a:cubicBezTo>
                  <a:cubicBezTo>
                    <a:pt x="204" y="449"/>
                    <a:pt x="204" y="449"/>
                    <a:pt x="204" y="449"/>
                  </a:cubicBezTo>
                  <a:cubicBezTo>
                    <a:pt x="204" y="447"/>
                    <a:pt x="204" y="447"/>
                    <a:pt x="204" y="447"/>
                  </a:cubicBezTo>
                  <a:cubicBezTo>
                    <a:pt x="200" y="442"/>
                    <a:pt x="200" y="442"/>
                    <a:pt x="200" y="442"/>
                  </a:cubicBezTo>
                  <a:cubicBezTo>
                    <a:pt x="203" y="442"/>
                    <a:pt x="203" y="442"/>
                    <a:pt x="203" y="442"/>
                  </a:cubicBezTo>
                  <a:cubicBezTo>
                    <a:pt x="193" y="434"/>
                    <a:pt x="193" y="434"/>
                    <a:pt x="193" y="434"/>
                  </a:cubicBezTo>
                  <a:cubicBezTo>
                    <a:pt x="202" y="438"/>
                    <a:pt x="202" y="438"/>
                    <a:pt x="202" y="438"/>
                  </a:cubicBezTo>
                  <a:cubicBezTo>
                    <a:pt x="193" y="428"/>
                    <a:pt x="193" y="428"/>
                    <a:pt x="193" y="428"/>
                  </a:cubicBezTo>
                  <a:cubicBezTo>
                    <a:pt x="193" y="428"/>
                    <a:pt x="204" y="436"/>
                    <a:pt x="205" y="438"/>
                  </a:cubicBezTo>
                  <a:cubicBezTo>
                    <a:pt x="206" y="440"/>
                    <a:pt x="211" y="445"/>
                    <a:pt x="212" y="445"/>
                  </a:cubicBezTo>
                  <a:cubicBezTo>
                    <a:pt x="213" y="445"/>
                    <a:pt x="213" y="443"/>
                    <a:pt x="213" y="443"/>
                  </a:cubicBezTo>
                  <a:cubicBezTo>
                    <a:pt x="213" y="443"/>
                    <a:pt x="208" y="440"/>
                    <a:pt x="209" y="439"/>
                  </a:cubicBezTo>
                  <a:cubicBezTo>
                    <a:pt x="209" y="437"/>
                    <a:pt x="218" y="443"/>
                    <a:pt x="218" y="436"/>
                  </a:cubicBezTo>
                  <a:cubicBezTo>
                    <a:pt x="219" y="430"/>
                    <a:pt x="211" y="424"/>
                    <a:pt x="211" y="424"/>
                  </a:cubicBezTo>
                  <a:cubicBezTo>
                    <a:pt x="207" y="424"/>
                    <a:pt x="207" y="424"/>
                    <a:pt x="207" y="424"/>
                  </a:cubicBezTo>
                  <a:cubicBezTo>
                    <a:pt x="201" y="422"/>
                    <a:pt x="201" y="422"/>
                    <a:pt x="201" y="422"/>
                  </a:cubicBezTo>
                  <a:cubicBezTo>
                    <a:pt x="199" y="422"/>
                    <a:pt x="199" y="422"/>
                    <a:pt x="199" y="422"/>
                  </a:cubicBezTo>
                  <a:cubicBezTo>
                    <a:pt x="206" y="432"/>
                    <a:pt x="206" y="432"/>
                    <a:pt x="206" y="432"/>
                  </a:cubicBezTo>
                  <a:cubicBezTo>
                    <a:pt x="206" y="432"/>
                    <a:pt x="186" y="416"/>
                    <a:pt x="187" y="415"/>
                  </a:cubicBezTo>
                  <a:cubicBezTo>
                    <a:pt x="189" y="413"/>
                    <a:pt x="193" y="416"/>
                    <a:pt x="193" y="416"/>
                  </a:cubicBezTo>
                  <a:cubicBezTo>
                    <a:pt x="193" y="416"/>
                    <a:pt x="197" y="415"/>
                    <a:pt x="199" y="416"/>
                  </a:cubicBezTo>
                  <a:cubicBezTo>
                    <a:pt x="201" y="416"/>
                    <a:pt x="208" y="420"/>
                    <a:pt x="208" y="420"/>
                  </a:cubicBezTo>
                  <a:cubicBezTo>
                    <a:pt x="208" y="420"/>
                    <a:pt x="217" y="418"/>
                    <a:pt x="221" y="424"/>
                  </a:cubicBezTo>
                  <a:cubicBezTo>
                    <a:pt x="225" y="431"/>
                    <a:pt x="219" y="439"/>
                    <a:pt x="223" y="441"/>
                  </a:cubicBezTo>
                  <a:cubicBezTo>
                    <a:pt x="225" y="443"/>
                    <a:pt x="230" y="450"/>
                    <a:pt x="230" y="450"/>
                  </a:cubicBezTo>
                  <a:cubicBezTo>
                    <a:pt x="235" y="450"/>
                    <a:pt x="235" y="450"/>
                    <a:pt x="235" y="450"/>
                  </a:cubicBezTo>
                  <a:cubicBezTo>
                    <a:pt x="235" y="455"/>
                    <a:pt x="235" y="455"/>
                    <a:pt x="235" y="455"/>
                  </a:cubicBezTo>
                  <a:cubicBezTo>
                    <a:pt x="235" y="455"/>
                    <a:pt x="248" y="458"/>
                    <a:pt x="249" y="465"/>
                  </a:cubicBezTo>
                  <a:cubicBezTo>
                    <a:pt x="250" y="471"/>
                    <a:pt x="248" y="475"/>
                    <a:pt x="246" y="478"/>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20" name="Rumänien"/>
            <p:cNvSpPr>
              <a:spLocks noEditPoints="1"/>
            </p:cNvSpPr>
            <p:nvPr/>
          </p:nvSpPr>
          <p:spPr bwMode="auto">
            <a:xfrm>
              <a:off x="5511314" y="3383756"/>
              <a:ext cx="764540" cy="543560"/>
            </a:xfrm>
            <a:custGeom>
              <a:avLst/>
              <a:gdLst>
                <a:gd name="T0" fmla="*/ 428 w 448"/>
                <a:gd name="T1" fmla="*/ 156 h 319"/>
                <a:gd name="T2" fmla="*/ 402 w 448"/>
                <a:gd name="T3" fmla="*/ 170 h 319"/>
                <a:gd name="T4" fmla="*/ 387 w 448"/>
                <a:gd name="T5" fmla="*/ 175 h 319"/>
                <a:gd name="T6" fmla="*/ 365 w 448"/>
                <a:gd name="T7" fmla="*/ 162 h 319"/>
                <a:gd name="T8" fmla="*/ 361 w 448"/>
                <a:gd name="T9" fmla="*/ 136 h 319"/>
                <a:gd name="T10" fmla="*/ 361 w 448"/>
                <a:gd name="T11" fmla="*/ 116 h 319"/>
                <a:gd name="T12" fmla="*/ 350 w 448"/>
                <a:gd name="T13" fmla="*/ 83 h 319"/>
                <a:gd name="T14" fmla="*/ 332 w 448"/>
                <a:gd name="T15" fmla="*/ 65 h 319"/>
                <a:gd name="T16" fmla="*/ 291 w 448"/>
                <a:gd name="T17" fmla="*/ 18 h 319"/>
                <a:gd name="T18" fmla="*/ 247 w 448"/>
                <a:gd name="T19" fmla="*/ 24 h 319"/>
                <a:gd name="T20" fmla="*/ 202 w 448"/>
                <a:gd name="T21" fmla="*/ 51 h 319"/>
                <a:gd name="T22" fmla="*/ 164 w 448"/>
                <a:gd name="T23" fmla="*/ 44 h 319"/>
                <a:gd name="T24" fmla="*/ 115 w 448"/>
                <a:gd name="T25" fmla="*/ 37 h 319"/>
                <a:gd name="T26" fmla="*/ 107 w 448"/>
                <a:gd name="T27" fmla="*/ 47 h 319"/>
                <a:gd name="T28" fmla="*/ 93 w 448"/>
                <a:gd name="T29" fmla="*/ 67 h 319"/>
                <a:gd name="T30" fmla="*/ 81 w 448"/>
                <a:gd name="T31" fmla="*/ 70 h 319"/>
                <a:gd name="T32" fmla="*/ 71 w 448"/>
                <a:gd name="T33" fmla="*/ 94 h 319"/>
                <a:gd name="T34" fmla="*/ 65 w 448"/>
                <a:gd name="T35" fmla="*/ 108 h 319"/>
                <a:gd name="T36" fmla="*/ 59 w 448"/>
                <a:gd name="T37" fmla="*/ 125 h 319"/>
                <a:gd name="T38" fmla="*/ 55 w 448"/>
                <a:gd name="T39" fmla="*/ 140 h 319"/>
                <a:gd name="T40" fmla="*/ 45 w 448"/>
                <a:gd name="T41" fmla="*/ 148 h 319"/>
                <a:gd name="T42" fmla="*/ 43 w 448"/>
                <a:gd name="T43" fmla="*/ 164 h 319"/>
                <a:gd name="T44" fmla="*/ 27 w 448"/>
                <a:gd name="T45" fmla="*/ 174 h 319"/>
                <a:gd name="T46" fmla="*/ 12 w 448"/>
                <a:gd name="T47" fmla="*/ 181 h 319"/>
                <a:gd name="T48" fmla="*/ 0 w 448"/>
                <a:gd name="T49" fmla="*/ 184 h 319"/>
                <a:gd name="T50" fmla="*/ 12 w 448"/>
                <a:gd name="T51" fmla="*/ 194 h 319"/>
                <a:gd name="T52" fmla="*/ 17 w 448"/>
                <a:gd name="T53" fmla="*/ 197 h 319"/>
                <a:gd name="T54" fmla="*/ 31 w 448"/>
                <a:gd name="T55" fmla="*/ 205 h 319"/>
                <a:gd name="T56" fmla="*/ 33 w 448"/>
                <a:gd name="T57" fmla="*/ 219 h 319"/>
                <a:gd name="T58" fmla="*/ 45 w 448"/>
                <a:gd name="T59" fmla="*/ 235 h 319"/>
                <a:gd name="T60" fmla="*/ 55 w 448"/>
                <a:gd name="T61" fmla="*/ 237 h 319"/>
                <a:gd name="T62" fmla="*/ 63 w 448"/>
                <a:gd name="T63" fmla="*/ 254 h 319"/>
                <a:gd name="T64" fmla="*/ 71 w 448"/>
                <a:gd name="T65" fmla="*/ 260 h 319"/>
                <a:gd name="T66" fmla="*/ 75 w 448"/>
                <a:gd name="T67" fmla="*/ 266 h 319"/>
                <a:gd name="T68" fmla="*/ 95 w 448"/>
                <a:gd name="T69" fmla="*/ 271 h 319"/>
                <a:gd name="T70" fmla="*/ 115 w 448"/>
                <a:gd name="T71" fmla="*/ 263 h 319"/>
                <a:gd name="T72" fmla="*/ 129 w 448"/>
                <a:gd name="T73" fmla="*/ 274 h 319"/>
                <a:gd name="T74" fmla="*/ 123 w 448"/>
                <a:gd name="T75" fmla="*/ 278 h 319"/>
                <a:gd name="T76" fmla="*/ 123 w 448"/>
                <a:gd name="T77" fmla="*/ 290 h 319"/>
                <a:gd name="T78" fmla="*/ 129 w 448"/>
                <a:gd name="T79" fmla="*/ 294 h 319"/>
                <a:gd name="T80" fmla="*/ 148 w 448"/>
                <a:gd name="T81" fmla="*/ 302 h 319"/>
                <a:gd name="T82" fmla="*/ 151 w 448"/>
                <a:gd name="T83" fmla="*/ 318 h 319"/>
                <a:gd name="T84" fmla="*/ 179 w 448"/>
                <a:gd name="T85" fmla="*/ 314 h 319"/>
                <a:gd name="T86" fmla="*/ 206 w 448"/>
                <a:gd name="T87" fmla="*/ 318 h 319"/>
                <a:gd name="T88" fmla="*/ 229 w 448"/>
                <a:gd name="T89" fmla="*/ 310 h 319"/>
                <a:gd name="T90" fmla="*/ 250 w 448"/>
                <a:gd name="T91" fmla="*/ 310 h 319"/>
                <a:gd name="T92" fmla="*/ 271 w 448"/>
                <a:gd name="T93" fmla="*/ 309 h 319"/>
                <a:gd name="T94" fmla="*/ 308 w 448"/>
                <a:gd name="T95" fmla="*/ 275 h 319"/>
                <a:gd name="T96" fmla="*/ 355 w 448"/>
                <a:gd name="T97" fmla="*/ 268 h 319"/>
                <a:gd name="T98" fmla="*/ 372 w 448"/>
                <a:gd name="T99" fmla="*/ 268 h 319"/>
                <a:gd name="T100" fmla="*/ 385 w 448"/>
                <a:gd name="T101" fmla="*/ 272 h 319"/>
                <a:gd name="T102" fmla="*/ 413 w 448"/>
                <a:gd name="T103" fmla="*/ 273 h 319"/>
                <a:gd name="T104" fmla="*/ 408 w 448"/>
                <a:gd name="T105" fmla="*/ 239 h 319"/>
                <a:gd name="T106" fmla="*/ 411 w 448"/>
                <a:gd name="T107" fmla="*/ 221 h 319"/>
                <a:gd name="T108" fmla="*/ 407 w 448"/>
                <a:gd name="T109" fmla="*/ 207 h 319"/>
                <a:gd name="T110" fmla="*/ 413 w 448"/>
                <a:gd name="T111" fmla="*/ 191 h 319"/>
                <a:gd name="T112" fmla="*/ 420 w 448"/>
                <a:gd name="T113" fmla="*/ 193 h 319"/>
                <a:gd name="T114" fmla="*/ 424 w 448"/>
                <a:gd name="T115" fmla="*/ 195 h 319"/>
                <a:gd name="T116" fmla="*/ 419 w 448"/>
                <a:gd name="T117" fmla="*/ 204 h 319"/>
                <a:gd name="T118" fmla="*/ 431 w 448"/>
                <a:gd name="T119" fmla="*/ 199 h 319"/>
                <a:gd name="T120" fmla="*/ 443 w 448"/>
                <a:gd name="T121" fmla="*/ 167 h 319"/>
                <a:gd name="T122" fmla="*/ 418 w 448"/>
                <a:gd name="T123" fmla="*/ 212 h 319"/>
                <a:gd name="T124" fmla="*/ 418 w 448"/>
                <a:gd name="T125" fmla="*/ 207 h 3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8"/>
                <a:gd name="T190" fmla="*/ 0 h 319"/>
                <a:gd name="T191" fmla="*/ 448 w 448"/>
                <a:gd name="T192" fmla="*/ 319 h 31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8" h="319">
                  <a:moveTo>
                    <a:pt x="443" y="167"/>
                  </a:moveTo>
                  <a:cubicBezTo>
                    <a:pt x="443" y="167"/>
                    <a:pt x="439" y="158"/>
                    <a:pt x="428" y="156"/>
                  </a:cubicBezTo>
                  <a:cubicBezTo>
                    <a:pt x="419" y="155"/>
                    <a:pt x="407" y="170"/>
                    <a:pt x="407" y="170"/>
                  </a:cubicBezTo>
                  <a:cubicBezTo>
                    <a:pt x="402" y="170"/>
                    <a:pt x="402" y="170"/>
                    <a:pt x="402" y="170"/>
                  </a:cubicBezTo>
                  <a:cubicBezTo>
                    <a:pt x="402" y="177"/>
                    <a:pt x="402" y="177"/>
                    <a:pt x="402" y="177"/>
                  </a:cubicBezTo>
                  <a:cubicBezTo>
                    <a:pt x="402" y="177"/>
                    <a:pt x="399" y="178"/>
                    <a:pt x="387" y="175"/>
                  </a:cubicBezTo>
                  <a:cubicBezTo>
                    <a:pt x="376" y="173"/>
                    <a:pt x="377" y="167"/>
                    <a:pt x="377" y="167"/>
                  </a:cubicBezTo>
                  <a:cubicBezTo>
                    <a:pt x="365" y="162"/>
                    <a:pt x="365" y="162"/>
                    <a:pt x="365" y="162"/>
                  </a:cubicBezTo>
                  <a:cubicBezTo>
                    <a:pt x="368" y="156"/>
                    <a:pt x="368" y="156"/>
                    <a:pt x="368" y="156"/>
                  </a:cubicBezTo>
                  <a:cubicBezTo>
                    <a:pt x="361" y="136"/>
                    <a:pt x="361" y="136"/>
                    <a:pt x="361" y="136"/>
                  </a:cubicBezTo>
                  <a:cubicBezTo>
                    <a:pt x="357" y="119"/>
                    <a:pt x="357" y="119"/>
                    <a:pt x="357" y="119"/>
                  </a:cubicBezTo>
                  <a:cubicBezTo>
                    <a:pt x="361" y="116"/>
                    <a:pt x="361" y="116"/>
                    <a:pt x="361" y="116"/>
                  </a:cubicBezTo>
                  <a:cubicBezTo>
                    <a:pt x="361" y="116"/>
                    <a:pt x="361" y="102"/>
                    <a:pt x="360" y="94"/>
                  </a:cubicBezTo>
                  <a:cubicBezTo>
                    <a:pt x="358" y="85"/>
                    <a:pt x="350" y="83"/>
                    <a:pt x="350" y="83"/>
                  </a:cubicBezTo>
                  <a:cubicBezTo>
                    <a:pt x="350" y="83"/>
                    <a:pt x="349" y="76"/>
                    <a:pt x="346" y="71"/>
                  </a:cubicBezTo>
                  <a:cubicBezTo>
                    <a:pt x="345" y="67"/>
                    <a:pt x="332" y="65"/>
                    <a:pt x="332" y="65"/>
                  </a:cubicBezTo>
                  <a:cubicBezTo>
                    <a:pt x="332" y="65"/>
                    <a:pt x="316" y="46"/>
                    <a:pt x="310" y="40"/>
                  </a:cubicBezTo>
                  <a:cubicBezTo>
                    <a:pt x="304" y="36"/>
                    <a:pt x="299" y="33"/>
                    <a:pt x="291" y="18"/>
                  </a:cubicBezTo>
                  <a:cubicBezTo>
                    <a:pt x="285" y="4"/>
                    <a:pt x="270" y="2"/>
                    <a:pt x="270" y="2"/>
                  </a:cubicBezTo>
                  <a:cubicBezTo>
                    <a:pt x="252" y="0"/>
                    <a:pt x="247" y="24"/>
                    <a:pt x="247" y="24"/>
                  </a:cubicBezTo>
                  <a:cubicBezTo>
                    <a:pt x="247" y="24"/>
                    <a:pt x="230" y="33"/>
                    <a:pt x="215" y="37"/>
                  </a:cubicBezTo>
                  <a:cubicBezTo>
                    <a:pt x="199" y="41"/>
                    <a:pt x="211" y="48"/>
                    <a:pt x="202" y="51"/>
                  </a:cubicBezTo>
                  <a:cubicBezTo>
                    <a:pt x="192" y="53"/>
                    <a:pt x="182" y="40"/>
                    <a:pt x="178" y="39"/>
                  </a:cubicBezTo>
                  <a:cubicBezTo>
                    <a:pt x="173" y="37"/>
                    <a:pt x="164" y="44"/>
                    <a:pt x="164" y="44"/>
                  </a:cubicBezTo>
                  <a:cubicBezTo>
                    <a:pt x="164" y="44"/>
                    <a:pt x="141" y="45"/>
                    <a:pt x="129" y="46"/>
                  </a:cubicBezTo>
                  <a:cubicBezTo>
                    <a:pt x="116" y="47"/>
                    <a:pt x="122" y="37"/>
                    <a:pt x="115" y="37"/>
                  </a:cubicBezTo>
                  <a:cubicBezTo>
                    <a:pt x="110" y="37"/>
                    <a:pt x="111" y="48"/>
                    <a:pt x="111" y="48"/>
                  </a:cubicBezTo>
                  <a:cubicBezTo>
                    <a:pt x="107" y="47"/>
                    <a:pt x="107" y="47"/>
                    <a:pt x="107" y="47"/>
                  </a:cubicBezTo>
                  <a:cubicBezTo>
                    <a:pt x="105" y="52"/>
                    <a:pt x="105" y="52"/>
                    <a:pt x="105" y="52"/>
                  </a:cubicBezTo>
                  <a:cubicBezTo>
                    <a:pt x="93" y="67"/>
                    <a:pt x="93" y="67"/>
                    <a:pt x="93" y="67"/>
                  </a:cubicBezTo>
                  <a:cubicBezTo>
                    <a:pt x="84" y="67"/>
                    <a:pt x="84" y="67"/>
                    <a:pt x="84" y="67"/>
                  </a:cubicBezTo>
                  <a:cubicBezTo>
                    <a:pt x="81" y="70"/>
                    <a:pt x="81" y="70"/>
                    <a:pt x="81" y="70"/>
                  </a:cubicBezTo>
                  <a:cubicBezTo>
                    <a:pt x="70" y="87"/>
                    <a:pt x="70" y="87"/>
                    <a:pt x="70" y="87"/>
                  </a:cubicBezTo>
                  <a:cubicBezTo>
                    <a:pt x="71" y="94"/>
                    <a:pt x="71" y="94"/>
                    <a:pt x="71" y="94"/>
                  </a:cubicBezTo>
                  <a:cubicBezTo>
                    <a:pt x="67" y="97"/>
                    <a:pt x="67" y="97"/>
                    <a:pt x="67" y="97"/>
                  </a:cubicBezTo>
                  <a:cubicBezTo>
                    <a:pt x="65" y="108"/>
                    <a:pt x="65" y="108"/>
                    <a:pt x="65" y="108"/>
                  </a:cubicBezTo>
                  <a:cubicBezTo>
                    <a:pt x="58" y="119"/>
                    <a:pt x="58" y="119"/>
                    <a:pt x="58" y="119"/>
                  </a:cubicBezTo>
                  <a:cubicBezTo>
                    <a:pt x="59" y="125"/>
                    <a:pt x="59" y="125"/>
                    <a:pt x="59" y="125"/>
                  </a:cubicBezTo>
                  <a:cubicBezTo>
                    <a:pt x="53" y="135"/>
                    <a:pt x="53" y="135"/>
                    <a:pt x="53" y="135"/>
                  </a:cubicBezTo>
                  <a:cubicBezTo>
                    <a:pt x="55" y="140"/>
                    <a:pt x="55" y="140"/>
                    <a:pt x="55" y="140"/>
                  </a:cubicBezTo>
                  <a:cubicBezTo>
                    <a:pt x="49" y="148"/>
                    <a:pt x="49" y="148"/>
                    <a:pt x="49" y="148"/>
                  </a:cubicBezTo>
                  <a:cubicBezTo>
                    <a:pt x="45" y="148"/>
                    <a:pt x="45" y="148"/>
                    <a:pt x="45" y="148"/>
                  </a:cubicBezTo>
                  <a:cubicBezTo>
                    <a:pt x="47" y="161"/>
                    <a:pt x="47" y="161"/>
                    <a:pt x="47" y="161"/>
                  </a:cubicBezTo>
                  <a:cubicBezTo>
                    <a:pt x="43" y="164"/>
                    <a:pt x="43" y="164"/>
                    <a:pt x="43" y="164"/>
                  </a:cubicBezTo>
                  <a:cubicBezTo>
                    <a:pt x="43" y="164"/>
                    <a:pt x="45" y="170"/>
                    <a:pt x="42" y="173"/>
                  </a:cubicBezTo>
                  <a:cubicBezTo>
                    <a:pt x="39" y="177"/>
                    <a:pt x="33" y="173"/>
                    <a:pt x="27" y="174"/>
                  </a:cubicBezTo>
                  <a:cubicBezTo>
                    <a:pt x="22" y="175"/>
                    <a:pt x="24" y="182"/>
                    <a:pt x="21" y="183"/>
                  </a:cubicBezTo>
                  <a:cubicBezTo>
                    <a:pt x="17" y="184"/>
                    <a:pt x="12" y="181"/>
                    <a:pt x="12" y="181"/>
                  </a:cubicBezTo>
                  <a:cubicBezTo>
                    <a:pt x="10" y="184"/>
                    <a:pt x="10" y="184"/>
                    <a:pt x="10" y="184"/>
                  </a:cubicBezTo>
                  <a:cubicBezTo>
                    <a:pt x="0" y="184"/>
                    <a:pt x="0" y="184"/>
                    <a:pt x="0" y="184"/>
                  </a:cubicBezTo>
                  <a:cubicBezTo>
                    <a:pt x="7" y="195"/>
                    <a:pt x="7" y="195"/>
                    <a:pt x="7" y="195"/>
                  </a:cubicBezTo>
                  <a:cubicBezTo>
                    <a:pt x="12" y="194"/>
                    <a:pt x="12" y="194"/>
                    <a:pt x="12" y="194"/>
                  </a:cubicBezTo>
                  <a:cubicBezTo>
                    <a:pt x="15" y="197"/>
                    <a:pt x="15" y="197"/>
                    <a:pt x="15" y="197"/>
                  </a:cubicBezTo>
                  <a:cubicBezTo>
                    <a:pt x="17" y="197"/>
                    <a:pt x="17" y="197"/>
                    <a:pt x="17" y="197"/>
                  </a:cubicBezTo>
                  <a:cubicBezTo>
                    <a:pt x="17" y="197"/>
                    <a:pt x="18" y="208"/>
                    <a:pt x="22" y="208"/>
                  </a:cubicBezTo>
                  <a:cubicBezTo>
                    <a:pt x="25" y="208"/>
                    <a:pt x="31" y="205"/>
                    <a:pt x="31" y="205"/>
                  </a:cubicBezTo>
                  <a:cubicBezTo>
                    <a:pt x="28" y="216"/>
                    <a:pt x="28" y="216"/>
                    <a:pt x="28" y="216"/>
                  </a:cubicBezTo>
                  <a:cubicBezTo>
                    <a:pt x="33" y="219"/>
                    <a:pt x="33" y="219"/>
                    <a:pt x="33" y="219"/>
                  </a:cubicBezTo>
                  <a:cubicBezTo>
                    <a:pt x="30" y="224"/>
                    <a:pt x="30" y="224"/>
                    <a:pt x="30" y="224"/>
                  </a:cubicBezTo>
                  <a:cubicBezTo>
                    <a:pt x="45" y="235"/>
                    <a:pt x="45" y="235"/>
                    <a:pt x="45" y="235"/>
                  </a:cubicBezTo>
                  <a:cubicBezTo>
                    <a:pt x="50" y="233"/>
                    <a:pt x="50" y="233"/>
                    <a:pt x="50" y="233"/>
                  </a:cubicBezTo>
                  <a:cubicBezTo>
                    <a:pt x="55" y="237"/>
                    <a:pt x="55" y="237"/>
                    <a:pt x="55" y="237"/>
                  </a:cubicBezTo>
                  <a:cubicBezTo>
                    <a:pt x="55" y="237"/>
                    <a:pt x="67" y="231"/>
                    <a:pt x="68" y="239"/>
                  </a:cubicBezTo>
                  <a:cubicBezTo>
                    <a:pt x="68" y="247"/>
                    <a:pt x="63" y="254"/>
                    <a:pt x="63" y="254"/>
                  </a:cubicBezTo>
                  <a:cubicBezTo>
                    <a:pt x="72" y="256"/>
                    <a:pt x="72" y="256"/>
                    <a:pt x="72" y="256"/>
                  </a:cubicBezTo>
                  <a:cubicBezTo>
                    <a:pt x="71" y="260"/>
                    <a:pt x="71" y="260"/>
                    <a:pt x="71" y="260"/>
                  </a:cubicBezTo>
                  <a:cubicBezTo>
                    <a:pt x="63" y="263"/>
                    <a:pt x="63" y="263"/>
                    <a:pt x="63" y="263"/>
                  </a:cubicBezTo>
                  <a:cubicBezTo>
                    <a:pt x="63" y="263"/>
                    <a:pt x="72" y="265"/>
                    <a:pt x="75" y="266"/>
                  </a:cubicBezTo>
                  <a:cubicBezTo>
                    <a:pt x="77" y="267"/>
                    <a:pt x="79" y="272"/>
                    <a:pt x="83" y="273"/>
                  </a:cubicBezTo>
                  <a:cubicBezTo>
                    <a:pt x="88" y="275"/>
                    <a:pt x="92" y="268"/>
                    <a:pt x="95" y="271"/>
                  </a:cubicBezTo>
                  <a:cubicBezTo>
                    <a:pt x="99" y="273"/>
                    <a:pt x="99" y="282"/>
                    <a:pt x="103" y="281"/>
                  </a:cubicBezTo>
                  <a:cubicBezTo>
                    <a:pt x="107" y="281"/>
                    <a:pt x="108" y="263"/>
                    <a:pt x="115" y="263"/>
                  </a:cubicBezTo>
                  <a:cubicBezTo>
                    <a:pt x="124" y="265"/>
                    <a:pt x="130" y="270"/>
                    <a:pt x="130" y="270"/>
                  </a:cubicBezTo>
                  <a:cubicBezTo>
                    <a:pt x="129" y="274"/>
                    <a:pt x="129" y="274"/>
                    <a:pt x="129" y="274"/>
                  </a:cubicBezTo>
                  <a:cubicBezTo>
                    <a:pt x="125" y="272"/>
                    <a:pt x="125" y="272"/>
                    <a:pt x="125" y="272"/>
                  </a:cubicBezTo>
                  <a:cubicBezTo>
                    <a:pt x="123" y="278"/>
                    <a:pt x="123" y="278"/>
                    <a:pt x="123" y="278"/>
                  </a:cubicBezTo>
                  <a:cubicBezTo>
                    <a:pt x="120" y="278"/>
                    <a:pt x="120" y="278"/>
                    <a:pt x="120" y="278"/>
                  </a:cubicBezTo>
                  <a:cubicBezTo>
                    <a:pt x="123" y="290"/>
                    <a:pt x="123" y="290"/>
                    <a:pt x="123" y="290"/>
                  </a:cubicBezTo>
                  <a:cubicBezTo>
                    <a:pt x="123" y="290"/>
                    <a:pt x="129" y="286"/>
                    <a:pt x="130" y="290"/>
                  </a:cubicBezTo>
                  <a:cubicBezTo>
                    <a:pt x="131" y="291"/>
                    <a:pt x="130" y="293"/>
                    <a:pt x="129" y="294"/>
                  </a:cubicBezTo>
                  <a:cubicBezTo>
                    <a:pt x="133" y="296"/>
                    <a:pt x="139" y="299"/>
                    <a:pt x="141" y="299"/>
                  </a:cubicBezTo>
                  <a:cubicBezTo>
                    <a:pt x="145" y="300"/>
                    <a:pt x="148" y="298"/>
                    <a:pt x="148" y="302"/>
                  </a:cubicBezTo>
                  <a:cubicBezTo>
                    <a:pt x="149" y="307"/>
                    <a:pt x="142" y="306"/>
                    <a:pt x="141" y="312"/>
                  </a:cubicBezTo>
                  <a:cubicBezTo>
                    <a:pt x="141" y="317"/>
                    <a:pt x="145" y="318"/>
                    <a:pt x="151" y="318"/>
                  </a:cubicBezTo>
                  <a:cubicBezTo>
                    <a:pt x="156" y="319"/>
                    <a:pt x="166" y="310"/>
                    <a:pt x="170" y="310"/>
                  </a:cubicBezTo>
                  <a:cubicBezTo>
                    <a:pt x="173" y="310"/>
                    <a:pt x="179" y="314"/>
                    <a:pt x="179" y="314"/>
                  </a:cubicBezTo>
                  <a:cubicBezTo>
                    <a:pt x="187" y="314"/>
                    <a:pt x="187" y="314"/>
                    <a:pt x="187" y="314"/>
                  </a:cubicBezTo>
                  <a:cubicBezTo>
                    <a:pt x="187" y="314"/>
                    <a:pt x="196" y="319"/>
                    <a:pt x="206" y="318"/>
                  </a:cubicBezTo>
                  <a:cubicBezTo>
                    <a:pt x="217" y="317"/>
                    <a:pt x="218" y="312"/>
                    <a:pt x="221" y="309"/>
                  </a:cubicBezTo>
                  <a:cubicBezTo>
                    <a:pt x="225" y="308"/>
                    <a:pt x="226" y="310"/>
                    <a:pt x="229" y="310"/>
                  </a:cubicBezTo>
                  <a:cubicBezTo>
                    <a:pt x="234" y="312"/>
                    <a:pt x="243" y="307"/>
                    <a:pt x="243" y="307"/>
                  </a:cubicBezTo>
                  <a:cubicBezTo>
                    <a:pt x="250" y="310"/>
                    <a:pt x="250" y="310"/>
                    <a:pt x="250" y="310"/>
                  </a:cubicBezTo>
                  <a:cubicBezTo>
                    <a:pt x="256" y="307"/>
                    <a:pt x="256" y="307"/>
                    <a:pt x="256" y="307"/>
                  </a:cubicBezTo>
                  <a:cubicBezTo>
                    <a:pt x="256" y="307"/>
                    <a:pt x="258" y="312"/>
                    <a:pt x="271" y="309"/>
                  </a:cubicBezTo>
                  <a:cubicBezTo>
                    <a:pt x="283" y="306"/>
                    <a:pt x="286" y="298"/>
                    <a:pt x="290" y="292"/>
                  </a:cubicBezTo>
                  <a:cubicBezTo>
                    <a:pt x="294" y="286"/>
                    <a:pt x="302" y="276"/>
                    <a:pt x="308" y="275"/>
                  </a:cubicBezTo>
                  <a:cubicBezTo>
                    <a:pt x="313" y="274"/>
                    <a:pt x="328" y="265"/>
                    <a:pt x="337" y="262"/>
                  </a:cubicBezTo>
                  <a:cubicBezTo>
                    <a:pt x="345" y="259"/>
                    <a:pt x="351" y="267"/>
                    <a:pt x="355" y="268"/>
                  </a:cubicBezTo>
                  <a:cubicBezTo>
                    <a:pt x="359" y="269"/>
                    <a:pt x="365" y="262"/>
                    <a:pt x="367" y="262"/>
                  </a:cubicBezTo>
                  <a:cubicBezTo>
                    <a:pt x="369" y="262"/>
                    <a:pt x="369" y="267"/>
                    <a:pt x="372" y="268"/>
                  </a:cubicBezTo>
                  <a:cubicBezTo>
                    <a:pt x="375" y="269"/>
                    <a:pt x="381" y="262"/>
                    <a:pt x="381" y="262"/>
                  </a:cubicBezTo>
                  <a:cubicBezTo>
                    <a:pt x="385" y="272"/>
                    <a:pt x="385" y="272"/>
                    <a:pt x="385" y="272"/>
                  </a:cubicBezTo>
                  <a:cubicBezTo>
                    <a:pt x="385" y="272"/>
                    <a:pt x="393" y="274"/>
                    <a:pt x="397" y="274"/>
                  </a:cubicBezTo>
                  <a:cubicBezTo>
                    <a:pt x="401" y="275"/>
                    <a:pt x="413" y="273"/>
                    <a:pt x="413" y="273"/>
                  </a:cubicBezTo>
                  <a:cubicBezTo>
                    <a:pt x="413" y="273"/>
                    <a:pt x="415" y="265"/>
                    <a:pt x="414" y="257"/>
                  </a:cubicBezTo>
                  <a:cubicBezTo>
                    <a:pt x="414" y="249"/>
                    <a:pt x="408" y="239"/>
                    <a:pt x="408" y="239"/>
                  </a:cubicBezTo>
                  <a:cubicBezTo>
                    <a:pt x="419" y="214"/>
                    <a:pt x="419" y="214"/>
                    <a:pt x="419" y="214"/>
                  </a:cubicBezTo>
                  <a:cubicBezTo>
                    <a:pt x="411" y="221"/>
                    <a:pt x="411" y="221"/>
                    <a:pt x="411" y="221"/>
                  </a:cubicBezTo>
                  <a:cubicBezTo>
                    <a:pt x="411" y="209"/>
                    <a:pt x="411" y="209"/>
                    <a:pt x="411" y="209"/>
                  </a:cubicBezTo>
                  <a:cubicBezTo>
                    <a:pt x="407" y="207"/>
                    <a:pt x="407" y="207"/>
                    <a:pt x="407" y="207"/>
                  </a:cubicBezTo>
                  <a:cubicBezTo>
                    <a:pt x="415" y="203"/>
                    <a:pt x="415" y="203"/>
                    <a:pt x="415" y="203"/>
                  </a:cubicBezTo>
                  <a:cubicBezTo>
                    <a:pt x="415" y="203"/>
                    <a:pt x="411" y="197"/>
                    <a:pt x="413" y="191"/>
                  </a:cubicBezTo>
                  <a:cubicBezTo>
                    <a:pt x="414" y="184"/>
                    <a:pt x="421" y="189"/>
                    <a:pt x="421" y="189"/>
                  </a:cubicBezTo>
                  <a:cubicBezTo>
                    <a:pt x="420" y="193"/>
                    <a:pt x="420" y="193"/>
                    <a:pt x="420" y="193"/>
                  </a:cubicBezTo>
                  <a:cubicBezTo>
                    <a:pt x="422" y="198"/>
                    <a:pt x="422" y="198"/>
                    <a:pt x="422" y="198"/>
                  </a:cubicBezTo>
                  <a:cubicBezTo>
                    <a:pt x="424" y="195"/>
                    <a:pt x="424" y="195"/>
                    <a:pt x="424" y="195"/>
                  </a:cubicBezTo>
                  <a:cubicBezTo>
                    <a:pt x="426" y="198"/>
                    <a:pt x="426" y="198"/>
                    <a:pt x="426" y="198"/>
                  </a:cubicBezTo>
                  <a:cubicBezTo>
                    <a:pt x="419" y="204"/>
                    <a:pt x="419" y="204"/>
                    <a:pt x="419" y="204"/>
                  </a:cubicBezTo>
                  <a:cubicBezTo>
                    <a:pt x="423" y="207"/>
                    <a:pt x="423" y="207"/>
                    <a:pt x="423" y="207"/>
                  </a:cubicBezTo>
                  <a:cubicBezTo>
                    <a:pt x="423" y="207"/>
                    <a:pt x="428" y="202"/>
                    <a:pt x="431" y="199"/>
                  </a:cubicBezTo>
                  <a:cubicBezTo>
                    <a:pt x="434" y="198"/>
                    <a:pt x="439" y="198"/>
                    <a:pt x="443" y="192"/>
                  </a:cubicBezTo>
                  <a:cubicBezTo>
                    <a:pt x="448" y="187"/>
                    <a:pt x="443" y="167"/>
                    <a:pt x="443" y="167"/>
                  </a:cubicBezTo>
                  <a:close/>
                  <a:moveTo>
                    <a:pt x="415" y="211"/>
                  </a:moveTo>
                  <a:cubicBezTo>
                    <a:pt x="418" y="212"/>
                    <a:pt x="418" y="212"/>
                    <a:pt x="418" y="212"/>
                  </a:cubicBezTo>
                  <a:cubicBezTo>
                    <a:pt x="420" y="209"/>
                    <a:pt x="420" y="209"/>
                    <a:pt x="420" y="209"/>
                  </a:cubicBezTo>
                  <a:cubicBezTo>
                    <a:pt x="418" y="207"/>
                    <a:pt x="418" y="207"/>
                    <a:pt x="418" y="207"/>
                  </a:cubicBezTo>
                  <a:lnTo>
                    <a:pt x="415" y="211"/>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21" name="Portugal"/>
            <p:cNvSpPr>
              <a:spLocks/>
            </p:cNvSpPr>
            <p:nvPr/>
          </p:nvSpPr>
          <p:spPr bwMode="auto">
            <a:xfrm>
              <a:off x="2987824" y="3992086"/>
              <a:ext cx="345440" cy="572770"/>
            </a:xfrm>
            <a:custGeom>
              <a:avLst/>
              <a:gdLst>
                <a:gd name="T0" fmla="*/ 89 w 203"/>
                <a:gd name="T1" fmla="*/ 295 h 336"/>
                <a:gd name="T2" fmla="*/ 102 w 203"/>
                <a:gd name="T3" fmla="*/ 279 h 336"/>
                <a:gd name="T4" fmla="*/ 120 w 203"/>
                <a:gd name="T5" fmla="*/ 271 h 336"/>
                <a:gd name="T6" fmla="*/ 113 w 203"/>
                <a:gd name="T7" fmla="*/ 267 h 336"/>
                <a:gd name="T8" fmla="*/ 113 w 203"/>
                <a:gd name="T9" fmla="*/ 231 h 336"/>
                <a:gd name="T10" fmla="*/ 133 w 203"/>
                <a:gd name="T11" fmla="*/ 213 h 336"/>
                <a:gd name="T12" fmla="*/ 118 w 203"/>
                <a:gd name="T13" fmla="*/ 190 h 336"/>
                <a:gd name="T14" fmla="*/ 117 w 203"/>
                <a:gd name="T15" fmla="*/ 183 h 336"/>
                <a:gd name="T16" fmla="*/ 138 w 203"/>
                <a:gd name="T17" fmla="*/ 173 h 336"/>
                <a:gd name="T18" fmla="*/ 145 w 203"/>
                <a:gd name="T19" fmla="*/ 165 h 336"/>
                <a:gd name="T20" fmla="*/ 146 w 203"/>
                <a:gd name="T21" fmla="*/ 142 h 336"/>
                <a:gd name="T22" fmla="*/ 159 w 203"/>
                <a:gd name="T23" fmla="*/ 133 h 336"/>
                <a:gd name="T24" fmla="*/ 165 w 203"/>
                <a:gd name="T25" fmla="*/ 100 h 336"/>
                <a:gd name="T26" fmla="*/ 169 w 203"/>
                <a:gd name="T27" fmla="*/ 88 h 336"/>
                <a:gd name="T28" fmla="*/ 183 w 203"/>
                <a:gd name="T29" fmla="*/ 78 h 336"/>
                <a:gd name="T30" fmla="*/ 203 w 203"/>
                <a:gd name="T31" fmla="*/ 57 h 336"/>
                <a:gd name="T32" fmla="*/ 190 w 203"/>
                <a:gd name="T33" fmla="*/ 44 h 336"/>
                <a:gd name="T34" fmla="*/ 183 w 203"/>
                <a:gd name="T35" fmla="*/ 30 h 336"/>
                <a:gd name="T36" fmla="*/ 179 w 203"/>
                <a:gd name="T37" fmla="*/ 31 h 336"/>
                <a:gd name="T38" fmla="*/ 164 w 203"/>
                <a:gd name="T39" fmla="*/ 24 h 336"/>
                <a:gd name="T40" fmla="*/ 147 w 203"/>
                <a:gd name="T41" fmla="*/ 27 h 336"/>
                <a:gd name="T42" fmla="*/ 135 w 203"/>
                <a:gd name="T43" fmla="*/ 23 h 336"/>
                <a:gd name="T44" fmla="*/ 125 w 203"/>
                <a:gd name="T45" fmla="*/ 21 h 336"/>
                <a:gd name="T46" fmla="*/ 120 w 203"/>
                <a:gd name="T47" fmla="*/ 10 h 336"/>
                <a:gd name="T48" fmla="*/ 116 w 203"/>
                <a:gd name="T49" fmla="*/ 6 h 336"/>
                <a:gd name="T50" fmla="*/ 109 w 203"/>
                <a:gd name="T51" fmla="*/ 4 h 336"/>
                <a:gd name="T52" fmla="*/ 90 w 203"/>
                <a:gd name="T53" fmla="*/ 6 h 336"/>
                <a:gd name="T54" fmla="*/ 78 w 203"/>
                <a:gd name="T55" fmla="*/ 14 h 336"/>
                <a:gd name="T56" fmla="*/ 82 w 203"/>
                <a:gd name="T57" fmla="*/ 21 h 336"/>
                <a:gd name="T58" fmla="*/ 79 w 203"/>
                <a:gd name="T59" fmla="*/ 30 h 336"/>
                <a:gd name="T60" fmla="*/ 79 w 203"/>
                <a:gd name="T61" fmla="*/ 67 h 336"/>
                <a:gd name="T62" fmla="*/ 70 w 203"/>
                <a:gd name="T63" fmla="*/ 89 h 336"/>
                <a:gd name="T64" fmla="*/ 77 w 203"/>
                <a:gd name="T65" fmla="*/ 81 h 336"/>
                <a:gd name="T66" fmla="*/ 77 w 203"/>
                <a:gd name="T67" fmla="*/ 90 h 336"/>
                <a:gd name="T68" fmla="*/ 53 w 203"/>
                <a:gd name="T69" fmla="*/ 115 h 336"/>
                <a:gd name="T70" fmla="*/ 39 w 203"/>
                <a:gd name="T71" fmla="*/ 147 h 336"/>
                <a:gd name="T72" fmla="*/ 35 w 203"/>
                <a:gd name="T73" fmla="*/ 155 h 336"/>
                <a:gd name="T74" fmla="*/ 28 w 203"/>
                <a:gd name="T75" fmla="*/ 164 h 336"/>
                <a:gd name="T76" fmla="*/ 17 w 203"/>
                <a:gd name="T77" fmla="*/ 165 h 336"/>
                <a:gd name="T78" fmla="*/ 10 w 203"/>
                <a:gd name="T79" fmla="*/ 181 h 336"/>
                <a:gd name="T80" fmla="*/ 2 w 203"/>
                <a:gd name="T81" fmla="*/ 197 h 336"/>
                <a:gd name="T82" fmla="*/ 17 w 203"/>
                <a:gd name="T83" fmla="*/ 209 h 336"/>
                <a:gd name="T84" fmla="*/ 30 w 203"/>
                <a:gd name="T85" fmla="*/ 207 h 336"/>
                <a:gd name="T86" fmla="*/ 20 w 203"/>
                <a:gd name="T87" fmla="*/ 216 h 336"/>
                <a:gd name="T88" fmla="*/ 12 w 203"/>
                <a:gd name="T89" fmla="*/ 213 h 336"/>
                <a:gd name="T90" fmla="*/ 11 w 203"/>
                <a:gd name="T91" fmla="*/ 226 h 336"/>
                <a:gd name="T92" fmla="*/ 29 w 203"/>
                <a:gd name="T93" fmla="*/ 225 h 336"/>
                <a:gd name="T94" fmla="*/ 36 w 203"/>
                <a:gd name="T95" fmla="*/ 224 h 336"/>
                <a:gd name="T96" fmla="*/ 40 w 203"/>
                <a:gd name="T97" fmla="*/ 233 h 336"/>
                <a:gd name="T98" fmla="*/ 30 w 203"/>
                <a:gd name="T99" fmla="*/ 228 h 336"/>
                <a:gd name="T100" fmla="*/ 19 w 203"/>
                <a:gd name="T101" fmla="*/ 260 h 336"/>
                <a:gd name="T102" fmla="*/ 21 w 203"/>
                <a:gd name="T103" fmla="*/ 275 h 336"/>
                <a:gd name="T104" fmla="*/ 16 w 203"/>
                <a:gd name="T105" fmla="*/ 297 h 336"/>
                <a:gd name="T106" fmla="*/ 10 w 203"/>
                <a:gd name="T107" fmla="*/ 308 h 336"/>
                <a:gd name="T108" fmla="*/ 0 w 203"/>
                <a:gd name="T109" fmla="*/ 322 h 336"/>
                <a:gd name="T110" fmla="*/ 51 w 203"/>
                <a:gd name="T111" fmla="*/ 334 h 336"/>
                <a:gd name="T112" fmla="*/ 73 w 203"/>
                <a:gd name="T113" fmla="*/ 328 h 336"/>
                <a:gd name="T114" fmla="*/ 85 w 203"/>
                <a:gd name="T115" fmla="*/ 311 h 3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3"/>
                <a:gd name="T175" fmla="*/ 0 h 336"/>
                <a:gd name="T176" fmla="*/ 203 w 203"/>
                <a:gd name="T177" fmla="*/ 336 h 3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3" h="336">
                  <a:moveTo>
                    <a:pt x="83" y="304"/>
                  </a:moveTo>
                  <a:cubicBezTo>
                    <a:pt x="83" y="304"/>
                    <a:pt x="85" y="300"/>
                    <a:pt x="89" y="295"/>
                  </a:cubicBezTo>
                  <a:cubicBezTo>
                    <a:pt x="93" y="289"/>
                    <a:pt x="100" y="287"/>
                    <a:pt x="100" y="287"/>
                  </a:cubicBezTo>
                  <a:cubicBezTo>
                    <a:pt x="102" y="279"/>
                    <a:pt x="102" y="279"/>
                    <a:pt x="102" y="279"/>
                  </a:cubicBezTo>
                  <a:cubicBezTo>
                    <a:pt x="117" y="278"/>
                    <a:pt x="117" y="278"/>
                    <a:pt x="117" y="278"/>
                  </a:cubicBezTo>
                  <a:cubicBezTo>
                    <a:pt x="120" y="271"/>
                    <a:pt x="120" y="271"/>
                    <a:pt x="120" y="271"/>
                  </a:cubicBezTo>
                  <a:cubicBezTo>
                    <a:pt x="122" y="267"/>
                    <a:pt x="122" y="267"/>
                    <a:pt x="122" y="267"/>
                  </a:cubicBezTo>
                  <a:cubicBezTo>
                    <a:pt x="113" y="267"/>
                    <a:pt x="113" y="267"/>
                    <a:pt x="113" y="267"/>
                  </a:cubicBezTo>
                  <a:cubicBezTo>
                    <a:pt x="104" y="248"/>
                    <a:pt x="104" y="248"/>
                    <a:pt x="104" y="248"/>
                  </a:cubicBezTo>
                  <a:cubicBezTo>
                    <a:pt x="113" y="231"/>
                    <a:pt x="113" y="231"/>
                    <a:pt x="113" y="231"/>
                  </a:cubicBezTo>
                  <a:cubicBezTo>
                    <a:pt x="123" y="228"/>
                    <a:pt x="123" y="228"/>
                    <a:pt x="123" y="228"/>
                  </a:cubicBezTo>
                  <a:cubicBezTo>
                    <a:pt x="123" y="228"/>
                    <a:pt x="131" y="219"/>
                    <a:pt x="133" y="213"/>
                  </a:cubicBezTo>
                  <a:cubicBezTo>
                    <a:pt x="135" y="207"/>
                    <a:pt x="125" y="209"/>
                    <a:pt x="125" y="209"/>
                  </a:cubicBezTo>
                  <a:cubicBezTo>
                    <a:pt x="118" y="190"/>
                    <a:pt x="118" y="190"/>
                    <a:pt x="118" y="190"/>
                  </a:cubicBezTo>
                  <a:cubicBezTo>
                    <a:pt x="118" y="190"/>
                    <a:pt x="121" y="186"/>
                    <a:pt x="121" y="183"/>
                  </a:cubicBezTo>
                  <a:cubicBezTo>
                    <a:pt x="121" y="181"/>
                    <a:pt x="117" y="183"/>
                    <a:pt x="117" y="183"/>
                  </a:cubicBezTo>
                  <a:cubicBezTo>
                    <a:pt x="111" y="168"/>
                    <a:pt x="111" y="168"/>
                    <a:pt x="111" y="168"/>
                  </a:cubicBezTo>
                  <a:cubicBezTo>
                    <a:pt x="138" y="173"/>
                    <a:pt x="138" y="173"/>
                    <a:pt x="138" y="173"/>
                  </a:cubicBezTo>
                  <a:cubicBezTo>
                    <a:pt x="142" y="165"/>
                    <a:pt x="142" y="165"/>
                    <a:pt x="142" y="165"/>
                  </a:cubicBezTo>
                  <a:cubicBezTo>
                    <a:pt x="145" y="165"/>
                    <a:pt x="145" y="165"/>
                    <a:pt x="145" y="165"/>
                  </a:cubicBezTo>
                  <a:cubicBezTo>
                    <a:pt x="150" y="154"/>
                    <a:pt x="150" y="154"/>
                    <a:pt x="150" y="154"/>
                  </a:cubicBezTo>
                  <a:cubicBezTo>
                    <a:pt x="150" y="154"/>
                    <a:pt x="146" y="147"/>
                    <a:pt x="146" y="142"/>
                  </a:cubicBezTo>
                  <a:cubicBezTo>
                    <a:pt x="146" y="137"/>
                    <a:pt x="153" y="138"/>
                    <a:pt x="153" y="138"/>
                  </a:cubicBezTo>
                  <a:cubicBezTo>
                    <a:pt x="159" y="133"/>
                    <a:pt x="159" y="133"/>
                    <a:pt x="159" y="133"/>
                  </a:cubicBezTo>
                  <a:cubicBezTo>
                    <a:pt x="157" y="125"/>
                    <a:pt x="157" y="125"/>
                    <a:pt x="157" y="125"/>
                  </a:cubicBezTo>
                  <a:cubicBezTo>
                    <a:pt x="165" y="100"/>
                    <a:pt x="165" y="100"/>
                    <a:pt x="165" y="100"/>
                  </a:cubicBezTo>
                  <a:cubicBezTo>
                    <a:pt x="162" y="88"/>
                    <a:pt x="162" y="88"/>
                    <a:pt x="162" y="88"/>
                  </a:cubicBezTo>
                  <a:cubicBezTo>
                    <a:pt x="169" y="88"/>
                    <a:pt x="169" y="88"/>
                    <a:pt x="169" y="88"/>
                  </a:cubicBezTo>
                  <a:cubicBezTo>
                    <a:pt x="177" y="78"/>
                    <a:pt x="177" y="78"/>
                    <a:pt x="177" y="78"/>
                  </a:cubicBezTo>
                  <a:cubicBezTo>
                    <a:pt x="183" y="78"/>
                    <a:pt x="183" y="78"/>
                    <a:pt x="183" y="78"/>
                  </a:cubicBezTo>
                  <a:cubicBezTo>
                    <a:pt x="185" y="78"/>
                    <a:pt x="195" y="71"/>
                    <a:pt x="195" y="71"/>
                  </a:cubicBezTo>
                  <a:cubicBezTo>
                    <a:pt x="195" y="71"/>
                    <a:pt x="202" y="62"/>
                    <a:pt x="203" y="57"/>
                  </a:cubicBezTo>
                  <a:cubicBezTo>
                    <a:pt x="203" y="53"/>
                    <a:pt x="195" y="53"/>
                    <a:pt x="191" y="53"/>
                  </a:cubicBezTo>
                  <a:cubicBezTo>
                    <a:pt x="187" y="53"/>
                    <a:pt x="190" y="44"/>
                    <a:pt x="190" y="44"/>
                  </a:cubicBezTo>
                  <a:cubicBezTo>
                    <a:pt x="192" y="32"/>
                    <a:pt x="192" y="32"/>
                    <a:pt x="192" y="32"/>
                  </a:cubicBezTo>
                  <a:cubicBezTo>
                    <a:pt x="183" y="30"/>
                    <a:pt x="183" y="30"/>
                    <a:pt x="183" y="30"/>
                  </a:cubicBezTo>
                  <a:cubicBezTo>
                    <a:pt x="183" y="28"/>
                    <a:pt x="183" y="28"/>
                    <a:pt x="183" y="28"/>
                  </a:cubicBezTo>
                  <a:cubicBezTo>
                    <a:pt x="179" y="31"/>
                    <a:pt x="179" y="31"/>
                    <a:pt x="179" y="31"/>
                  </a:cubicBezTo>
                  <a:cubicBezTo>
                    <a:pt x="169" y="28"/>
                    <a:pt x="169" y="28"/>
                    <a:pt x="169" y="28"/>
                  </a:cubicBezTo>
                  <a:cubicBezTo>
                    <a:pt x="169" y="28"/>
                    <a:pt x="168" y="24"/>
                    <a:pt x="164" y="24"/>
                  </a:cubicBezTo>
                  <a:cubicBezTo>
                    <a:pt x="161" y="24"/>
                    <a:pt x="163" y="30"/>
                    <a:pt x="157" y="31"/>
                  </a:cubicBezTo>
                  <a:cubicBezTo>
                    <a:pt x="151" y="34"/>
                    <a:pt x="147" y="27"/>
                    <a:pt x="147" y="27"/>
                  </a:cubicBezTo>
                  <a:cubicBezTo>
                    <a:pt x="142" y="29"/>
                    <a:pt x="142" y="29"/>
                    <a:pt x="142" y="29"/>
                  </a:cubicBezTo>
                  <a:cubicBezTo>
                    <a:pt x="135" y="23"/>
                    <a:pt x="135" y="23"/>
                    <a:pt x="135" y="23"/>
                  </a:cubicBezTo>
                  <a:cubicBezTo>
                    <a:pt x="128" y="25"/>
                    <a:pt x="128" y="25"/>
                    <a:pt x="128" y="25"/>
                  </a:cubicBezTo>
                  <a:cubicBezTo>
                    <a:pt x="125" y="21"/>
                    <a:pt x="125" y="21"/>
                    <a:pt x="125" y="21"/>
                  </a:cubicBezTo>
                  <a:cubicBezTo>
                    <a:pt x="125" y="21"/>
                    <a:pt x="121" y="30"/>
                    <a:pt x="113" y="23"/>
                  </a:cubicBezTo>
                  <a:cubicBezTo>
                    <a:pt x="105" y="16"/>
                    <a:pt x="120" y="10"/>
                    <a:pt x="120" y="10"/>
                  </a:cubicBezTo>
                  <a:cubicBezTo>
                    <a:pt x="120" y="7"/>
                    <a:pt x="120" y="7"/>
                    <a:pt x="120" y="7"/>
                  </a:cubicBezTo>
                  <a:cubicBezTo>
                    <a:pt x="116" y="6"/>
                    <a:pt x="116" y="6"/>
                    <a:pt x="116" y="6"/>
                  </a:cubicBezTo>
                  <a:cubicBezTo>
                    <a:pt x="118" y="0"/>
                    <a:pt x="118" y="0"/>
                    <a:pt x="118" y="0"/>
                  </a:cubicBezTo>
                  <a:cubicBezTo>
                    <a:pt x="109" y="4"/>
                    <a:pt x="109" y="4"/>
                    <a:pt x="109" y="4"/>
                  </a:cubicBezTo>
                  <a:cubicBezTo>
                    <a:pt x="95" y="1"/>
                    <a:pt x="95" y="1"/>
                    <a:pt x="95" y="1"/>
                  </a:cubicBezTo>
                  <a:cubicBezTo>
                    <a:pt x="90" y="6"/>
                    <a:pt x="90" y="6"/>
                    <a:pt x="90" y="6"/>
                  </a:cubicBezTo>
                  <a:cubicBezTo>
                    <a:pt x="83" y="10"/>
                    <a:pt x="83" y="10"/>
                    <a:pt x="83" y="10"/>
                  </a:cubicBezTo>
                  <a:cubicBezTo>
                    <a:pt x="78" y="14"/>
                    <a:pt x="78" y="14"/>
                    <a:pt x="78" y="14"/>
                  </a:cubicBezTo>
                  <a:cubicBezTo>
                    <a:pt x="77" y="21"/>
                    <a:pt x="77" y="21"/>
                    <a:pt x="77" y="21"/>
                  </a:cubicBezTo>
                  <a:cubicBezTo>
                    <a:pt x="82" y="21"/>
                    <a:pt x="82" y="21"/>
                    <a:pt x="82" y="21"/>
                  </a:cubicBezTo>
                  <a:cubicBezTo>
                    <a:pt x="79" y="24"/>
                    <a:pt x="79" y="24"/>
                    <a:pt x="79" y="24"/>
                  </a:cubicBezTo>
                  <a:cubicBezTo>
                    <a:pt x="79" y="30"/>
                    <a:pt x="79" y="30"/>
                    <a:pt x="79" y="30"/>
                  </a:cubicBezTo>
                  <a:cubicBezTo>
                    <a:pt x="78" y="39"/>
                    <a:pt x="78" y="39"/>
                    <a:pt x="78" y="39"/>
                  </a:cubicBezTo>
                  <a:cubicBezTo>
                    <a:pt x="79" y="67"/>
                    <a:pt x="79" y="67"/>
                    <a:pt x="79" y="67"/>
                  </a:cubicBezTo>
                  <a:cubicBezTo>
                    <a:pt x="69" y="86"/>
                    <a:pt x="69" y="86"/>
                    <a:pt x="69" y="86"/>
                  </a:cubicBezTo>
                  <a:cubicBezTo>
                    <a:pt x="70" y="89"/>
                    <a:pt x="70" y="89"/>
                    <a:pt x="70" y="89"/>
                  </a:cubicBezTo>
                  <a:cubicBezTo>
                    <a:pt x="75" y="81"/>
                    <a:pt x="75" y="81"/>
                    <a:pt x="75" y="81"/>
                  </a:cubicBezTo>
                  <a:cubicBezTo>
                    <a:pt x="77" y="81"/>
                    <a:pt x="77" y="81"/>
                    <a:pt x="77" y="81"/>
                  </a:cubicBezTo>
                  <a:cubicBezTo>
                    <a:pt x="75" y="86"/>
                    <a:pt x="75" y="86"/>
                    <a:pt x="75" y="86"/>
                  </a:cubicBezTo>
                  <a:cubicBezTo>
                    <a:pt x="77" y="90"/>
                    <a:pt x="77" y="90"/>
                    <a:pt x="77" y="90"/>
                  </a:cubicBezTo>
                  <a:cubicBezTo>
                    <a:pt x="68" y="91"/>
                    <a:pt x="68" y="91"/>
                    <a:pt x="68" y="91"/>
                  </a:cubicBezTo>
                  <a:cubicBezTo>
                    <a:pt x="53" y="115"/>
                    <a:pt x="53" y="115"/>
                    <a:pt x="53" y="115"/>
                  </a:cubicBezTo>
                  <a:cubicBezTo>
                    <a:pt x="54" y="119"/>
                    <a:pt x="54" y="119"/>
                    <a:pt x="54" y="119"/>
                  </a:cubicBezTo>
                  <a:cubicBezTo>
                    <a:pt x="39" y="147"/>
                    <a:pt x="39" y="147"/>
                    <a:pt x="39" y="147"/>
                  </a:cubicBezTo>
                  <a:cubicBezTo>
                    <a:pt x="34" y="152"/>
                    <a:pt x="34" y="152"/>
                    <a:pt x="34" y="152"/>
                  </a:cubicBezTo>
                  <a:cubicBezTo>
                    <a:pt x="35" y="155"/>
                    <a:pt x="35" y="155"/>
                    <a:pt x="35" y="155"/>
                  </a:cubicBezTo>
                  <a:cubicBezTo>
                    <a:pt x="28" y="160"/>
                    <a:pt x="28" y="160"/>
                    <a:pt x="28" y="160"/>
                  </a:cubicBezTo>
                  <a:cubicBezTo>
                    <a:pt x="28" y="164"/>
                    <a:pt x="28" y="164"/>
                    <a:pt x="28" y="164"/>
                  </a:cubicBezTo>
                  <a:cubicBezTo>
                    <a:pt x="26" y="163"/>
                    <a:pt x="26" y="163"/>
                    <a:pt x="26" y="163"/>
                  </a:cubicBezTo>
                  <a:cubicBezTo>
                    <a:pt x="17" y="165"/>
                    <a:pt x="17" y="165"/>
                    <a:pt x="17" y="165"/>
                  </a:cubicBezTo>
                  <a:cubicBezTo>
                    <a:pt x="17" y="172"/>
                    <a:pt x="17" y="172"/>
                    <a:pt x="17" y="172"/>
                  </a:cubicBezTo>
                  <a:cubicBezTo>
                    <a:pt x="10" y="181"/>
                    <a:pt x="10" y="181"/>
                    <a:pt x="10" y="181"/>
                  </a:cubicBezTo>
                  <a:cubicBezTo>
                    <a:pt x="10" y="189"/>
                    <a:pt x="10" y="189"/>
                    <a:pt x="10" y="189"/>
                  </a:cubicBezTo>
                  <a:cubicBezTo>
                    <a:pt x="2" y="197"/>
                    <a:pt x="2" y="197"/>
                    <a:pt x="2" y="197"/>
                  </a:cubicBezTo>
                  <a:cubicBezTo>
                    <a:pt x="2" y="204"/>
                    <a:pt x="2" y="204"/>
                    <a:pt x="2" y="204"/>
                  </a:cubicBezTo>
                  <a:cubicBezTo>
                    <a:pt x="17" y="209"/>
                    <a:pt x="17" y="209"/>
                    <a:pt x="17" y="209"/>
                  </a:cubicBezTo>
                  <a:cubicBezTo>
                    <a:pt x="29" y="197"/>
                    <a:pt x="29" y="197"/>
                    <a:pt x="29" y="197"/>
                  </a:cubicBezTo>
                  <a:cubicBezTo>
                    <a:pt x="30" y="207"/>
                    <a:pt x="30" y="207"/>
                    <a:pt x="30" y="207"/>
                  </a:cubicBezTo>
                  <a:cubicBezTo>
                    <a:pt x="23" y="211"/>
                    <a:pt x="23" y="211"/>
                    <a:pt x="23" y="211"/>
                  </a:cubicBezTo>
                  <a:cubicBezTo>
                    <a:pt x="20" y="216"/>
                    <a:pt x="20" y="216"/>
                    <a:pt x="20" y="216"/>
                  </a:cubicBezTo>
                  <a:cubicBezTo>
                    <a:pt x="19" y="212"/>
                    <a:pt x="19" y="212"/>
                    <a:pt x="19" y="212"/>
                  </a:cubicBezTo>
                  <a:cubicBezTo>
                    <a:pt x="12" y="213"/>
                    <a:pt x="12" y="213"/>
                    <a:pt x="12" y="213"/>
                  </a:cubicBezTo>
                  <a:cubicBezTo>
                    <a:pt x="12" y="218"/>
                    <a:pt x="12" y="218"/>
                    <a:pt x="12" y="218"/>
                  </a:cubicBezTo>
                  <a:cubicBezTo>
                    <a:pt x="11" y="220"/>
                    <a:pt x="11" y="226"/>
                    <a:pt x="11" y="226"/>
                  </a:cubicBezTo>
                  <a:cubicBezTo>
                    <a:pt x="11" y="226"/>
                    <a:pt x="18" y="229"/>
                    <a:pt x="20" y="228"/>
                  </a:cubicBezTo>
                  <a:cubicBezTo>
                    <a:pt x="22" y="227"/>
                    <a:pt x="29" y="225"/>
                    <a:pt x="29" y="225"/>
                  </a:cubicBezTo>
                  <a:cubicBezTo>
                    <a:pt x="33" y="227"/>
                    <a:pt x="33" y="227"/>
                    <a:pt x="33" y="227"/>
                  </a:cubicBezTo>
                  <a:cubicBezTo>
                    <a:pt x="36" y="224"/>
                    <a:pt x="36" y="224"/>
                    <a:pt x="36" y="224"/>
                  </a:cubicBezTo>
                  <a:cubicBezTo>
                    <a:pt x="35" y="229"/>
                    <a:pt x="35" y="229"/>
                    <a:pt x="35" y="229"/>
                  </a:cubicBezTo>
                  <a:cubicBezTo>
                    <a:pt x="40" y="233"/>
                    <a:pt x="40" y="233"/>
                    <a:pt x="40" y="233"/>
                  </a:cubicBezTo>
                  <a:cubicBezTo>
                    <a:pt x="36" y="233"/>
                    <a:pt x="36" y="233"/>
                    <a:pt x="36" y="233"/>
                  </a:cubicBezTo>
                  <a:cubicBezTo>
                    <a:pt x="30" y="228"/>
                    <a:pt x="30" y="228"/>
                    <a:pt x="30" y="228"/>
                  </a:cubicBezTo>
                  <a:cubicBezTo>
                    <a:pt x="30" y="228"/>
                    <a:pt x="32" y="239"/>
                    <a:pt x="30" y="244"/>
                  </a:cubicBezTo>
                  <a:cubicBezTo>
                    <a:pt x="27" y="250"/>
                    <a:pt x="19" y="260"/>
                    <a:pt x="19" y="260"/>
                  </a:cubicBezTo>
                  <a:cubicBezTo>
                    <a:pt x="23" y="264"/>
                    <a:pt x="23" y="264"/>
                    <a:pt x="23" y="264"/>
                  </a:cubicBezTo>
                  <a:cubicBezTo>
                    <a:pt x="21" y="275"/>
                    <a:pt x="21" y="275"/>
                    <a:pt x="21" y="275"/>
                  </a:cubicBezTo>
                  <a:cubicBezTo>
                    <a:pt x="21" y="275"/>
                    <a:pt x="17" y="282"/>
                    <a:pt x="17" y="286"/>
                  </a:cubicBezTo>
                  <a:cubicBezTo>
                    <a:pt x="17" y="289"/>
                    <a:pt x="18" y="295"/>
                    <a:pt x="16" y="297"/>
                  </a:cubicBezTo>
                  <a:cubicBezTo>
                    <a:pt x="13" y="300"/>
                    <a:pt x="10" y="304"/>
                    <a:pt x="10" y="304"/>
                  </a:cubicBezTo>
                  <a:cubicBezTo>
                    <a:pt x="10" y="308"/>
                    <a:pt x="10" y="308"/>
                    <a:pt x="10" y="308"/>
                  </a:cubicBezTo>
                  <a:cubicBezTo>
                    <a:pt x="0" y="318"/>
                    <a:pt x="0" y="318"/>
                    <a:pt x="0" y="318"/>
                  </a:cubicBezTo>
                  <a:cubicBezTo>
                    <a:pt x="0" y="322"/>
                    <a:pt x="0" y="322"/>
                    <a:pt x="0" y="322"/>
                  </a:cubicBezTo>
                  <a:cubicBezTo>
                    <a:pt x="0" y="322"/>
                    <a:pt x="12" y="319"/>
                    <a:pt x="19" y="318"/>
                  </a:cubicBezTo>
                  <a:cubicBezTo>
                    <a:pt x="27" y="318"/>
                    <a:pt x="51" y="334"/>
                    <a:pt x="51" y="334"/>
                  </a:cubicBezTo>
                  <a:cubicBezTo>
                    <a:pt x="51" y="334"/>
                    <a:pt x="57" y="336"/>
                    <a:pt x="63" y="334"/>
                  </a:cubicBezTo>
                  <a:cubicBezTo>
                    <a:pt x="68" y="332"/>
                    <a:pt x="73" y="328"/>
                    <a:pt x="73" y="328"/>
                  </a:cubicBezTo>
                  <a:cubicBezTo>
                    <a:pt x="85" y="328"/>
                    <a:pt x="85" y="328"/>
                    <a:pt x="85" y="328"/>
                  </a:cubicBezTo>
                  <a:cubicBezTo>
                    <a:pt x="85" y="311"/>
                    <a:pt x="85" y="311"/>
                    <a:pt x="85" y="311"/>
                  </a:cubicBezTo>
                  <a:lnTo>
                    <a:pt x="83" y="304"/>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22" name="Polen"/>
            <p:cNvSpPr>
              <a:spLocks/>
            </p:cNvSpPr>
            <p:nvPr/>
          </p:nvSpPr>
          <p:spPr bwMode="auto">
            <a:xfrm>
              <a:off x="4996964" y="2758916"/>
              <a:ext cx="734060" cy="605790"/>
            </a:xfrm>
            <a:custGeom>
              <a:avLst/>
              <a:gdLst>
                <a:gd name="T0" fmla="*/ 430 w 431"/>
                <a:gd name="T1" fmla="*/ 225 h 356"/>
                <a:gd name="T2" fmla="*/ 402 w 431"/>
                <a:gd name="T3" fmla="*/ 196 h 356"/>
                <a:gd name="T4" fmla="*/ 398 w 431"/>
                <a:gd name="T5" fmla="*/ 168 h 356"/>
                <a:gd name="T6" fmla="*/ 390 w 431"/>
                <a:gd name="T7" fmla="*/ 146 h 356"/>
                <a:gd name="T8" fmla="*/ 398 w 431"/>
                <a:gd name="T9" fmla="*/ 112 h 356"/>
                <a:gd name="T10" fmla="*/ 393 w 431"/>
                <a:gd name="T11" fmla="*/ 84 h 356"/>
                <a:gd name="T12" fmla="*/ 376 w 431"/>
                <a:gd name="T13" fmla="*/ 44 h 356"/>
                <a:gd name="T14" fmla="*/ 364 w 431"/>
                <a:gd name="T15" fmla="*/ 17 h 356"/>
                <a:gd name="T16" fmla="*/ 337 w 431"/>
                <a:gd name="T17" fmla="*/ 9 h 356"/>
                <a:gd name="T18" fmla="*/ 224 w 431"/>
                <a:gd name="T19" fmla="*/ 18 h 356"/>
                <a:gd name="T20" fmla="*/ 216 w 431"/>
                <a:gd name="T21" fmla="*/ 26 h 356"/>
                <a:gd name="T22" fmla="*/ 204 w 431"/>
                <a:gd name="T23" fmla="*/ 33 h 356"/>
                <a:gd name="T24" fmla="*/ 212 w 431"/>
                <a:gd name="T25" fmla="*/ 23 h 356"/>
                <a:gd name="T26" fmla="*/ 211 w 431"/>
                <a:gd name="T27" fmla="*/ 22 h 356"/>
                <a:gd name="T28" fmla="*/ 173 w 431"/>
                <a:gd name="T29" fmla="*/ 8 h 356"/>
                <a:gd name="T30" fmla="*/ 175 w 431"/>
                <a:gd name="T31" fmla="*/ 5 h 356"/>
                <a:gd name="T32" fmla="*/ 123 w 431"/>
                <a:gd name="T33" fmla="*/ 9 h 356"/>
                <a:gd name="T34" fmla="*/ 88 w 431"/>
                <a:gd name="T35" fmla="*/ 30 h 356"/>
                <a:gd name="T36" fmla="*/ 38 w 431"/>
                <a:gd name="T37" fmla="*/ 46 h 356"/>
                <a:gd name="T38" fmla="*/ 6 w 431"/>
                <a:gd name="T39" fmla="*/ 60 h 356"/>
                <a:gd name="T40" fmla="*/ 16 w 431"/>
                <a:gd name="T41" fmla="*/ 63 h 356"/>
                <a:gd name="T42" fmla="*/ 24 w 431"/>
                <a:gd name="T43" fmla="*/ 58 h 356"/>
                <a:gd name="T44" fmla="*/ 19 w 431"/>
                <a:gd name="T45" fmla="*/ 80 h 356"/>
                <a:gd name="T46" fmla="*/ 22 w 431"/>
                <a:gd name="T47" fmla="*/ 88 h 356"/>
                <a:gd name="T48" fmla="*/ 6 w 431"/>
                <a:gd name="T49" fmla="*/ 83 h 356"/>
                <a:gd name="T50" fmla="*/ 2 w 431"/>
                <a:gd name="T51" fmla="*/ 124 h 356"/>
                <a:gd name="T52" fmla="*/ 19 w 431"/>
                <a:gd name="T53" fmla="*/ 163 h 356"/>
                <a:gd name="T54" fmla="*/ 24 w 431"/>
                <a:gd name="T55" fmla="*/ 195 h 356"/>
                <a:gd name="T56" fmla="*/ 39 w 431"/>
                <a:gd name="T57" fmla="*/ 226 h 356"/>
                <a:gd name="T58" fmla="*/ 36 w 431"/>
                <a:gd name="T59" fmla="*/ 261 h 356"/>
                <a:gd name="T60" fmla="*/ 44 w 431"/>
                <a:gd name="T61" fmla="*/ 258 h 356"/>
                <a:gd name="T62" fmla="*/ 58 w 431"/>
                <a:gd name="T63" fmla="*/ 264 h 356"/>
                <a:gd name="T64" fmla="*/ 88 w 431"/>
                <a:gd name="T65" fmla="*/ 275 h 356"/>
                <a:gd name="T66" fmla="*/ 109 w 431"/>
                <a:gd name="T67" fmla="*/ 280 h 356"/>
                <a:gd name="T68" fmla="*/ 114 w 431"/>
                <a:gd name="T69" fmla="*/ 308 h 356"/>
                <a:gd name="T70" fmla="*/ 134 w 431"/>
                <a:gd name="T71" fmla="*/ 302 h 356"/>
                <a:gd name="T72" fmla="*/ 127 w 431"/>
                <a:gd name="T73" fmla="*/ 287 h 356"/>
                <a:gd name="T74" fmla="*/ 162 w 431"/>
                <a:gd name="T75" fmla="*/ 293 h 356"/>
                <a:gd name="T76" fmla="*/ 166 w 431"/>
                <a:gd name="T77" fmla="*/ 308 h 356"/>
                <a:gd name="T78" fmla="*/ 176 w 431"/>
                <a:gd name="T79" fmla="*/ 309 h 356"/>
                <a:gd name="T80" fmla="*/ 205 w 431"/>
                <a:gd name="T81" fmla="*/ 329 h 356"/>
                <a:gd name="T82" fmla="*/ 221 w 431"/>
                <a:gd name="T83" fmla="*/ 340 h 356"/>
                <a:gd name="T84" fmla="*/ 234 w 431"/>
                <a:gd name="T85" fmla="*/ 339 h 356"/>
                <a:gd name="T86" fmla="*/ 248 w 431"/>
                <a:gd name="T87" fmla="*/ 341 h 356"/>
                <a:gd name="T88" fmla="*/ 257 w 431"/>
                <a:gd name="T89" fmla="*/ 342 h 356"/>
                <a:gd name="T90" fmla="*/ 265 w 431"/>
                <a:gd name="T91" fmla="*/ 353 h 356"/>
                <a:gd name="T92" fmla="*/ 288 w 431"/>
                <a:gd name="T93" fmla="*/ 339 h 356"/>
                <a:gd name="T94" fmla="*/ 314 w 431"/>
                <a:gd name="T95" fmla="*/ 337 h 356"/>
                <a:gd name="T96" fmla="*/ 343 w 431"/>
                <a:gd name="T97" fmla="*/ 335 h 356"/>
                <a:gd name="T98" fmla="*/ 381 w 431"/>
                <a:gd name="T99" fmla="*/ 348 h 356"/>
                <a:gd name="T100" fmla="*/ 386 w 431"/>
                <a:gd name="T101" fmla="*/ 341 h 356"/>
                <a:gd name="T102" fmla="*/ 392 w 431"/>
                <a:gd name="T103" fmla="*/ 301 h 356"/>
                <a:gd name="T104" fmla="*/ 428 w 431"/>
                <a:gd name="T105" fmla="*/ 254 h 3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1"/>
                <a:gd name="T160" fmla="*/ 0 h 356"/>
                <a:gd name="T161" fmla="*/ 431 w 431"/>
                <a:gd name="T162" fmla="*/ 356 h 3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1" h="356">
                  <a:moveTo>
                    <a:pt x="422" y="231"/>
                  </a:moveTo>
                  <a:cubicBezTo>
                    <a:pt x="423" y="229"/>
                    <a:pt x="427" y="228"/>
                    <a:pt x="427" y="228"/>
                  </a:cubicBezTo>
                  <a:cubicBezTo>
                    <a:pt x="430" y="225"/>
                    <a:pt x="430" y="225"/>
                    <a:pt x="430" y="225"/>
                  </a:cubicBezTo>
                  <a:cubicBezTo>
                    <a:pt x="430" y="225"/>
                    <a:pt x="422" y="222"/>
                    <a:pt x="419" y="218"/>
                  </a:cubicBezTo>
                  <a:cubicBezTo>
                    <a:pt x="417" y="215"/>
                    <a:pt x="415" y="210"/>
                    <a:pt x="411" y="207"/>
                  </a:cubicBezTo>
                  <a:cubicBezTo>
                    <a:pt x="407" y="203"/>
                    <a:pt x="402" y="202"/>
                    <a:pt x="402" y="196"/>
                  </a:cubicBezTo>
                  <a:cubicBezTo>
                    <a:pt x="402" y="189"/>
                    <a:pt x="398" y="185"/>
                    <a:pt x="396" y="181"/>
                  </a:cubicBezTo>
                  <a:cubicBezTo>
                    <a:pt x="394" y="178"/>
                    <a:pt x="394" y="172"/>
                    <a:pt x="394" y="172"/>
                  </a:cubicBezTo>
                  <a:cubicBezTo>
                    <a:pt x="398" y="168"/>
                    <a:pt x="398" y="168"/>
                    <a:pt x="398" y="168"/>
                  </a:cubicBezTo>
                  <a:cubicBezTo>
                    <a:pt x="395" y="162"/>
                    <a:pt x="395" y="162"/>
                    <a:pt x="395" y="162"/>
                  </a:cubicBezTo>
                  <a:cubicBezTo>
                    <a:pt x="397" y="154"/>
                    <a:pt x="397" y="154"/>
                    <a:pt x="397" y="154"/>
                  </a:cubicBezTo>
                  <a:cubicBezTo>
                    <a:pt x="397" y="154"/>
                    <a:pt x="399" y="149"/>
                    <a:pt x="390" y="146"/>
                  </a:cubicBezTo>
                  <a:cubicBezTo>
                    <a:pt x="380" y="141"/>
                    <a:pt x="373" y="141"/>
                    <a:pt x="373" y="141"/>
                  </a:cubicBezTo>
                  <a:cubicBezTo>
                    <a:pt x="373" y="141"/>
                    <a:pt x="374" y="126"/>
                    <a:pt x="380" y="120"/>
                  </a:cubicBezTo>
                  <a:cubicBezTo>
                    <a:pt x="386" y="115"/>
                    <a:pt x="398" y="112"/>
                    <a:pt x="398" y="112"/>
                  </a:cubicBezTo>
                  <a:cubicBezTo>
                    <a:pt x="396" y="93"/>
                    <a:pt x="396" y="93"/>
                    <a:pt x="396" y="93"/>
                  </a:cubicBezTo>
                  <a:cubicBezTo>
                    <a:pt x="398" y="92"/>
                    <a:pt x="398" y="92"/>
                    <a:pt x="398" y="92"/>
                  </a:cubicBezTo>
                  <a:cubicBezTo>
                    <a:pt x="393" y="84"/>
                    <a:pt x="393" y="84"/>
                    <a:pt x="393" y="84"/>
                  </a:cubicBezTo>
                  <a:cubicBezTo>
                    <a:pt x="395" y="80"/>
                    <a:pt x="395" y="80"/>
                    <a:pt x="395" y="80"/>
                  </a:cubicBezTo>
                  <a:cubicBezTo>
                    <a:pt x="395" y="80"/>
                    <a:pt x="380" y="62"/>
                    <a:pt x="379" y="56"/>
                  </a:cubicBezTo>
                  <a:cubicBezTo>
                    <a:pt x="377" y="50"/>
                    <a:pt x="376" y="44"/>
                    <a:pt x="376" y="44"/>
                  </a:cubicBezTo>
                  <a:cubicBezTo>
                    <a:pt x="368" y="31"/>
                    <a:pt x="368" y="31"/>
                    <a:pt x="368" y="31"/>
                  </a:cubicBezTo>
                  <a:cubicBezTo>
                    <a:pt x="365" y="28"/>
                    <a:pt x="365" y="28"/>
                    <a:pt x="365" y="28"/>
                  </a:cubicBezTo>
                  <a:cubicBezTo>
                    <a:pt x="365" y="28"/>
                    <a:pt x="368" y="25"/>
                    <a:pt x="364" y="17"/>
                  </a:cubicBezTo>
                  <a:cubicBezTo>
                    <a:pt x="359" y="9"/>
                    <a:pt x="351" y="11"/>
                    <a:pt x="347" y="11"/>
                  </a:cubicBezTo>
                  <a:cubicBezTo>
                    <a:pt x="343" y="10"/>
                    <a:pt x="344" y="6"/>
                    <a:pt x="341" y="5"/>
                  </a:cubicBezTo>
                  <a:cubicBezTo>
                    <a:pt x="338" y="4"/>
                    <a:pt x="337" y="9"/>
                    <a:pt x="337" y="9"/>
                  </a:cubicBezTo>
                  <a:cubicBezTo>
                    <a:pt x="335" y="9"/>
                    <a:pt x="335" y="9"/>
                    <a:pt x="335" y="9"/>
                  </a:cubicBezTo>
                  <a:cubicBezTo>
                    <a:pt x="334" y="9"/>
                    <a:pt x="296" y="19"/>
                    <a:pt x="280" y="19"/>
                  </a:cubicBezTo>
                  <a:cubicBezTo>
                    <a:pt x="265" y="20"/>
                    <a:pt x="224" y="18"/>
                    <a:pt x="224" y="18"/>
                  </a:cubicBezTo>
                  <a:cubicBezTo>
                    <a:pt x="221" y="21"/>
                    <a:pt x="221" y="21"/>
                    <a:pt x="221" y="21"/>
                  </a:cubicBezTo>
                  <a:cubicBezTo>
                    <a:pt x="217" y="21"/>
                    <a:pt x="217" y="21"/>
                    <a:pt x="217" y="21"/>
                  </a:cubicBezTo>
                  <a:cubicBezTo>
                    <a:pt x="216" y="26"/>
                    <a:pt x="216" y="26"/>
                    <a:pt x="216" y="26"/>
                  </a:cubicBezTo>
                  <a:cubicBezTo>
                    <a:pt x="216" y="26"/>
                    <a:pt x="212" y="27"/>
                    <a:pt x="210" y="29"/>
                  </a:cubicBezTo>
                  <a:cubicBezTo>
                    <a:pt x="209" y="30"/>
                    <a:pt x="208" y="35"/>
                    <a:pt x="208" y="35"/>
                  </a:cubicBezTo>
                  <a:cubicBezTo>
                    <a:pt x="204" y="33"/>
                    <a:pt x="204" y="33"/>
                    <a:pt x="204" y="33"/>
                  </a:cubicBezTo>
                  <a:cubicBezTo>
                    <a:pt x="200" y="33"/>
                    <a:pt x="200" y="33"/>
                    <a:pt x="200" y="33"/>
                  </a:cubicBezTo>
                  <a:cubicBezTo>
                    <a:pt x="202" y="29"/>
                    <a:pt x="202" y="29"/>
                    <a:pt x="202" y="29"/>
                  </a:cubicBezTo>
                  <a:cubicBezTo>
                    <a:pt x="202" y="29"/>
                    <a:pt x="209" y="25"/>
                    <a:pt x="212" y="23"/>
                  </a:cubicBezTo>
                  <a:cubicBezTo>
                    <a:pt x="216" y="21"/>
                    <a:pt x="224" y="9"/>
                    <a:pt x="224" y="9"/>
                  </a:cubicBezTo>
                  <a:cubicBezTo>
                    <a:pt x="222" y="7"/>
                    <a:pt x="222" y="7"/>
                    <a:pt x="222" y="7"/>
                  </a:cubicBezTo>
                  <a:cubicBezTo>
                    <a:pt x="222" y="7"/>
                    <a:pt x="214" y="21"/>
                    <a:pt x="211" y="22"/>
                  </a:cubicBezTo>
                  <a:cubicBezTo>
                    <a:pt x="209" y="22"/>
                    <a:pt x="191" y="36"/>
                    <a:pt x="180" y="27"/>
                  </a:cubicBezTo>
                  <a:cubicBezTo>
                    <a:pt x="168" y="19"/>
                    <a:pt x="166" y="6"/>
                    <a:pt x="166" y="6"/>
                  </a:cubicBezTo>
                  <a:cubicBezTo>
                    <a:pt x="166" y="6"/>
                    <a:pt x="171" y="7"/>
                    <a:pt x="173" y="8"/>
                  </a:cubicBezTo>
                  <a:cubicBezTo>
                    <a:pt x="176" y="9"/>
                    <a:pt x="181" y="14"/>
                    <a:pt x="181" y="14"/>
                  </a:cubicBezTo>
                  <a:cubicBezTo>
                    <a:pt x="182" y="12"/>
                    <a:pt x="182" y="12"/>
                    <a:pt x="182" y="12"/>
                  </a:cubicBezTo>
                  <a:cubicBezTo>
                    <a:pt x="182" y="12"/>
                    <a:pt x="178" y="7"/>
                    <a:pt x="175" y="5"/>
                  </a:cubicBezTo>
                  <a:cubicBezTo>
                    <a:pt x="171" y="4"/>
                    <a:pt x="164" y="0"/>
                    <a:pt x="160" y="0"/>
                  </a:cubicBezTo>
                  <a:cubicBezTo>
                    <a:pt x="156" y="0"/>
                    <a:pt x="140" y="6"/>
                    <a:pt x="136" y="7"/>
                  </a:cubicBezTo>
                  <a:cubicBezTo>
                    <a:pt x="132" y="7"/>
                    <a:pt x="128" y="9"/>
                    <a:pt x="123" y="9"/>
                  </a:cubicBezTo>
                  <a:cubicBezTo>
                    <a:pt x="119" y="10"/>
                    <a:pt x="111" y="18"/>
                    <a:pt x="107" y="20"/>
                  </a:cubicBezTo>
                  <a:cubicBezTo>
                    <a:pt x="103" y="22"/>
                    <a:pt x="98" y="21"/>
                    <a:pt x="95" y="24"/>
                  </a:cubicBezTo>
                  <a:cubicBezTo>
                    <a:pt x="92" y="26"/>
                    <a:pt x="92" y="26"/>
                    <a:pt x="88" y="30"/>
                  </a:cubicBezTo>
                  <a:cubicBezTo>
                    <a:pt x="85" y="34"/>
                    <a:pt x="82" y="37"/>
                    <a:pt x="82" y="37"/>
                  </a:cubicBezTo>
                  <a:cubicBezTo>
                    <a:pt x="60" y="43"/>
                    <a:pt x="42" y="43"/>
                    <a:pt x="42" y="43"/>
                  </a:cubicBezTo>
                  <a:cubicBezTo>
                    <a:pt x="38" y="46"/>
                    <a:pt x="38" y="46"/>
                    <a:pt x="38" y="46"/>
                  </a:cubicBezTo>
                  <a:cubicBezTo>
                    <a:pt x="24" y="51"/>
                    <a:pt x="24" y="51"/>
                    <a:pt x="24" y="51"/>
                  </a:cubicBezTo>
                  <a:cubicBezTo>
                    <a:pt x="20" y="52"/>
                    <a:pt x="20" y="52"/>
                    <a:pt x="20" y="52"/>
                  </a:cubicBezTo>
                  <a:cubicBezTo>
                    <a:pt x="6" y="60"/>
                    <a:pt x="6" y="60"/>
                    <a:pt x="6" y="60"/>
                  </a:cubicBezTo>
                  <a:cubicBezTo>
                    <a:pt x="7" y="62"/>
                    <a:pt x="7" y="62"/>
                    <a:pt x="7" y="62"/>
                  </a:cubicBezTo>
                  <a:cubicBezTo>
                    <a:pt x="11" y="61"/>
                    <a:pt x="11" y="61"/>
                    <a:pt x="11" y="61"/>
                  </a:cubicBezTo>
                  <a:cubicBezTo>
                    <a:pt x="16" y="63"/>
                    <a:pt x="16" y="63"/>
                    <a:pt x="16" y="63"/>
                  </a:cubicBezTo>
                  <a:cubicBezTo>
                    <a:pt x="20" y="55"/>
                    <a:pt x="20" y="55"/>
                    <a:pt x="20" y="55"/>
                  </a:cubicBezTo>
                  <a:cubicBezTo>
                    <a:pt x="25" y="53"/>
                    <a:pt x="25" y="53"/>
                    <a:pt x="25" y="53"/>
                  </a:cubicBezTo>
                  <a:cubicBezTo>
                    <a:pt x="24" y="58"/>
                    <a:pt x="24" y="58"/>
                    <a:pt x="24" y="58"/>
                  </a:cubicBezTo>
                  <a:cubicBezTo>
                    <a:pt x="24" y="58"/>
                    <a:pt x="19" y="60"/>
                    <a:pt x="19" y="63"/>
                  </a:cubicBezTo>
                  <a:cubicBezTo>
                    <a:pt x="20" y="66"/>
                    <a:pt x="22" y="72"/>
                    <a:pt x="22" y="73"/>
                  </a:cubicBezTo>
                  <a:cubicBezTo>
                    <a:pt x="22" y="74"/>
                    <a:pt x="18" y="77"/>
                    <a:pt x="19" y="80"/>
                  </a:cubicBezTo>
                  <a:cubicBezTo>
                    <a:pt x="21" y="81"/>
                    <a:pt x="30" y="94"/>
                    <a:pt x="26" y="96"/>
                  </a:cubicBezTo>
                  <a:cubicBezTo>
                    <a:pt x="24" y="98"/>
                    <a:pt x="19" y="97"/>
                    <a:pt x="20" y="94"/>
                  </a:cubicBezTo>
                  <a:cubicBezTo>
                    <a:pt x="21" y="91"/>
                    <a:pt x="22" y="88"/>
                    <a:pt x="22" y="88"/>
                  </a:cubicBezTo>
                  <a:cubicBezTo>
                    <a:pt x="19" y="82"/>
                    <a:pt x="19" y="82"/>
                    <a:pt x="19" y="82"/>
                  </a:cubicBezTo>
                  <a:cubicBezTo>
                    <a:pt x="19" y="82"/>
                    <a:pt x="12" y="81"/>
                    <a:pt x="9" y="81"/>
                  </a:cubicBezTo>
                  <a:cubicBezTo>
                    <a:pt x="8" y="81"/>
                    <a:pt x="7" y="82"/>
                    <a:pt x="6" y="83"/>
                  </a:cubicBezTo>
                  <a:cubicBezTo>
                    <a:pt x="7" y="87"/>
                    <a:pt x="7" y="94"/>
                    <a:pt x="9" y="98"/>
                  </a:cubicBezTo>
                  <a:cubicBezTo>
                    <a:pt x="13" y="104"/>
                    <a:pt x="11" y="110"/>
                    <a:pt x="9" y="117"/>
                  </a:cubicBezTo>
                  <a:cubicBezTo>
                    <a:pt x="8" y="121"/>
                    <a:pt x="4" y="121"/>
                    <a:pt x="2" y="124"/>
                  </a:cubicBezTo>
                  <a:cubicBezTo>
                    <a:pt x="1" y="125"/>
                    <a:pt x="1" y="131"/>
                    <a:pt x="0" y="133"/>
                  </a:cubicBezTo>
                  <a:cubicBezTo>
                    <a:pt x="9" y="134"/>
                    <a:pt x="22" y="148"/>
                    <a:pt x="22" y="155"/>
                  </a:cubicBezTo>
                  <a:cubicBezTo>
                    <a:pt x="22" y="159"/>
                    <a:pt x="18" y="157"/>
                    <a:pt x="19" y="163"/>
                  </a:cubicBezTo>
                  <a:cubicBezTo>
                    <a:pt x="20" y="167"/>
                    <a:pt x="20" y="168"/>
                    <a:pt x="24" y="170"/>
                  </a:cubicBezTo>
                  <a:cubicBezTo>
                    <a:pt x="28" y="171"/>
                    <a:pt x="24" y="181"/>
                    <a:pt x="25" y="181"/>
                  </a:cubicBezTo>
                  <a:cubicBezTo>
                    <a:pt x="31" y="182"/>
                    <a:pt x="26" y="192"/>
                    <a:pt x="24" y="195"/>
                  </a:cubicBezTo>
                  <a:cubicBezTo>
                    <a:pt x="20" y="200"/>
                    <a:pt x="28" y="204"/>
                    <a:pt x="30" y="210"/>
                  </a:cubicBezTo>
                  <a:cubicBezTo>
                    <a:pt x="32" y="212"/>
                    <a:pt x="26" y="216"/>
                    <a:pt x="30" y="218"/>
                  </a:cubicBezTo>
                  <a:cubicBezTo>
                    <a:pt x="34" y="220"/>
                    <a:pt x="39" y="219"/>
                    <a:pt x="39" y="226"/>
                  </a:cubicBezTo>
                  <a:cubicBezTo>
                    <a:pt x="39" y="232"/>
                    <a:pt x="45" y="235"/>
                    <a:pt x="42" y="242"/>
                  </a:cubicBezTo>
                  <a:cubicBezTo>
                    <a:pt x="42" y="246"/>
                    <a:pt x="40" y="257"/>
                    <a:pt x="37" y="259"/>
                  </a:cubicBezTo>
                  <a:cubicBezTo>
                    <a:pt x="37" y="260"/>
                    <a:pt x="37" y="260"/>
                    <a:pt x="36" y="261"/>
                  </a:cubicBezTo>
                  <a:cubicBezTo>
                    <a:pt x="44" y="263"/>
                    <a:pt x="44" y="263"/>
                    <a:pt x="44" y="263"/>
                  </a:cubicBezTo>
                  <a:cubicBezTo>
                    <a:pt x="46" y="261"/>
                    <a:pt x="46" y="261"/>
                    <a:pt x="46" y="261"/>
                  </a:cubicBezTo>
                  <a:cubicBezTo>
                    <a:pt x="44" y="258"/>
                    <a:pt x="44" y="258"/>
                    <a:pt x="44" y="258"/>
                  </a:cubicBezTo>
                  <a:cubicBezTo>
                    <a:pt x="46" y="255"/>
                    <a:pt x="46" y="255"/>
                    <a:pt x="46" y="255"/>
                  </a:cubicBezTo>
                  <a:cubicBezTo>
                    <a:pt x="60" y="257"/>
                    <a:pt x="60" y="257"/>
                    <a:pt x="60" y="257"/>
                  </a:cubicBezTo>
                  <a:cubicBezTo>
                    <a:pt x="58" y="264"/>
                    <a:pt x="58" y="264"/>
                    <a:pt x="58" y="264"/>
                  </a:cubicBezTo>
                  <a:cubicBezTo>
                    <a:pt x="66" y="272"/>
                    <a:pt x="66" y="272"/>
                    <a:pt x="66" y="272"/>
                  </a:cubicBezTo>
                  <a:cubicBezTo>
                    <a:pt x="66" y="267"/>
                    <a:pt x="66" y="267"/>
                    <a:pt x="66" y="267"/>
                  </a:cubicBezTo>
                  <a:cubicBezTo>
                    <a:pt x="88" y="275"/>
                    <a:pt x="88" y="275"/>
                    <a:pt x="88" y="275"/>
                  </a:cubicBezTo>
                  <a:cubicBezTo>
                    <a:pt x="89" y="281"/>
                    <a:pt x="89" y="281"/>
                    <a:pt x="89" y="281"/>
                  </a:cubicBezTo>
                  <a:cubicBezTo>
                    <a:pt x="102" y="275"/>
                    <a:pt x="102" y="275"/>
                    <a:pt x="102" y="275"/>
                  </a:cubicBezTo>
                  <a:cubicBezTo>
                    <a:pt x="109" y="280"/>
                    <a:pt x="109" y="280"/>
                    <a:pt x="109" y="280"/>
                  </a:cubicBezTo>
                  <a:cubicBezTo>
                    <a:pt x="109" y="280"/>
                    <a:pt x="96" y="288"/>
                    <a:pt x="98" y="291"/>
                  </a:cubicBezTo>
                  <a:cubicBezTo>
                    <a:pt x="100" y="293"/>
                    <a:pt x="109" y="292"/>
                    <a:pt x="110" y="295"/>
                  </a:cubicBezTo>
                  <a:cubicBezTo>
                    <a:pt x="112" y="298"/>
                    <a:pt x="111" y="306"/>
                    <a:pt x="114" y="308"/>
                  </a:cubicBezTo>
                  <a:cubicBezTo>
                    <a:pt x="117" y="310"/>
                    <a:pt x="123" y="308"/>
                    <a:pt x="124" y="306"/>
                  </a:cubicBezTo>
                  <a:cubicBezTo>
                    <a:pt x="124" y="304"/>
                    <a:pt x="130" y="301"/>
                    <a:pt x="130" y="301"/>
                  </a:cubicBezTo>
                  <a:cubicBezTo>
                    <a:pt x="134" y="302"/>
                    <a:pt x="134" y="302"/>
                    <a:pt x="134" y="302"/>
                  </a:cubicBezTo>
                  <a:cubicBezTo>
                    <a:pt x="134" y="302"/>
                    <a:pt x="136" y="296"/>
                    <a:pt x="134" y="296"/>
                  </a:cubicBezTo>
                  <a:cubicBezTo>
                    <a:pt x="132" y="296"/>
                    <a:pt x="128" y="293"/>
                    <a:pt x="128" y="293"/>
                  </a:cubicBezTo>
                  <a:cubicBezTo>
                    <a:pt x="127" y="287"/>
                    <a:pt x="127" y="287"/>
                    <a:pt x="127" y="287"/>
                  </a:cubicBezTo>
                  <a:cubicBezTo>
                    <a:pt x="127" y="287"/>
                    <a:pt x="134" y="289"/>
                    <a:pt x="140" y="291"/>
                  </a:cubicBezTo>
                  <a:cubicBezTo>
                    <a:pt x="146" y="293"/>
                    <a:pt x="150" y="298"/>
                    <a:pt x="150" y="298"/>
                  </a:cubicBezTo>
                  <a:cubicBezTo>
                    <a:pt x="162" y="293"/>
                    <a:pt x="162" y="293"/>
                    <a:pt x="162" y="293"/>
                  </a:cubicBezTo>
                  <a:cubicBezTo>
                    <a:pt x="166" y="298"/>
                    <a:pt x="166" y="298"/>
                    <a:pt x="166" y="298"/>
                  </a:cubicBezTo>
                  <a:cubicBezTo>
                    <a:pt x="162" y="303"/>
                    <a:pt x="162" y="303"/>
                    <a:pt x="162" y="303"/>
                  </a:cubicBezTo>
                  <a:cubicBezTo>
                    <a:pt x="162" y="303"/>
                    <a:pt x="165" y="307"/>
                    <a:pt x="166" y="308"/>
                  </a:cubicBezTo>
                  <a:cubicBezTo>
                    <a:pt x="168" y="309"/>
                    <a:pt x="170" y="315"/>
                    <a:pt x="170" y="315"/>
                  </a:cubicBezTo>
                  <a:cubicBezTo>
                    <a:pt x="175" y="313"/>
                    <a:pt x="175" y="313"/>
                    <a:pt x="175" y="313"/>
                  </a:cubicBezTo>
                  <a:cubicBezTo>
                    <a:pt x="176" y="309"/>
                    <a:pt x="176" y="309"/>
                    <a:pt x="176" y="309"/>
                  </a:cubicBezTo>
                  <a:cubicBezTo>
                    <a:pt x="192" y="314"/>
                    <a:pt x="192" y="314"/>
                    <a:pt x="192" y="314"/>
                  </a:cubicBezTo>
                  <a:cubicBezTo>
                    <a:pt x="202" y="317"/>
                    <a:pt x="202" y="317"/>
                    <a:pt x="202" y="317"/>
                  </a:cubicBezTo>
                  <a:cubicBezTo>
                    <a:pt x="205" y="329"/>
                    <a:pt x="205" y="329"/>
                    <a:pt x="205" y="329"/>
                  </a:cubicBezTo>
                  <a:cubicBezTo>
                    <a:pt x="214" y="329"/>
                    <a:pt x="214" y="329"/>
                    <a:pt x="214" y="329"/>
                  </a:cubicBezTo>
                  <a:cubicBezTo>
                    <a:pt x="218" y="340"/>
                    <a:pt x="218" y="340"/>
                    <a:pt x="218" y="340"/>
                  </a:cubicBezTo>
                  <a:cubicBezTo>
                    <a:pt x="221" y="340"/>
                    <a:pt x="221" y="340"/>
                    <a:pt x="221" y="340"/>
                  </a:cubicBezTo>
                  <a:cubicBezTo>
                    <a:pt x="221" y="348"/>
                    <a:pt x="221" y="348"/>
                    <a:pt x="221" y="348"/>
                  </a:cubicBezTo>
                  <a:cubicBezTo>
                    <a:pt x="231" y="346"/>
                    <a:pt x="231" y="346"/>
                    <a:pt x="231" y="346"/>
                  </a:cubicBezTo>
                  <a:cubicBezTo>
                    <a:pt x="234" y="339"/>
                    <a:pt x="234" y="339"/>
                    <a:pt x="234" y="339"/>
                  </a:cubicBezTo>
                  <a:cubicBezTo>
                    <a:pt x="237" y="339"/>
                    <a:pt x="237" y="339"/>
                    <a:pt x="237" y="339"/>
                  </a:cubicBezTo>
                  <a:cubicBezTo>
                    <a:pt x="237" y="339"/>
                    <a:pt x="238" y="333"/>
                    <a:pt x="243" y="333"/>
                  </a:cubicBezTo>
                  <a:cubicBezTo>
                    <a:pt x="247" y="334"/>
                    <a:pt x="248" y="341"/>
                    <a:pt x="248" y="341"/>
                  </a:cubicBezTo>
                  <a:cubicBezTo>
                    <a:pt x="252" y="341"/>
                    <a:pt x="252" y="341"/>
                    <a:pt x="252" y="341"/>
                  </a:cubicBezTo>
                  <a:cubicBezTo>
                    <a:pt x="251" y="344"/>
                    <a:pt x="251" y="344"/>
                    <a:pt x="251" y="344"/>
                  </a:cubicBezTo>
                  <a:cubicBezTo>
                    <a:pt x="257" y="342"/>
                    <a:pt x="257" y="342"/>
                    <a:pt x="257" y="342"/>
                  </a:cubicBezTo>
                  <a:cubicBezTo>
                    <a:pt x="260" y="349"/>
                    <a:pt x="260" y="349"/>
                    <a:pt x="260" y="349"/>
                  </a:cubicBezTo>
                  <a:cubicBezTo>
                    <a:pt x="260" y="349"/>
                    <a:pt x="255" y="356"/>
                    <a:pt x="259" y="356"/>
                  </a:cubicBezTo>
                  <a:cubicBezTo>
                    <a:pt x="261" y="356"/>
                    <a:pt x="265" y="353"/>
                    <a:pt x="265" y="353"/>
                  </a:cubicBezTo>
                  <a:cubicBezTo>
                    <a:pt x="273" y="356"/>
                    <a:pt x="273" y="356"/>
                    <a:pt x="273" y="356"/>
                  </a:cubicBezTo>
                  <a:cubicBezTo>
                    <a:pt x="276" y="346"/>
                    <a:pt x="276" y="346"/>
                    <a:pt x="276" y="346"/>
                  </a:cubicBezTo>
                  <a:cubicBezTo>
                    <a:pt x="276" y="346"/>
                    <a:pt x="281" y="340"/>
                    <a:pt x="288" y="339"/>
                  </a:cubicBezTo>
                  <a:cubicBezTo>
                    <a:pt x="300" y="339"/>
                    <a:pt x="300" y="339"/>
                    <a:pt x="300" y="339"/>
                  </a:cubicBezTo>
                  <a:cubicBezTo>
                    <a:pt x="300" y="339"/>
                    <a:pt x="301" y="345"/>
                    <a:pt x="308" y="344"/>
                  </a:cubicBezTo>
                  <a:cubicBezTo>
                    <a:pt x="313" y="343"/>
                    <a:pt x="314" y="337"/>
                    <a:pt x="314" y="337"/>
                  </a:cubicBezTo>
                  <a:cubicBezTo>
                    <a:pt x="314" y="337"/>
                    <a:pt x="319" y="333"/>
                    <a:pt x="327" y="331"/>
                  </a:cubicBezTo>
                  <a:cubicBezTo>
                    <a:pt x="334" y="330"/>
                    <a:pt x="337" y="331"/>
                    <a:pt x="337" y="331"/>
                  </a:cubicBezTo>
                  <a:cubicBezTo>
                    <a:pt x="343" y="335"/>
                    <a:pt x="343" y="335"/>
                    <a:pt x="343" y="335"/>
                  </a:cubicBezTo>
                  <a:cubicBezTo>
                    <a:pt x="343" y="335"/>
                    <a:pt x="355" y="335"/>
                    <a:pt x="356" y="337"/>
                  </a:cubicBezTo>
                  <a:cubicBezTo>
                    <a:pt x="357" y="339"/>
                    <a:pt x="357" y="344"/>
                    <a:pt x="357" y="344"/>
                  </a:cubicBezTo>
                  <a:cubicBezTo>
                    <a:pt x="381" y="348"/>
                    <a:pt x="381" y="348"/>
                    <a:pt x="381" y="348"/>
                  </a:cubicBezTo>
                  <a:cubicBezTo>
                    <a:pt x="395" y="352"/>
                    <a:pt x="395" y="352"/>
                    <a:pt x="395" y="352"/>
                  </a:cubicBezTo>
                  <a:cubicBezTo>
                    <a:pt x="396" y="346"/>
                    <a:pt x="396" y="346"/>
                    <a:pt x="396" y="346"/>
                  </a:cubicBezTo>
                  <a:cubicBezTo>
                    <a:pt x="396" y="346"/>
                    <a:pt x="388" y="344"/>
                    <a:pt x="386" y="341"/>
                  </a:cubicBezTo>
                  <a:cubicBezTo>
                    <a:pt x="385" y="338"/>
                    <a:pt x="386" y="335"/>
                    <a:pt x="385" y="330"/>
                  </a:cubicBezTo>
                  <a:cubicBezTo>
                    <a:pt x="385" y="325"/>
                    <a:pt x="379" y="318"/>
                    <a:pt x="379" y="318"/>
                  </a:cubicBezTo>
                  <a:cubicBezTo>
                    <a:pt x="379" y="318"/>
                    <a:pt x="389" y="308"/>
                    <a:pt x="392" y="301"/>
                  </a:cubicBezTo>
                  <a:cubicBezTo>
                    <a:pt x="396" y="294"/>
                    <a:pt x="397" y="283"/>
                    <a:pt x="400" y="279"/>
                  </a:cubicBezTo>
                  <a:cubicBezTo>
                    <a:pt x="404" y="276"/>
                    <a:pt x="414" y="258"/>
                    <a:pt x="414" y="258"/>
                  </a:cubicBezTo>
                  <a:cubicBezTo>
                    <a:pt x="414" y="258"/>
                    <a:pt x="425" y="261"/>
                    <a:pt x="428" y="254"/>
                  </a:cubicBezTo>
                  <a:cubicBezTo>
                    <a:pt x="431" y="246"/>
                    <a:pt x="431" y="238"/>
                    <a:pt x="428" y="235"/>
                  </a:cubicBezTo>
                  <a:cubicBezTo>
                    <a:pt x="425" y="234"/>
                    <a:pt x="421" y="233"/>
                    <a:pt x="422" y="231"/>
                  </a:cubicBez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23" name="Paris"/>
            <p:cNvSpPr>
              <a:spLocks noEditPoints="1"/>
            </p:cNvSpPr>
            <p:nvPr/>
          </p:nvSpPr>
          <p:spPr bwMode="auto">
            <a:xfrm>
              <a:off x="3601234" y="3157696"/>
              <a:ext cx="1068070" cy="1109980"/>
            </a:xfrm>
            <a:custGeom>
              <a:avLst/>
              <a:gdLst>
                <a:gd name="T0" fmla="*/ 540 w 626"/>
                <a:gd name="T1" fmla="*/ 142 h 652"/>
                <a:gd name="T2" fmla="*/ 511 w 626"/>
                <a:gd name="T3" fmla="*/ 136 h 652"/>
                <a:gd name="T4" fmla="*/ 481 w 626"/>
                <a:gd name="T5" fmla="*/ 122 h 652"/>
                <a:gd name="T6" fmla="*/ 450 w 626"/>
                <a:gd name="T7" fmla="*/ 105 h 652"/>
                <a:gd name="T8" fmla="*/ 432 w 626"/>
                <a:gd name="T9" fmla="*/ 71 h 652"/>
                <a:gd name="T10" fmla="*/ 405 w 626"/>
                <a:gd name="T11" fmla="*/ 74 h 652"/>
                <a:gd name="T12" fmla="*/ 378 w 626"/>
                <a:gd name="T13" fmla="*/ 42 h 652"/>
                <a:gd name="T14" fmla="*/ 355 w 626"/>
                <a:gd name="T15" fmla="*/ 28 h 652"/>
                <a:gd name="T16" fmla="*/ 345 w 626"/>
                <a:gd name="T17" fmla="*/ 8 h 652"/>
                <a:gd name="T18" fmla="*/ 295 w 626"/>
                <a:gd name="T19" fmla="*/ 48 h 652"/>
                <a:gd name="T20" fmla="*/ 236 w 626"/>
                <a:gd name="T21" fmla="*/ 78 h 652"/>
                <a:gd name="T22" fmla="*/ 211 w 626"/>
                <a:gd name="T23" fmla="*/ 105 h 652"/>
                <a:gd name="T24" fmla="*/ 167 w 626"/>
                <a:gd name="T25" fmla="*/ 79 h 652"/>
                <a:gd name="T26" fmla="*/ 144 w 626"/>
                <a:gd name="T27" fmla="*/ 74 h 652"/>
                <a:gd name="T28" fmla="*/ 149 w 626"/>
                <a:gd name="T29" fmla="*/ 114 h 652"/>
                <a:gd name="T30" fmla="*/ 130 w 626"/>
                <a:gd name="T31" fmla="*/ 130 h 652"/>
                <a:gd name="T32" fmla="*/ 112 w 626"/>
                <a:gd name="T33" fmla="*/ 127 h 652"/>
                <a:gd name="T34" fmla="*/ 50 w 626"/>
                <a:gd name="T35" fmla="*/ 114 h 652"/>
                <a:gd name="T36" fmla="*/ 4 w 626"/>
                <a:gd name="T37" fmla="*/ 130 h 652"/>
                <a:gd name="T38" fmla="*/ 8 w 626"/>
                <a:gd name="T39" fmla="*/ 138 h 652"/>
                <a:gd name="T40" fmla="*/ 1 w 626"/>
                <a:gd name="T41" fmla="*/ 153 h 652"/>
                <a:gd name="T42" fmla="*/ 35 w 626"/>
                <a:gd name="T43" fmla="*/ 169 h 652"/>
                <a:gd name="T44" fmla="*/ 66 w 626"/>
                <a:gd name="T45" fmla="*/ 181 h 652"/>
                <a:gd name="T46" fmla="*/ 73 w 626"/>
                <a:gd name="T47" fmla="*/ 194 h 652"/>
                <a:gd name="T48" fmla="*/ 97 w 626"/>
                <a:gd name="T49" fmla="*/ 220 h 652"/>
                <a:gd name="T50" fmla="*/ 97 w 626"/>
                <a:gd name="T51" fmla="*/ 226 h 652"/>
                <a:gd name="T52" fmla="*/ 109 w 626"/>
                <a:gd name="T53" fmla="*/ 273 h 652"/>
                <a:gd name="T54" fmla="*/ 138 w 626"/>
                <a:gd name="T55" fmla="*/ 306 h 652"/>
                <a:gd name="T56" fmla="*/ 151 w 626"/>
                <a:gd name="T57" fmla="*/ 375 h 652"/>
                <a:gd name="T58" fmla="*/ 129 w 626"/>
                <a:gd name="T59" fmla="*/ 338 h 652"/>
                <a:gd name="T60" fmla="*/ 113 w 626"/>
                <a:gd name="T61" fmla="*/ 406 h 652"/>
                <a:gd name="T62" fmla="*/ 83 w 626"/>
                <a:gd name="T63" fmla="*/ 479 h 652"/>
                <a:gd name="T64" fmla="*/ 94 w 626"/>
                <a:gd name="T65" fmla="*/ 501 h 652"/>
                <a:gd name="T66" fmla="*/ 125 w 626"/>
                <a:gd name="T67" fmla="*/ 515 h 652"/>
                <a:gd name="T68" fmla="*/ 167 w 626"/>
                <a:gd name="T69" fmla="*/ 530 h 652"/>
                <a:gd name="T70" fmla="*/ 207 w 626"/>
                <a:gd name="T71" fmla="*/ 532 h 652"/>
                <a:gd name="T72" fmla="*/ 237 w 626"/>
                <a:gd name="T73" fmla="*/ 545 h 652"/>
                <a:gd name="T74" fmla="*/ 254 w 626"/>
                <a:gd name="T75" fmla="*/ 567 h 652"/>
                <a:gd name="T76" fmla="*/ 309 w 626"/>
                <a:gd name="T77" fmla="*/ 567 h 652"/>
                <a:gd name="T78" fmla="*/ 307 w 626"/>
                <a:gd name="T79" fmla="*/ 530 h 652"/>
                <a:gd name="T80" fmla="*/ 332 w 626"/>
                <a:gd name="T81" fmla="*/ 506 h 652"/>
                <a:gd name="T82" fmla="*/ 355 w 626"/>
                <a:gd name="T83" fmla="*/ 498 h 652"/>
                <a:gd name="T84" fmla="*/ 406 w 626"/>
                <a:gd name="T85" fmla="*/ 517 h 652"/>
                <a:gd name="T86" fmla="*/ 448 w 626"/>
                <a:gd name="T87" fmla="*/ 534 h 652"/>
                <a:gd name="T88" fmla="*/ 469 w 626"/>
                <a:gd name="T89" fmla="*/ 533 h 652"/>
                <a:gd name="T90" fmla="*/ 497 w 626"/>
                <a:gd name="T91" fmla="*/ 509 h 652"/>
                <a:gd name="T92" fmla="*/ 528 w 626"/>
                <a:gd name="T93" fmla="*/ 496 h 652"/>
                <a:gd name="T94" fmla="*/ 502 w 626"/>
                <a:gd name="T95" fmla="*/ 437 h 652"/>
                <a:gd name="T96" fmla="*/ 494 w 626"/>
                <a:gd name="T97" fmla="*/ 403 h 652"/>
                <a:gd name="T98" fmla="*/ 499 w 626"/>
                <a:gd name="T99" fmla="*/ 362 h 652"/>
                <a:gd name="T100" fmla="*/ 502 w 626"/>
                <a:gd name="T101" fmla="*/ 325 h 652"/>
                <a:gd name="T102" fmla="*/ 464 w 626"/>
                <a:gd name="T103" fmla="*/ 336 h 652"/>
                <a:gd name="T104" fmla="*/ 488 w 626"/>
                <a:gd name="T105" fmla="*/ 284 h 652"/>
                <a:gd name="T106" fmla="*/ 536 w 626"/>
                <a:gd name="T107" fmla="*/ 252 h 652"/>
                <a:gd name="T108" fmla="*/ 557 w 626"/>
                <a:gd name="T109" fmla="*/ 179 h 652"/>
                <a:gd name="T110" fmla="*/ 619 w 626"/>
                <a:gd name="T111" fmla="*/ 558 h 652"/>
                <a:gd name="T112" fmla="*/ 583 w 626"/>
                <a:gd name="T113" fmla="*/ 572 h 652"/>
                <a:gd name="T114" fmla="*/ 573 w 626"/>
                <a:gd name="T115" fmla="*/ 596 h 652"/>
                <a:gd name="T116" fmla="*/ 577 w 626"/>
                <a:gd name="T117" fmla="*/ 627 h 652"/>
                <a:gd name="T118" fmla="*/ 597 w 626"/>
                <a:gd name="T119" fmla="*/ 646 h 652"/>
                <a:gd name="T120" fmla="*/ 621 w 626"/>
                <a:gd name="T121" fmla="*/ 571 h 652"/>
                <a:gd name="T122" fmla="*/ 126 w 626"/>
                <a:gd name="T123" fmla="*/ 100 h 652"/>
                <a:gd name="T124" fmla="*/ 113 w 626"/>
                <a:gd name="T125" fmla="*/ 75 h 6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6"/>
                <a:gd name="T190" fmla="*/ 0 h 652"/>
                <a:gd name="T191" fmla="*/ 626 w 626"/>
                <a:gd name="T192" fmla="*/ 652 h 6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6" h="652">
                  <a:moveTo>
                    <a:pt x="575" y="156"/>
                  </a:moveTo>
                  <a:cubicBezTo>
                    <a:pt x="572" y="155"/>
                    <a:pt x="563" y="148"/>
                    <a:pt x="560" y="151"/>
                  </a:cubicBezTo>
                  <a:cubicBezTo>
                    <a:pt x="559" y="153"/>
                    <a:pt x="549" y="148"/>
                    <a:pt x="547" y="147"/>
                  </a:cubicBezTo>
                  <a:cubicBezTo>
                    <a:pt x="546" y="147"/>
                    <a:pt x="542" y="142"/>
                    <a:pt x="544" y="142"/>
                  </a:cubicBezTo>
                  <a:cubicBezTo>
                    <a:pt x="543" y="142"/>
                    <a:pt x="542" y="141"/>
                    <a:pt x="541" y="141"/>
                  </a:cubicBezTo>
                  <a:cubicBezTo>
                    <a:pt x="538" y="141"/>
                    <a:pt x="540" y="142"/>
                    <a:pt x="540" y="142"/>
                  </a:cubicBezTo>
                  <a:cubicBezTo>
                    <a:pt x="537" y="143"/>
                    <a:pt x="537" y="144"/>
                    <a:pt x="536" y="144"/>
                  </a:cubicBezTo>
                  <a:cubicBezTo>
                    <a:pt x="534" y="144"/>
                    <a:pt x="528" y="141"/>
                    <a:pt x="528" y="141"/>
                  </a:cubicBezTo>
                  <a:cubicBezTo>
                    <a:pt x="526" y="141"/>
                    <a:pt x="525" y="147"/>
                    <a:pt x="524" y="140"/>
                  </a:cubicBezTo>
                  <a:cubicBezTo>
                    <a:pt x="524" y="138"/>
                    <a:pt x="519" y="137"/>
                    <a:pt x="516" y="137"/>
                  </a:cubicBezTo>
                  <a:cubicBezTo>
                    <a:pt x="518" y="140"/>
                    <a:pt x="516" y="140"/>
                    <a:pt x="513" y="140"/>
                  </a:cubicBezTo>
                  <a:cubicBezTo>
                    <a:pt x="510" y="139"/>
                    <a:pt x="512" y="138"/>
                    <a:pt x="511" y="136"/>
                  </a:cubicBezTo>
                  <a:cubicBezTo>
                    <a:pt x="511" y="137"/>
                    <a:pt x="505" y="126"/>
                    <a:pt x="504" y="127"/>
                  </a:cubicBezTo>
                  <a:cubicBezTo>
                    <a:pt x="506" y="126"/>
                    <a:pt x="506" y="123"/>
                    <a:pt x="505" y="122"/>
                  </a:cubicBezTo>
                  <a:cubicBezTo>
                    <a:pt x="503" y="120"/>
                    <a:pt x="500" y="120"/>
                    <a:pt x="498" y="119"/>
                  </a:cubicBezTo>
                  <a:cubicBezTo>
                    <a:pt x="496" y="120"/>
                    <a:pt x="495" y="120"/>
                    <a:pt x="494" y="120"/>
                  </a:cubicBezTo>
                  <a:cubicBezTo>
                    <a:pt x="492" y="120"/>
                    <a:pt x="492" y="118"/>
                    <a:pt x="489" y="118"/>
                  </a:cubicBezTo>
                  <a:cubicBezTo>
                    <a:pt x="486" y="117"/>
                    <a:pt x="488" y="122"/>
                    <a:pt x="481" y="122"/>
                  </a:cubicBezTo>
                  <a:cubicBezTo>
                    <a:pt x="476" y="123"/>
                    <a:pt x="476" y="117"/>
                    <a:pt x="476" y="117"/>
                  </a:cubicBezTo>
                  <a:cubicBezTo>
                    <a:pt x="471" y="115"/>
                    <a:pt x="471" y="115"/>
                    <a:pt x="471" y="115"/>
                  </a:cubicBezTo>
                  <a:cubicBezTo>
                    <a:pt x="472" y="115"/>
                    <a:pt x="472" y="115"/>
                    <a:pt x="472" y="115"/>
                  </a:cubicBezTo>
                  <a:cubicBezTo>
                    <a:pt x="457" y="116"/>
                    <a:pt x="457" y="116"/>
                    <a:pt x="457" y="116"/>
                  </a:cubicBezTo>
                  <a:cubicBezTo>
                    <a:pt x="450" y="107"/>
                    <a:pt x="450" y="107"/>
                    <a:pt x="450" y="107"/>
                  </a:cubicBezTo>
                  <a:cubicBezTo>
                    <a:pt x="450" y="105"/>
                    <a:pt x="450" y="105"/>
                    <a:pt x="450" y="105"/>
                  </a:cubicBezTo>
                  <a:cubicBezTo>
                    <a:pt x="438" y="95"/>
                    <a:pt x="438" y="95"/>
                    <a:pt x="438" y="95"/>
                  </a:cubicBezTo>
                  <a:cubicBezTo>
                    <a:pt x="431" y="95"/>
                    <a:pt x="431" y="95"/>
                    <a:pt x="431" y="95"/>
                  </a:cubicBezTo>
                  <a:cubicBezTo>
                    <a:pt x="429" y="93"/>
                    <a:pt x="429" y="93"/>
                    <a:pt x="429" y="93"/>
                  </a:cubicBezTo>
                  <a:cubicBezTo>
                    <a:pt x="429" y="93"/>
                    <a:pt x="432" y="88"/>
                    <a:pt x="431" y="86"/>
                  </a:cubicBezTo>
                  <a:cubicBezTo>
                    <a:pt x="431" y="83"/>
                    <a:pt x="429" y="83"/>
                    <a:pt x="429" y="83"/>
                  </a:cubicBezTo>
                  <a:cubicBezTo>
                    <a:pt x="429" y="83"/>
                    <a:pt x="436" y="74"/>
                    <a:pt x="432" y="71"/>
                  </a:cubicBezTo>
                  <a:cubicBezTo>
                    <a:pt x="429" y="68"/>
                    <a:pt x="423" y="81"/>
                    <a:pt x="423" y="81"/>
                  </a:cubicBezTo>
                  <a:cubicBezTo>
                    <a:pt x="420" y="83"/>
                    <a:pt x="420" y="83"/>
                    <a:pt x="420" y="83"/>
                  </a:cubicBezTo>
                  <a:cubicBezTo>
                    <a:pt x="416" y="86"/>
                    <a:pt x="416" y="86"/>
                    <a:pt x="416" y="86"/>
                  </a:cubicBezTo>
                  <a:cubicBezTo>
                    <a:pt x="413" y="83"/>
                    <a:pt x="413" y="83"/>
                    <a:pt x="413" y="83"/>
                  </a:cubicBezTo>
                  <a:cubicBezTo>
                    <a:pt x="413" y="83"/>
                    <a:pt x="408" y="85"/>
                    <a:pt x="403" y="83"/>
                  </a:cubicBezTo>
                  <a:cubicBezTo>
                    <a:pt x="396" y="80"/>
                    <a:pt x="405" y="74"/>
                    <a:pt x="405" y="74"/>
                  </a:cubicBezTo>
                  <a:cubicBezTo>
                    <a:pt x="401" y="70"/>
                    <a:pt x="401" y="70"/>
                    <a:pt x="401" y="70"/>
                  </a:cubicBezTo>
                  <a:cubicBezTo>
                    <a:pt x="401" y="70"/>
                    <a:pt x="404" y="67"/>
                    <a:pt x="404" y="61"/>
                  </a:cubicBezTo>
                  <a:cubicBezTo>
                    <a:pt x="404" y="57"/>
                    <a:pt x="396" y="56"/>
                    <a:pt x="392" y="55"/>
                  </a:cubicBezTo>
                  <a:cubicBezTo>
                    <a:pt x="387" y="54"/>
                    <a:pt x="387" y="59"/>
                    <a:pt x="383" y="59"/>
                  </a:cubicBezTo>
                  <a:cubicBezTo>
                    <a:pt x="381" y="60"/>
                    <a:pt x="384" y="47"/>
                    <a:pt x="384" y="47"/>
                  </a:cubicBezTo>
                  <a:cubicBezTo>
                    <a:pt x="378" y="42"/>
                    <a:pt x="378" y="42"/>
                    <a:pt x="378" y="42"/>
                  </a:cubicBezTo>
                  <a:cubicBezTo>
                    <a:pt x="371" y="45"/>
                    <a:pt x="371" y="45"/>
                    <a:pt x="371" y="45"/>
                  </a:cubicBezTo>
                  <a:cubicBezTo>
                    <a:pt x="368" y="42"/>
                    <a:pt x="368" y="42"/>
                    <a:pt x="368" y="42"/>
                  </a:cubicBezTo>
                  <a:cubicBezTo>
                    <a:pt x="368" y="31"/>
                    <a:pt x="368" y="31"/>
                    <a:pt x="368" y="31"/>
                  </a:cubicBezTo>
                  <a:cubicBezTo>
                    <a:pt x="365" y="24"/>
                    <a:pt x="365" y="24"/>
                    <a:pt x="365" y="24"/>
                  </a:cubicBezTo>
                  <a:cubicBezTo>
                    <a:pt x="358" y="24"/>
                    <a:pt x="358" y="24"/>
                    <a:pt x="358" y="24"/>
                  </a:cubicBezTo>
                  <a:cubicBezTo>
                    <a:pt x="356" y="24"/>
                    <a:pt x="355" y="28"/>
                    <a:pt x="355" y="28"/>
                  </a:cubicBezTo>
                  <a:cubicBezTo>
                    <a:pt x="351" y="27"/>
                    <a:pt x="351" y="27"/>
                    <a:pt x="351" y="27"/>
                  </a:cubicBezTo>
                  <a:cubicBezTo>
                    <a:pt x="351" y="27"/>
                    <a:pt x="349" y="21"/>
                    <a:pt x="346" y="20"/>
                  </a:cubicBezTo>
                  <a:cubicBezTo>
                    <a:pt x="344" y="18"/>
                    <a:pt x="343" y="20"/>
                    <a:pt x="343" y="20"/>
                  </a:cubicBezTo>
                  <a:cubicBezTo>
                    <a:pt x="344" y="13"/>
                    <a:pt x="344" y="13"/>
                    <a:pt x="344" y="13"/>
                  </a:cubicBezTo>
                  <a:cubicBezTo>
                    <a:pt x="345" y="12"/>
                    <a:pt x="345" y="12"/>
                    <a:pt x="345" y="12"/>
                  </a:cubicBezTo>
                  <a:cubicBezTo>
                    <a:pt x="345" y="8"/>
                    <a:pt x="345" y="8"/>
                    <a:pt x="345" y="8"/>
                  </a:cubicBezTo>
                  <a:cubicBezTo>
                    <a:pt x="344" y="8"/>
                    <a:pt x="344" y="8"/>
                    <a:pt x="344" y="8"/>
                  </a:cubicBezTo>
                  <a:cubicBezTo>
                    <a:pt x="344" y="1"/>
                    <a:pt x="344" y="1"/>
                    <a:pt x="344" y="1"/>
                  </a:cubicBezTo>
                  <a:cubicBezTo>
                    <a:pt x="334" y="0"/>
                    <a:pt x="334" y="0"/>
                    <a:pt x="334" y="0"/>
                  </a:cubicBezTo>
                  <a:cubicBezTo>
                    <a:pt x="334" y="0"/>
                    <a:pt x="328" y="5"/>
                    <a:pt x="324" y="5"/>
                  </a:cubicBezTo>
                  <a:cubicBezTo>
                    <a:pt x="318" y="5"/>
                    <a:pt x="306" y="0"/>
                    <a:pt x="302" y="12"/>
                  </a:cubicBezTo>
                  <a:cubicBezTo>
                    <a:pt x="298" y="24"/>
                    <a:pt x="295" y="48"/>
                    <a:pt x="295" y="48"/>
                  </a:cubicBezTo>
                  <a:cubicBezTo>
                    <a:pt x="300" y="54"/>
                    <a:pt x="300" y="54"/>
                    <a:pt x="300" y="54"/>
                  </a:cubicBezTo>
                  <a:cubicBezTo>
                    <a:pt x="300" y="56"/>
                    <a:pt x="300" y="56"/>
                    <a:pt x="300" y="56"/>
                  </a:cubicBezTo>
                  <a:cubicBezTo>
                    <a:pt x="294" y="53"/>
                    <a:pt x="294" y="53"/>
                    <a:pt x="294" y="53"/>
                  </a:cubicBezTo>
                  <a:cubicBezTo>
                    <a:pt x="294" y="53"/>
                    <a:pt x="290" y="65"/>
                    <a:pt x="277" y="69"/>
                  </a:cubicBezTo>
                  <a:cubicBezTo>
                    <a:pt x="264" y="72"/>
                    <a:pt x="252" y="70"/>
                    <a:pt x="252" y="70"/>
                  </a:cubicBezTo>
                  <a:cubicBezTo>
                    <a:pt x="252" y="70"/>
                    <a:pt x="238" y="78"/>
                    <a:pt x="236" y="78"/>
                  </a:cubicBezTo>
                  <a:cubicBezTo>
                    <a:pt x="231" y="78"/>
                    <a:pt x="231" y="78"/>
                    <a:pt x="231" y="78"/>
                  </a:cubicBezTo>
                  <a:cubicBezTo>
                    <a:pt x="231" y="78"/>
                    <a:pt x="221" y="87"/>
                    <a:pt x="225" y="91"/>
                  </a:cubicBezTo>
                  <a:cubicBezTo>
                    <a:pt x="229" y="95"/>
                    <a:pt x="237" y="97"/>
                    <a:pt x="237" y="97"/>
                  </a:cubicBezTo>
                  <a:cubicBezTo>
                    <a:pt x="235" y="99"/>
                    <a:pt x="235" y="99"/>
                    <a:pt x="235" y="99"/>
                  </a:cubicBezTo>
                  <a:cubicBezTo>
                    <a:pt x="231" y="97"/>
                    <a:pt x="231" y="97"/>
                    <a:pt x="231" y="97"/>
                  </a:cubicBezTo>
                  <a:cubicBezTo>
                    <a:pt x="211" y="105"/>
                    <a:pt x="211" y="105"/>
                    <a:pt x="211" y="105"/>
                  </a:cubicBezTo>
                  <a:cubicBezTo>
                    <a:pt x="199" y="99"/>
                    <a:pt x="199" y="99"/>
                    <a:pt x="199" y="99"/>
                  </a:cubicBezTo>
                  <a:cubicBezTo>
                    <a:pt x="195" y="100"/>
                    <a:pt x="195" y="100"/>
                    <a:pt x="195" y="100"/>
                  </a:cubicBezTo>
                  <a:cubicBezTo>
                    <a:pt x="195" y="100"/>
                    <a:pt x="185" y="94"/>
                    <a:pt x="180" y="93"/>
                  </a:cubicBezTo>
                  <a:cubicBezTo>
                    <a:pt x="175" y="92"/>
                    <a:pt x="170" y="94"/>
                    <a:pt x="170" y="94"/>
                  </a:cubicBezTo>
                  <a:cubicBezTo>
                    <a:pt x="170" y="94"/>
                    <a:pt x="169" y="92"/>
                    <a:pt x="168" y="88"/>
                  </a:cubicBezTo>
                  <a:cubicBezTo>
                    <a:pt x="166" y="84"/>
                    <a:pt x="163" y="80"/>
                    <a:pt x="167" y="79"/>
                  </a:cubicBezTo>
                  <a:cubicBezTo>
                    <a:pt x="172" y="78"/>
                    <a:pt x="170" y="76"/>
                    <a:pt x="170" y="76"/>
                  </a:cubicBezTo>
                  <a:cubicBezTo>
                    <a:pt x="170" y="76"/>
                    <a:pt x="168" y="67"/>
                    <a:pt x="163" y="69"/>
                  </a:cubicBezTo>
                  <a:cubicBezTo>
                    <a:pt x="156" y="71"/>
                    <a:pt x="153" y="72"/>
                    <a:pt x="149" y="70"/>
                  </a:cubicBezTo>
                  <a:cubicBezTo>
                    <a:pt x="145" y="68"/>
                    <a:pt x="143" y="63"/>
                    <a:pt x="143" y="63"/>
                  </a:cubicBezTo>
                  <a:cubicBezTo>
                    <a:pt x="143" y="63"/>
                    <a:pt x="142" y="65"/>
                    <a:pt x="141" y="67"/>
                  </a:cubicBezTo>
                  <a:cubicBezTo>
                    <a:pt x="139" y="67"/>
                    <a:pt x="145" y="73"/>
                    <a:pt x="144" y="74"/>
                  </a:cubicBezTo>
                  <a:cubicBezTo>
                    <a:pt x="143" y="75"/>
                    <a:pt x="141" y="78"/>
                    <a:pt x="141" y="78"/>
                  </a:cubicBezTo>
                  <a:cubicBezTo>
                    <a:pt x="141" y="78"/>
                    <a:pt x="144" y="88"/>
                    <a:pt x="146" y="90"/>
                  </a:cubicBezTo>
                  <a:cubicBezTo>
                    <a:pt x="148" y="92"/>
                    <a:pt x="148" y="97"/>
                    <a:pt x="148" y="97"/>
                  </a:cubicBezTo>
                  <a:cubicBezTo>
                    <a:pt x="148" y="97"/>
                    <a:pt x="151" y="97"/>
                    <a:pt x="151" y="100"/>
                  </a:cubicBezTo>
                  <a:cubicBezTo>
                    <a:pt x="151" y="102"/>
                    <a:pt x="146" y="106"/>
                    <a:pt x="146" y="106"/>
                  </a:cubicBezTo>
                  <a:cubicBezTo>
                    <a:pt x="146" y="106"/>
                    <a:pt x="149" y="111"/>
                    <a:pt x="149" y="114"/>
                  </a:cubicBezTo>
                  <a:cubicBezTo>
                    <a:pt x="149" y="116"/>
                    <a:pt x="144" y="122"/>
                    <a:pt x="146" y="126"/>
                  </a:cubicBezTo>
                  <a:cubicBezTo>
                    <a:pt x="148" y="131"/>
                    <a:pt x="153" y="136"/>
                    <a:pt x="153" y="136"/>
                  </a:cubicBezTo>
                  <a:cubicBezTo>
                    <a:pt x="153" y="136"/>
                    <a:pt x="151" y="138"/>
                    <a:pt x="150" y="138"/>
                  </a:cubicBezTo>
                  <a:cubicBezTo>
                    <a:pt x="148" y="138"/>
                    <a:pt x="146" y="136"/>
                    <a:pt x="142" y="136"/>
                  </a:cubicBezTo>
                  <a:cubicBezTo>
                    <a:pt x="137" y="137"/>
                    <a:pt x="132" y="139"/>
                    <a:pt x="134" y="135"/>
                  </a:cubicBezTo>
                  <a:cubicBezTo>
                    <a:pt x="135" y="132"/>
                    <a:pt x="134" y="130"/>
                    <a:pt x="130" y="130"/>
                  </a:cubicBezTo>
                  <a:cubicBezTo>
                    <a:pt x="127" y="130"/>
                    <a:pt x="127" y="133"/>
                    <a:pt x="127" y="133"/>
                  </a:cubicBezTo>
                  <a:cubicBezTo>
                    <a:pt x="128" y="139"/>
                    <a:pt x="128" y="139"/>
                    <a:pt x="128" y="139"/>
                  </a:cubicBezTo>
                  <a:cubicBezTo>
                    <a:pt x="126" y="139"/>
                    <a:pt x="126" y="139"/>
                    <a:pt x="126" y="139"/>
                  </a:cubicBezTo>
                  <a:cubicBezTo>
                    <a:pt x="123" y="133"/>
                    <a:pt x="123" y="133"/>
                    <a:pt x="123" y="133"/>
                  </a:cubicBezTo>
                  <a:cubicBezTo>
                    <a:pt x="123" y="133"/>
                    <a:pt x="118" y="138"/>
                    <a:pt x="116" y="135"/>
                  </a:cubicBezTo>
                  <a:cubicBezTo>
                    <a:pt x="115" y="132"/>
                    <a:pt x="115" y="127"/>
                    <a:pt x="112" y="127"/>
                  </a:cubicBezTo>
                  <a:cubicBezTo>
                    <a:pt x="109" y="128"/>
                    <a:pt x="96" y="136"/>
                    <a:pt x="96" y="136"/>
                  </a:cubicBezTo>
                  <a:cubicBezTo>
                    <a:pt x="96" y="136"/>
                    <a:pt x="90" y="122"/>
                    <a:pt x="88" y="120"/>
                  </a:cubicBezTo>
                  <a:cubicBezTo>
                    <a:pt x="86" y="117"/>
                    <a:pt x="81" y="109"/>
                    <a:pt x="81" y="109"/>
                  </a:cubicBezTo>
                  <a:cubicBezTo>
                    <a:pt x="63" y="108"/>
                    <a:pt x="63" y="108"/>
                    <a:pt x="63" y="108"/>
                  </a:cubicBezTo>
                  <a:cubicBezTo>
                    <a:pt x="60" y="117"/>
                    <a:pt x="60" y="117"/>
                    <a:pt x="60" y="117"/>
                  </a:cubicBezTo>
                  <a:cubicBezTo>
                    <a:pt x="50" y="114"/>
                    <a:pt x="50" y="114"/>
                    <a:pt x="50" y="114"/>
                  </a:cubicBezTo>
                  <a:cubicBezTo>
                    <a:pt x="50" y="114"/>
                    <a:pt x="50" y="117"/>
                    <a:pt x="49" y="117"/>
                  </a:cubicBezTo>
                  <a:cubicBezTo>
                    <a:pt x="47" y="117"/>
                    <a:pt x="40" y="116"/>
                    <a:pt x="40" y="116"/>
                  </a:cubicBezTo>
                  <a:cubicBezTo>
                    <a:pt x="40" y="111"/>
                    <a:pt x="40" y="111"/>
                    <a:pt x="40" y="111"/>
                  </a:cubicBezTo>
                  <a:cubicBezTo>
                    <a:pt x="40" y="111"/>
                    <a:pt x="32" y="110"/>
                    <a:pt x="21" y="114"/>
                  </a:cubicBezTo>
                  <a:cubicBezTo>
                    <a:pt x="10" y="116"/>
                    <a:pt x="5" y="120"/>
                    <a:pt x="5" y="120"/>
                  </a:cubicBezTo>
                  <a:cubicBezTo>
                    <a:pt x="5" y="120"/>
                    <a:pt x="3" y="128"/>
                    <a:pt x="4" y="130"/>
                  </a:cubicBezTo>
                  <a:cubicBezTo>
                    <a:pt x="5" y="132"/>
                    <a:pt x="17" y="130"/>
                    <a:pt x="17" y="130"/>
                  </a:cubicBezTo>
                  <a:cubicBezTo>
                    <a:pt x="19" y="134"/>
                    <a:pt x="19" y="134"/>
                    <a:pt x="19" y="134"/>
                  </a:cubicBezTo>
                  <a:cubicBezTo>
                    <a:pt x="27" y="137"/>
                    <a:pt x="27" y="137"/>
                    <a:pt x="27" y="137"/>
                  </a:cubicBezTo>
                  <a:cubicBezTo>
                    <a:pt x="25" y="140"/>
                    <a:pt x="25" y="140"/>
                    <a:pt x="25" y="140"/>
                  </a:cubicBezTo>
                  <a:cubicBezTo>
                    <a:pt x="11" y="135"/>
                    <a:pt x="11" y="135"/>
                    <a:pt x="11" y="135"/>
                  </a:cubicBezTo>
                  <a:cubicBezTo>
                    <a:pt x="8" y="138"/>
                    <a:pt x="8" y="138"/>
                    <a:pt x="8" y="138"/>
                  </a:cubicBezTo>
                  <a:cubicBezTo>
                    <a:pt x="11" y="139"/>
                    <a:pt x="11" y="139"/>
                    <a:pt x="11" y="139"/>
                  </a:cubicBezTo>
                  <a:cubicBezTo>
                    <a:pt x="10" y="142"/>
                    <a:pt x="10" y="142"/>
                    <a:pt x="10" y="142"/>
                  </a:cubicBezTo>
                  <a:cubicBezTo>
                    <a:pt x="10" y="142"/>
                    <a:pt x="16" y="140"/>
                    <a:pt x="19" y="142"/>
                  </a:cubicBezTo>
                  <a:cubicBezTo>
                    <a:pt x="21" y="146"/>
                    <a:pt x="24" y="149"/>
                    <a:pt x="20" y="149"/>
                  </a:cubicBezTo>
                  <a:cubicBezTo>
                    <a:pt x="0" y="149"/>
                    <a:pt x="0" y="149"/>
                    <a:pt x="0" y="149"/>
                  </a:cubicBezTo>
                  <a:cubicBezTo>
                    <a:pt x="1" y="153"/>
                    <a:pt x="1" y="153"/>
                    <a:pt x="1" y="153"/>
                  </a:cubicBezTo>
                  <a:cubicBezTo>
                    <a:pt x="1" y="153"/>
                    <a:pt x="12" y="152"/>
                    <a:pt x="13" y="157"/>
                  </a:cubicBezTo>
                  <a:cubicBezTo>
                    <a:pt x="15" y="164"/>
                    <a:pt x="15" y="168"/>
                    <a:pt x="15" y="168"/>
                  </a:cubicBezTo>
                  <a:cubicBezTo>
                    <a:pt x="20" y="170"/>
                    <a:pt x="20" y="170"/>
                    <a:pt x="20" y="170"/>
                  </a:cubicBezTo>
                  <a:cubicBezTo>
                    <a:pt x="20" y="170"/>
                    <a:pt x="25" y="157"/>
                    <a:pt x="27" y="160"/>
                  </a:cubicBezTo>
                  <a:cubicBezTo>
                    <a:pt x="28" y="165"/>
                    <a:pt x="27" y="167"/>
                    <a:pt x="27" y="167"/>
                  </a:cubicBezTo>
                  <a:cubicBezTo>
                    <a:pt x="35" y="169"/>
                    <a:pt x="35" y="169"/>
                    <a:pt x="35" y="169"/>
                  </a:cubicBezTo>
                  <a:cubicBezTo>
                    <a:pt x="35" y="174"/>
                    <a:pt x="35" y="174"/>
                    <a:pt x="35" y="174"/>
                  </a:cubicBezTo>
                  <a:cubicBezTo>
                    <a:pt x="54" y="184"/>
                    <a:pt x="54" y="184"/>
                    <a:pt x="54" y="184"/>
                  </a:cubicBezTo>
                  <a:cubicBezTo>
                    <a:pt x="60" y="181"/>
                    <a:pt x="60" y="181"/>
                    <a:pt x="60" y="181"/>
                  </a:cubicBezTo>
                  <a:cubicBezTo>
                    <a:pt x="57" y="184"/>
                    <a:pt x="57" y="184"/>
                    <a:pt x="57" y="184"/>
                  </a:cubicBezTo>
                  <a:cubicBezTo>
                    <a:pt x="60" y="187"/>
                    <a:pt x="60" y="187"/>
                    <a:pt x="60" y="187"/>
                  </a:cubicBezTo>
                  <a:cubicBezTo>
                    <a:pt x="60" y="187"/>
                    <a:pt x="66" y="180"/>
                    <a:pt x="66" y="181"/>
                  </a:cubicBezTo>
                  <a:cubicBezTo>
                    <a:pt x="65" y="182"/>
                    <a:pt x="68" y="183"/>
                    <a:pt x="67" y="183"/>
                  </a:cubicBezTo>
                  <a:cubicBezTo>
                    <a:pt x="66" y="184"/>
                    <a:pt x="62" y="188"/>
                    <a:pt x="62" y="188"/>
                  </a:cubicBezTo>
                  <a:cubicBezTo>
                    <a:pt x="62" y="188"/>
                    <a:pt x="62" y="193"/>
                    <a:pt x="64" y="193"/>
                  </a:cubicBezTo>
                  <a:cubicBezTo>
                    <a:pt x="67" y="193"/>
                    <a:pt x="71" y="194"/>
                    <a:pt x="71" y="194"/>
                  </a:cubicBezTo>
                  <a:cubicBezTo>
                    <a:pt x="72" y="189"/>
                    <a:pt x="72" y="189"/>
                    <a:pt x="72" y="189"/>
                  </a:cubicBezTo>
                  <a:cubicBezTo>
                    <a:pt x="73" y="194"/>
                    <a:pt x="73" y="194"/>
                    <a:pt x="73" y="194"/>
                  </a:cubicBezTo>
                  <a:cubicBezTo>
                    <a:pt x="73" y="194"/>
                    <a:pt x="78" y="189"/>
                    <a:pt x="81" y="193"/>
                  </a:cubicBezTo>
                  <a:cubicBezTo>
                    <a:pt x="83" y="195"/>
                    <a:pt x="74" y="197"/>
                    <a:pt x="74" y="197"/>
                  </a:cubicBezTo>
                  <a:cubicBezTo>
                    <a:pt x="74" y="200"/>
                    <a:pt x="74" y="200"/>
                    <a:pt x="74" y="200"/>
                  </a:cubicBezTo>
                  <a:cubicBezTo>
                    <a:pt x="92" y="201"/>
                    <a:pt x="92" y="201"/>
                    <a:pt x="92" y="201"/>
                  </a:cubicBezTo>
                  <a:cubicBezTo>
                    <a:pt x="92" y="201"/>
                    <a:pt x="83" y="213"/>
                    <a:pt x="86" y="216"/>
                  </a:cubicBezTo>
                  <a:cubicBezTo>
                    <a:pt x="88" y="219"/>
                    <a:pt x="97" y="220"/>
                    <a:pt x="97" y="220"/>
                  </a:cubicBezTo>
                  <a:cubicBezTo>
                    <a:pt x="97" y="220"/>
                    <a:pt x="104" y="216"/>
                    <a:pt x="110" y="218"/>
                  </a:cubicBezTo>
                  <a:cubicBezTo>
                    <a:pt x="114" y="219"/>
                    <a:pt x="118" y="225"/>
                    <a:pt x="118" y="225"/>
                  </a:cubicBezTo>
                  <a:cubicBezTo>
                    <a:pt x="118" y="225"/>
                    <a:pt x="111" y="220"/>
                    <a:pt x="106" y="220"/>
                  </a:cubicBezTo>
                  <a:cubicBezTo>
                    <a:pt x="103" y="221"/>
                    <a:pt x="100" y="222"/>
                    <a:pt x="100" y="222"/>
                  </a:cubicBezTo>
                  <a:cubicBezTo>
                    <a:pt x="102" y="225"/>
                    <a:pt x="102" y="225"/>
                    <a:pt x="102" y="225"/>
                  </a:cubicBezTo>
                  <a:cubicBezTo>
                    <a:pt x="97" y="226"/>
                    <a:pt x="97" y="226"/>
                    <a:pt x="97" y="226"/>
                  </a:cubicBezTo>
                  <a:cubicBezTo>
                    <a:pt x="98" y="230"/>
                    <a:pt x="98" y="230"/>
                    <a:pt x="98" y="230"/>
                  </a:cubicBezTo>
                  <a:cubicBezTo>
                    <a:pt x="98" y="230"/>
                    <a:pt x="110" y="234"/>
                    <a:pt x="106" y="237"/>
                  </a:cubicBezTo>
                  <a:cubicBezTo>
                    <a:pt x="102" y="241"/>
                    <a:pt x="97" y="246"/>
                    <a:pt x="97" y="246"/>
                  </a:cubicBezTo>
                  <a:cubicBezTo>
                    <a:pt x="97" y="251"/>
                    <a:pt x="97" y="251"/>
                    <a:pt x="97" y="251"/>
                  </a:cubicBezTo>
                  <a:cubicBezTo>
                    <a:pt x="97" y="251"/>
                    <a:pt x="108" y="261"/>
                    <a:pt x="108" y="266"/>
                  </a:cubicBezTo>
                  <a:cubicBezTo>
                    <a:pt x="109" y="270"/>
                    <a:pt x="109" y="273"/>
                    <a:pt x="109" y="273"/>
                  </a:cubicBezTo>
                  <a:cubicBezTo>
                    <a:pt x="122" y="284"/>
                    <a:pt x="122" y="284"/>
                    <a:pt x="122" y="284"/>
                  </a:cubicBezTo>
                  <a:cubicBezTo>
                    <a:pt x="134" y="291"/>
                    <a:pt x="134" y="291"/>
                    <a:pt x="134" y="291"/>
                  </a:cubicBezTo>
                  <a:cubicBezTo>
                    <a:pt x="138" y="288"/>
                    <a:pt x="138" y="288"/>
                    <a:pt x="138" y="288"/>
                  </a:cubicBezTo>
                  <a:cubicBezTo>
                    <a:pt x="138" y="288"/>
                    <a:pt x="142" y="290"/>
                    <a:pt x="141" y="290"/>
                  </a:cubicBezTo>
                  <a:cubicBezTo>
                    <a:pt x="139" y="290"/>
                    <a:pt x="135" y="292"/>
                    <a:pt x="134" y="295"/>
                  </a:cubicBezTo>
                  <a:cubicBezTo>
                    <a:pt x="133" y="297"/>
                    <a:pt x="138" y="306"/>
                    <a:pt x="138" y="306"/>
                  </a:cubicBezTo>
                  <a:cubicBezTo>
                    <a:pt x="138" y="306"/>
                    <a:pt x="141" y="314"/>
                    <a:pt x="135" y="317"/>
                  </a:cubicBezTo>
                  <a:cubicBezTo>
                    <a:pt x="131" y="320"/>
                    <a:pt x="126" y="323"/>
                    <a:pt x="126" y="323"/>
                  </a:cubicBezTo>
                  <a:cubicBezTo>
                    <a:pt x="126" y="328"/>
                    <a:pt x="126" y="328"/>
                    <a:pt x="126" y="328"/>
                  </a:cubicBezTo>
                  <a:cubicBezTo>
                    <a:pt x="126" y="328"/>
                    <a:pt x="135" y="331"/>
                    <a:pt x="139" y="339"/>
                  </a:cubicBezTo>
                  <a:cubicBezTo>
                    <a:pt x="144" y="346"/>
                    <a:pt x="148" y="356"/>
                    <a:pt x="148" y="356"/>
                  </a:cubicBezTo>
                  <a:cubicBezTo>
                    <a:pt x="151" y="375"/>
                    <a:pt x="151" y="375"/>
                    <a:pt x="151" y="375"/>
                  </a:cubicBezTo>
                  <a:cubicBezTo>
                    <a:pt x="150" y="376"/>
                    <a:pt x="150" y="376"/>
                    <a:pt x="150" y="376"/>
                  </a:cubicBezTo>
                  <a:cubicBezTo>
                    <a:pt x="147" y="372"/>
                    <a:pt x="147" y="372"/>
                    <a:pt x="147" y="372"/>
                  </a:cubicBezTo>
                  <a:cubicBezTo>
                    <a:pt x="145" y="357"/>
                    <a:pt x="145" y="357"/>
                    <a:pt x="145" y="357"/>
                  </a:cubicBezTo>
                  <a:cubicBezTo>
                    <a:pt x="135" y="344"/>
                    <a:pt x="135" y="344"/>
                    <a:pt x="135" y="344"/>
                  </a:cubicBezTo>
                  <a:cubicBezTo>
                    <a:pt x="134" y="338"/>
                    <a:pt x="134" y="338"/>
                    <a:pt x="134" y="338"/>
                  </a:cubicBezTo>
                  <a:cubicBezTo>
                    <a:pt x="129" y="338"/>
                    <a:pt x="129" y="338"/>
                    <a:pt x="129" y="338"/>
                  </a:cubicBezTo>
                  <a:cubicBezTo>
                    <a:pt x="129" y="338"/>
                    <a:pt x="127" y="349"/>
                    <a:pt x="127" y="352"/>
                  </a:cubicBezTo>
                  <a:cubicBezTo>
                    <a:pt x="127" y="354"/>
                    <a:pt x="116" y="395"/>
                    <a:pt x="116" y="395"/>
                  </a:cubicBezTo>
                  <a:cubicBezTo>
                    <a:pt x="116" y="395"/>
                    <a:pt x="121" y="387"/>
                    <a:pt x="123" y="388"/>
                  </a:cubicBezTo>
                  <a:cubicBezTo>
                    <a:pt x="126" y="389"/>
                    <a:pt x="128" y="394"/>
                    <a:pt x="128" y="394"/>
                  </a:cubicBezTo>
                  <a:cubicBezTo>
                    <a:pt x="122" y="394"/>
                    <a:pt x="122" y="394"/>
                    <a:pt x="122" y="394"/>
                  </a:cubicBezTo>
                  <a:cubicBezTo>
                    <a:pt x="122" y="394"/>
                    <a:pt x="115" y="400"/>
                    <a:pt x="113" y="406"/>
                  </a:cubicBezTo>
                  <a:cubicBezTo>
                    <a:pt x="112" y="411"/>
                    <a:pt x="105" y="437"/>
                    <a:pt x="103" y="438"/>
                  </a:cubicBezTo>
                  <a:cubicBezTo>
                    <a:pt x="102" y="439"/>
                    <a:pt x="96" y="461"/>
                    <a:pt x="96" y="461"/>
                  </a:cubicBezTo>
                  <a:cubicBezTo>
                    <a:pt x="85" y="472"/>
                    <a:pt x="85" y="472"/>
                    <a:pt x="85" y="472"/>
                  </a:cubicBezTo>
                  <a:cubicBezTo>
                    <a:pt x="85" y="472"/>
                    <a:pt x="78" y="473"/>
                    <a:pt x="77" y="474"/>
                  </a:cubicBezTo>
                  <a:cubicBezTo>
                    <a:pt x="76" y="474"/>
                    <a:pt x="79" y="479"/>
                    <a:pt x="79" y="479"/>
                  </a:cubicBezTo>
                  <a:cubicBezTo>
                    <a:pt x="83" y="479"/>
                    <a:pt x="83" y="479"/>
                    <a:pt x="83" y="479"/>
                  </a:cubicBezTo>
                  <a:cubicBezTo>
                    <a:pt x="83" y="479"/>
                    <a:pt x="82" y="482"/>
                    <a:pt x="84" y="483"/>
                  </a:cubicBezTo>
                  <a:cubicBezTo>
                    <a:pt x="86" y="484"/>
                    <a:pt x="89" y="482"/>
                    <a:pt x="89" y="482"/>
                  </a:cubicBezTo>
                  <a:cubicBezTo>
                    <a:pt x="95" y="484"/>
                    <a:pt x="95" y="484"/>
                    <a:pt x="95" y="484"/>
                  </a:cubicBezTo>
                  <a:cubicBezTo>
                    <a:pt x="95" y="484"/>
                    <a:pt x="96" y="493"/>
                    <a:pt x="93" y="493"/>
                  </a:cubicBezTo>
                  <a:cubicBezTo>
                    <a:pt x="89" y="494"/>
                    <a:pt x="86" y="495"/>
                    <a:pt x="88" y="497"/>
                  </a:cubicBezTo>
                  <a:cubicBezTo>
                    <a:pt x="90" y="500"/>
                    <a:pt x="94" y="501"/>
                    <a:pt x="94" y="501"/>
                  </a:cubicBezTo>
                  <a:cubicBezTo>
                    <a:pt x="99" y="495"/>
                    <a:pt x="99" y="495"/>
                    <a:pt x="99" y="495"/>
                  </a:cubicBezTo>
                  <a:cubicBezTo>
                    <a:pt x="99" y="499"/>
                    <a:pt x="99" y="499"/>
                    <a:pt x="99" y="499"/>
                  </a:cubicBezTo>
                  <a:cubicBezTo>
                    <a:pt x="116" y="510"/>
                    <a:pt x="116" y="510"/>
                    <a:pt x="116" y="510"/>
                  </a:cubicBezTo>
                  <a:cubicBezTo>
                    <a:pt x="125" y="508"/>
                    <a:pt x="125" y="508"/>
                    <a:pt x="125" y="508"/>
                  </a:cubicBezTo>
                  <a:cubicBezTo>
                    <a:pt x="127" y="509"/>
                    <a:pt x="127" y="509"/>
                    <a:pt x="127" y="509"/>
                  </a:cubicBezTo>
                  <a:cubicBezTo>
                    <a:pt x="125" y="515"/>
                    <a:pt x="125" y="515"/>
                    <a:pt x="125" y="515"/>
                  </a:cubicBezTo>
                  <a:cubicBezTo>
                    <a:pt x="131" y="524"/>
                    <a:pt x="131" y="524"/>
                    <a:pt x="131" y="524"/>
                  </a:cubicBezTo>
                  <a:cubicBezTo>
                    <a:pt x="135" y="520"/>
                    <a:pt x="135" y="520"/>
                    <a:pt x="135" y="520"/>
                  </a:cubicBezTo>
                  <a:cubicBezTo>
                    <a:pt x="136" y="521"/>
                    <a:pt x="136" y="521"/>
                    <a:pt x="136" y="521"/>
                  </a:cubicBezTo>
                  <a:cubicBezTo>
                    <a:pt x="144" y="520"/>
                    <a:pt x="144" y="520"/>
                    <a:pt x="144" y="520"/>
                  </a:cubicBezTo>
                  <a:cubicBezTo>
                    <a:pt x="154" y="532"/>
                    <a:pt x="154" y="532"/>
                    <a:pt x="154" y="532"/>
                  </a:cubicBezTo>
                  <a:cubicBezTo>
                    <a:pt x="154" y="532"/>
                    <a:pt x="165" y="528"/>
                    <a:pt x="167" y="530"/>
                  </a:cubicBezTo>
                  <a:cubicBezTo>
                    <a:pt x="170" y="532"/>
                    <a:pt x="170" y="535"/>
                    <a:pt x="171" y="535"/>
                  </a:cubicBezTo>
                  <a:cubicBezTo>
                    <a:pt x="174" y="535"/>
                    <a:pt x="175" y="531"/>
                    <a:pt x="175" y="531"/>
                  </a:cubicBezTo>
                  <a:cubicBezTo>
                    <a:pt x="175" y="531"/>
                    <a:pt x="181" y="540"/>
                    <a:pt x="186" y="536"/>
                  </a:cubicBezTo>
                  <a:cubicBezTo>
                    <a:pt x="191" y="534"/>
                    <a:pt x="185" y="527"/>
                    <a:pt x="191" y="527"/>
                  </a:cubicBezTo>
                  <a:cubicBezTo>
                    <a:pt x="196" y="527"/>
                    <a:pt x="200" y="531"/>
                    <a:pt x="200" y="531"/>
                  </a:cubicBezTo>
                  <a:cubicBezTo>
                    <a:pt x="200" y="531"/>
                    <a:pt x="205" y="530"/>
                    <a:pt x="207" y="532"/>
                  </a:cubicBezTo>
                  <a:cubicBezTo>
                    <a:pt x="208" y="533"/>
                    <a:pt x="213" y="540"/>
                    <a:pt x="213" y="540"/>
                  </a:cubicBezTo>
                  <a:cubicBezTo>
                    <a:pt x="213" y="540"/>
                    <a:pt x="220" y="537"/>
                    <a:pt x="223" y="538"/>
                  </a:cubicBezTo>
                  <a:cubicBezTo>
                    <a:pt x="226" y="541"/>
                    <a:pt x="227" y="545"/>
                    <a:pt x="227" y="545"/>
                  </a:cubicBezTo>
                  <a:cubicBezTo>
                    <a:pt x="231" y="543"/>
                    <a:pt x="231" y="543"/>
                    <a:pt x="231" y="543"/>
                  </a:cubicBezTo>
                  <a:cubicBezTo>
                    <a:pt x="235" y="546"/>
                    <a:pt x="235" y="546"/>
                    <a:pt x="235" y="546"/>
                  </a:cubicBezTo>
                  <a:cubicBezTo>
                    <a:pt x="237" y="545"/>
                    <a:pt x="237" y="545"/>
                    <a:pt x="237" y="545"/>
                  </a:cubicBezTo>
                  <a:cubicBezTo>
                    <a:pt x="242" y="548"/>
                    <a:pt x="242" y="548"/>
                    <a:pt x="242" y="548"/>
                  </a:cubicBezTo>
                  <a:cubicBezTo>
                    <a:pt x="238" y="554"/>
                    <a:pt x="238" y="554"/>
                    <a:pt x="238" y="554"/>
                  </a:cubicBezTo>
                  <a:cubicBezTo>
                    <a:pt x="245" y="559"/>
                    <a:pt x="245" y="559"/>
                    <a:pt x="245" y="559"/>
                  </a:cubicBezTo>
                  <a:cubicBezTo>
                    <a:pt x="245" y="559"/>
                    <a:pt x="251" y="554"/>
                    <a:pt x="251" y="556"/>
                  </a:cubicBezTo>
                  <a:cubicBezTo>
                    <a:pt x="251" y="557"/>
                    <a:pt x="249" y="563"/>
                    <a:pt x="249" y="563"/>
                  </a:cubicBezTo>
                  <a:cubicBezTo>
                    <a:pt x="249" y="563"/>
                    <a:pt x="250" y="567"/>
                    <a:pt x="254" y="567"/>
                  </a:cubicBezTo>
                  <a:cubicBezTo>
                    <a:pt x="259" y="567"/>
                    <a:pt x="266" y="560"/>
                    <a:pt x="270" y="564"/>
                  </a:cubicBezTo>
                  <a:cubicBezTo>
                    <a:pt x="274" y="568"/>
                    <a:pt x="277" y="571"/>
                    <a:pt x="277" y="571"/>
                  </a:cubicBezTo>
                  <a:cubicBezTo>
                    <a:pt x="282" y="571"/>
                    <a:pt x="282" y="571"/>
                    <a:pt x="282" y="571"/>
                  </a:cubicBezTo>
                  <a:cubicBezTo>
                    <a:pt x="284" y="571"/>
                    <a:pt x="287" y="561"/>
                    <a:pt x="295" y="562"/>
                  </a:cubicBezTo>
                  <a:cubicBezTo>
                    <a:pt x="301" y="564"/>
                    <a:pt x="302" y="567"/>
                    <a:pt x="302" y="567"/>
                  </a:cubicBezTo>
                  <a:cubicBezTo>
                    <a:pt x="309" y="567"/>
                    <a:pt x="309" y="567"/>
                    <a:pt x="309" y="567"/>
                  </a:cubicBezTo>
                  <a:cubicBezTo>
                    <a:pt x="309" y="567"/>
                    <a:pt x="308" y="562"/>
                    <a:pt x="307" y="561"/>
                  </a:cubicBezTo>
                  <a:cubicBezTo>
                    <a:pt x="305" y="560"/>
                    <a:pt x="305" y="552"/>
                    <a:pt x="306" y="549"/>
                  </a:cubicBezTo>
                  <a:cubicBezTo>
                    <a:pt x="307" y="546"/>
                    <a:pt x="306" y="541"/>
                    <a:pt x="306" y="541"/>
                  </a:cubicBezTo>
                  <a:cubicBezTo>
                    <a:pt x="301" y="542"/>
                    <a:pt x="301" y="542"/>
                    <a:pt x="301" y="542"/>
                  </a:cubicBezTo>
                  <a:cubicBezTo>
                    <a:pt x="301" y="542"/>
                    <a:pt x="301" y="537"/>
                    <a:pt x="303" y="536"/>
                  </a:cubicBezTo>
                  <a:cubicBezTo>
                    <a:pt x="306" y="536"/>
                    <a:pt x="307" y="531"/>
                    <a:pt x="307" y="530"/>
                  </a:cubicBezTo>
                  <a:cubicBezTo>
                    <a:pt x="307" y="529"/>
                    <a:pt x="301" y="526"/>
                    <a:pt x="303" y="525"/>
                  </a:cubicBezTo>
                  <a:cubicBezTo>
                    <a:pt x="306" y="522"/>
                    <a:pt x="307" y="525"/>
                    <a:pt x="307" y="525"/>
                  </a:cubicBezTo>
                  <a:cubicBezTo>
                    <a:pt x="311" y="525"/>
                    <a:pt x="311" y="525"/>
                    <a:pt x="311" y="525"/>
                  </a:cubicBezTo>
                  <a:cubicBezTo>
                    <a:pt x="311" y="525"/>
                    <a:pt x="312" y="518"/>
                    <a:pt x="318" y="515"/>
                  </a:cubicBezTo>
                  <a:cubicBezTo>
                    <a:pt x="325" y="512"/>
                    <a:pt x="326" y="516"/>
                    <a:pt x="330" y="514"/>
                  </a:cubicBezTo>
                  <a:cubicBezTo>
                    <a:pt x="334" y="512"/>
                    <a:pt x="332" y="506"/>
                    <a:pt x="332" y="506"/>
                  </a:cubicBezTo>
                  <a:cubicBezTo>
                    <a:pt x="332" y="506"/>
                    <a:pt x="339" y="499"/>
                    <a:pt x="339" y="502"/>
                  </a:cubicBezTo>
                  <a:cubicBezTo>
                    <a:pt x="340" y="504"/>
                    <a:pt x="335" y="508"/>
                    <a:pt x="335" y="508"/>
                  </a:cubicBezTo>
                  <a:cubicBezTo>
                    <a:pt x="340" y="509"/>
                    <a:pt x="340" y="509"/>
                    <a:pt x="340" y="509"/>
                  </a:cubicBezTo>
                  <a:cubicBezTo>
                    <a:pt x="343" y="505"/>
                    <a:pt x="343" y="505"/>
                    <a:pt x="343" y="505"/>
                  </a:cubicBezTo>
                  <a:cubicBezTo>
                    <a:pt x="343" y="502"/>
                    <a:pt x="343" y="502"/>
                    <a:pt x="343" y="502"/>
                  </a:cubicBezTo>
                  <a:cubicBezTo>
                    <a:pt x="343" y="502"/>
                    <a:pt x="349" y="498"/>
                    <a:pt x="355" y="498"/>
                  </a:cubicBezTo>
                  <a:cubicBezTo>
                    <a:pt x="360" y="498"/>
                    <a:pt x="363" y="503"/>
                    <a:pt x="363" y="503"/>
                  </a:cubicBezTo>
                  <a:cubicBezTo>
                    <a:pt x="363" y="503"/>
                    <a:pt x="382" y="508"/>
                    <a:pt x="382" y="509"/>
                  </a:cubicBezTo>
                  <a:cubicBezTo>
                    <a:pt x="382" y="510"/>
                    <a:pt x="383" y="515"/>
                    <a:pt x="383" y="515"/>
                  </a:cubicBezTo>
                  <a:cubicBezTo>
                    <a:pt x="396" y="516"/>
                    <a:pt x="396" y="516"/>
                    <a:pt x="396" y="516"/>
                  </a:cubicBezTo>
                  <a:cubicBezTo>
                    <a:pt x="396" y="516"/>
                    <a:pt x="396" y="506"/>
                    <a:pt x="397" y="508"/>
                  </a:cubicBezTo>
                  <a:cubicBezTo>
                    <a:pt x="398" y="509"/>
                    <a:pt x="406" y="517"/>
                    <a:pt x="406" y="517"/>
                  </a:cubicBezTo>
                  <a:cubicBezTo>
                    <a:pt x="418" y="516"/>
                    <a:pt x="418" y="516"/>
                    <a:pt x="418" y="516"/>
                  </a:cubicBezTo>
                  <a:cubicBezTo>
                    <a:pt x="418" y="516"/>
                    <a:pt x="422" y="518"/>
                    <a:pt x="422" y="519"/>
                  </a:cubicBezTo>
                  <a:cubicBezTo>
                    <a:pt x="422" y="520"/>
                    <a:pt x="418" y="526"/>
                    <a:pt x="421" y="527"/>
                  </a:cubicBezTo>
                  <a:cubicBezTo>
                    <a:pt x="423" y="528"/>
                    <a:pt x="430" y="528"/>
                    <a:pt x="432" y="529"/>
                  </a:cubicBezTo>
                  <a:cubicBezTo>
                    <a:pt x="433" y="530"/>
                    <a:pt x="438" y="538"/>
                    <a:pt x="441" y="538"/>
                  </a:cubicBezTo>
                  <a:cubicBezTo>
                    <a:pt x="445" y="537"/>
                    <a:pt x="448" y="534"/>
                    <a:pt x="448" y="534"/>
                  </a:cubicBezTo>
                  <a:cubicBezTo>
                    <a:pt x="454" y="536"/>
                    <a:pt x="454" y="536"/>
                    <a:pt x="454" y="536"/>
                  </a:cubicBezTo>
                  <a:cubicBezTo>
                    <a:pt x="456" y="542"/>
                    <a:pt x="456" y="542"/>
                    <a:pt x="456" y="542"/>
                  </a:cubicBezTo>
                  <a:cubicBezTo>
                    <a:pt x="459" y="540"/>
                    <a:pt x="459" y="540"/>
                    <a:pt x="459" y="540"/>
                  </a:cubicBezTo>
                  <a:cubicBezTo>
                    <a:pt x="461" y="534"/>
                    <a:pt x="461" y="534"/>
                    <a:pt x="461" y="534"/>
                  </a:cubicBezTo>
                  <a:cubicBezTo>
                    <a:pt x="467" y="536"/>
                    <a:pt x="467" y="536"/>
                    <a:pt x="467" y="536"/>
                  </a:cubicBezTo>
                  <a:cubicBezTo>
                    <a:pt x="469" y="533"/>
                    <a:pt x="469" y="533"/>
                    <a:pt x="469" y="533"/>
                  </a:cubicBezTo>
                  <a:cubicBezTo>
                    <a:pt x="477" y="532"/>
                    <a:pt x="477" y="532"/>
                    <a:pt x="477" y="532"/>
                  </a:cubicBezTo>
                  <a:cubicBezTo>
                    <a:pt x="482" y="533"/>
                    <a:pt x="482" y="533"/>
                    <a:pt x="482" y="533"/>
                  </a:cubicBezTo>
                  <a:cubicBezTo>
                    <a:pt x="482" y="529"/>
                    <a:pt x="482" y="529"/>
                    <a:pt x="482" y="529"/>
                  </a:cubicBezTo>
                  <a:cubicBezTo>
                    <a:pt x="482" y="529"/>
                    <a:pt x="479" y="520"/>
                    <a:pt x="483" y="519"/>
                  </a:cubicBezTo>
                  <a:cubicBezTo>
                    <a:pt x="488" y="517"/>
                    <a:pt x="491" y="519"/>
                    <a:pt x="493" y="518"/>
                  </a:cubicBezTo>
                  <a:cubicBezTo>
                    <a:pt x="495" y="517"/>
                    <a:pt x="493" y="508"/>
                    <a:pt x="497" y="509"/>
                  </a:cubicBezTo>
                  <a:cubicBezTo>
                    <a:pt x="500" y="509"/>
                    <a:pt x="505" y="513"/>
                    <a:pt x="507" y="509"/>
                  </a:cubicBezTo>
                  <a:cubicBezTo>
                    <a:pt x="509" y="504"/>
                    <a:pt x="503" y="501"/>
                    <a:pt x="512" y="501"/>
                  </a:cubicBezTo>
                  <a:cubicBezTo>
                    <a:pt x="521" y="501"/>
                    <a:pt x="520" y="499"/>
                    <a:pt x="520" y="499"/>
                  </a:cubicBezTo>
                  <a:cubicBezTo>
                    <a:pt x="520" y="499"/>
                    <a:pt x="516" y="495"/>
                    <a:pt x="520" y="495"/>
                  </a:cubicBezTo>
                  <a:cubicBezTo>
                    <a:pt x="522" y="494"/>
                    <a:pt x="525" y="497"/>
                    <a:pt x="525" y="497"/>
                  </a:cubicBezTo>
                  <a:cubicBezTo>
                    <a:pt x="528" y="496"/>
                    <a:pt x="528" y="496"/>
                    <a:pt x="528" y="496"/>
                  </a:cubicBezTo>
                  <a:cubicBezTo>
                    <a:pt x="524" y="487"/>
                    <a:pt x="524" y="487"/>
                    <a:pt x="524" y="487"/>
                  </a:cubicBezTo>
                  <a:cubicBezTo>
                    <a:pt x="524" y="487"/>
                    <a:pt x="531" y="486"/>
                    <a:pt x="535" y="478"/>
                  </a:cubicBezTo>
                  <a:cubicBezTo>
                    <a:pt x="537" y="470"/>
                    <a:pt x="535" y="468"/>
                    <a:pt x="534" y="468"/>
                  </a:cubicBezTo>
                  <a:cubicBezTo>
                    <a:pt x="531" y="468"/>
                    <a:pt x="523" y="472"/>
                    <a:pt x="518" y="470"/>
                  </a:cubicBezTo>
                  <a:cubicBezTo>
                    <a:pt x="511" y="468"/>
                    <a:pt x="506" y="465"/>
                    <a:pt x="502" y="456"/>
                  </a:cubicBezTo>
                  <a:cubicBezTo>
                    <a:pt x="496" y="448"/>
                    <a:pt x="499" y="439"/>
                    <a:pt x="502" y="437"/>
                  </a:cubicBezTo>
                  <a:cubicBezTo>
                    <a:pt x="505" y="436"/>
                    <a:pt x="506" y="433"/>
                    <a:pt x="506" y="433"/>
                  </a:cubicBezTo>
                  <a:cubicBezTo>
                    <a:pt x="505" y="421"/>
                    <a:pt x="505" y="421"/>
                    <a:pt x="505" y="421"/>
                  </a:cubicBezTo>
                  <a:cubicBezTo>
                    <a:pt x="505" y="421"/>
                    <a:pt x="498" y="425"/>
                    <a:pt x="496" y="419"/>
                  </a:cubicBezTo>
                  <a:cubicBezTo>
                    <a:pt x="493" y="411"/>
                    <a:pt x="493" y="410"/>
                    <a:pt x="493" y="410"/>
                  </a:cubicBezTo>
                  <a:cubicBezTo>
                    <a:pt x="493" y="410"/>
                    <a:pt x="488" y="416"/>
                    <a:pt x="489" y="409"/>
                  </a:cubicBezTo>
                  <a:cubicBezTo>
                    <a:pt x="489" y="404"/>
                    <a:pt x="494" y="403"/>
                    <a:pt x="494" y="403"/>
                  </a:cubicBezTo>
                  <a:cubicBezTo>
                    <a:pt x="498" y="404"/>
                    <a:pt x="498" y="404"/>
                    <a:pt x="498" y="404"/>
                  </a:cubicBezTo>
                  <a:cubicBezTo>
                    <a:pt x="498" y="404"/>
                    <a:pt x="511" y="401"/>
                    <a:pt x="512" y="394"/>
                  </a:cubicBezTo>
                  <a:cubicBezTo>
                    <a:pt x="514" y="387"/>
                    <a:pt x="514" y="386"/>
                    <a:pt x="512" y="384"/>
                  </a:cubicBezTo>
                  <a:cubicBezTo>
                    <a:pt x="509" y="382"/>
                    <a:pt x="507" y="384"/>
                    <a:pt x="507" y="382"/>
                  </a:cubicBezTo>
                  <a:cubicBezTo>
                    <a:pt x="507" y="370"/>
                    <a:pt x="507" y="370"/>
                    <a:pt x="507" y="370"/>
                  </a:cubicBezTo>
                  <a:cubicBezTo>
                    <a:pt x="507" y="370"/>
                    <a:pt x="496" y="369"/>
                    <a:pt x="499" y="362"/>
                  </a:cubicBezTo>
                  <a:cubicBezTo>
                    <a:pt x="503" y="356"/>
                    <a:pt x="511" y="359"/>
                    <a:pt x="511" y="353"/>
                  </a:cubicBezTo>
                  <a:cubicBezTo>
                    <a:pt x="511" y="345"/>
                    <a:pt x="505" y="343"/>
                    <a:pt x="505" y="343"/>
                  </a:cubicBezTo>
                  <a:cubicBezTo>
                    <a:pt x="504" y="340"/>
                    <a:pt x="504" y="340"/>
                    <a:pt x="504" y="340"/>
                  </a:cubicBezTo>
                  <a:cubicBezTo>
                    <a:pt x="500" y="340"/>
                    <a:pt x="500" y="340"/>
                    <a:pt x="500" y="340"/>
                  </a:cubicBezTo>
                  <a:cubicBezTo>
                    <a:pt x="500" y="340"/>
                    <a:pt x="503" y="336"/>
                    <a:pt x="504" y="331"/>
                  </a:cubicBezTo>
                  <a:cubicBezTo>
                    <a:pt x="505" y="327"/>
                    <a:pt x="502" y="325"/>
                    <a:pt x="502" y="325"/>
                  </a:cubicBezTo>
                  <a:cubicBezTo>
                    <a:pt x="503" y="320"/>
                    <a:pt x="503" y="320"/>
                    <a:pt x="503" y="320"/>
                  </a:cubicBezTo>
                  <a:cubicBezTo>
                    <a:pt x="503" y="320"/>
                    <a:pt x="497" y="315"/>
                    <a:pt x="489" y="316"/>
                  </a:cubicBezTo>
                  <a:cubicBezTo>
                    <a:pt x="480" y="317"/>
                    <a:pt x="475" y="323"/>
                    <a:pt x="475" y="326"/>
                  </a:cubicBezTo>
                  <a:cubicBezTo>
                    <a:pt x="475" y="328"/>
                    <a:pt x="477" y="329"/>
                    <a:pt x="477" y="329"/>
                  </a:cubicBezTo>
                  <a:cubicBezTo>
                    <a:pt x="471" y="336"/>
                    <a:pt x="471" y="336"/>
                    <a:pt x="471" y="336"/>
                  </a:cubicBezTo>
                  <a:cubicBezTo>
                    <a:pt x="464" y="336"/>
                    <a:pt x="464" y="336"/>
                    <a:pt x="464" y="336"/>
                  </a:cubicBezTo>
                  <a:cubicBezTo>
                    <a:pt x="463" y="330"/>
                    <a:pt x="463" y="330"/>
                    <a:pt x="463" y="330"/>
                  </a:cubicBezTo>
                  <a:cubicBezTo>
                    <a:pt x="467" y="330"/>
                    <a:pt x="467" y="330"/>
                    <a:pt x="467" y="330"/>
                  </a:cubicBezTo>
                  <a:cubicBezTo>
                    <a:pt x="472" y="323"/>
                    <a:pt x="472" y="323"/>
                    <a:pt x="472" y="323"/>
                  </a:cubicBezTo>
                  <a:cubicBezTo>
                    <a:pt x="472" y="323"/>
                    <a:pt x="465" y="320"/>
                    <a:pt x="470" y="312"/>
                  </a:cubicBezTo>
                  <a:cubicBezTo>
                    <a:pt x="474" y="306"/>
                    <a:pt x="485" y="303"/>
                    <a:pt x="487" y="297"/>
                  </a:cubicBezTo>
                  <a:cubicBezTo>
                    <a:pt x="489" y="291"/>
                    <a:pt x="486" y="285"/>
                    <a:pt x="488" y="284"/>
                  </a:cubicBezTo>
                  <a:cubicBezTo>
                    <a:pt x="491" y="282"/>
                    <a:pt x="495" y="283"/>
                    <a:pt x="498" y="280"/>
                  </a:cubicBezTo>
                  <a:cubicBezTo>
                    <a:pt x="502" y="277"/>
                    <a:pt x="514" y="261"/>
                    <a:pt x="514" y="261"/>
                  </a:cubicBezTo>
                  <a:cubicBezTo>
                    <a:pt x="509" y="260"/>
                    <a:pt x="509" y="260"/>
                    <a:pt x="509" y="260"/>
                  </a:cubicBezTo>
                  <a:cubicBezTo>
                    <a:pt x="509" y="260"/>
                    <a:pt x="511" y="248"/>
                    <a:pt x="515" y="249"/>
                  </a:cubicBezTo>
                  <a:cubicBezTo>
                    <a:pt x="521" y="249"/>
                    <a:pt x="520" y="256"/>
                    <a:pt x="524" y="257"/>
                  </a:cubicBezTo>
                  <a:cubicBezTo>
                    <a:pt x="528" y="257"/>
                    <a:pt x="536" y="252"/>
                    <a:pt x="536" y="252"/>
                  </a:cubicBezTo>
                  <a:cubicBezTo>
                    <a:pt x="536" y="249"/>
                    <a:pt x="536" y="249"/>
                    <a:pt x="536" y="249"/>
                  </a:cubicBezTo>
                  <a:cubicBezTo>
                    <a:pt x="543" y="244"/>
                    <a:pt x="543" y="244"/>
                    <a:pt x="543" y="244"/>
                  </a:cubicBezTo>
                  <a:cubicBezTo>
                    <a:pt x="540" y="237"/>
                    <a:pt x="542" y="228"/>
                    <a:pt x="545" y="221"/>
                  </a:cubicBezTo>
                  <a:cubicBezTo>
                    <a:pt x="546" y="219"/>
                    <a:pt x="546" y="207"/>
                    <a:pt x="548" y="204"/>
                  </a:cubicBezTo>
                  <a:cubicBezTo>
                    <a:pt x="551" y="201"/>
                    <a:pt x="553" y="197"/>
                    <a:pt x="552" y="194"/>
                  </a:cubicBezTo>
                  <a:cubicBezTo>
                    <a:pt x="557" y="179"/>
                    <a:pt x="557" y="179"/>
                    <a:pt x="557" y="179"/>
                  </a:cubicBezTo>
                  <a:cubicBezTo>
                    <a:pt x="562" y="172"/>
                    <a:pt x="562" y="172"/>
                    <a:pt x="562" y="172"/>
                  </a:cubicBezTo>
                  <a:cubicBezTo>
                    <a:pt x="563" y="168"/>
                    <a:pt x="568" y="169"/>
                    <a:pt x="570" y="167"/>
                  </a:cubicBezTo>
                  <a:cubicBezTo>
                    <a:pt x="572" y="164"/>
                    <a:pt x="571" y="158"/>
                    <a:pt x="575" y="156"/>
                  </a:cubicBezTo>
                  <a:close/>
                  <a:moveTo>
                    <a:pt x="621" y="571"/>
                  </a:moveTo>
                  <a:cubicBezTo>
                    <a:pt x="617" y="569"/>
                    <a:pt x="617" y="569"/>
                    <a:pt x="617" y="569"/>
                  </a:cubicBezTo>
                  <a:cubicBezTo>
                    <a:pt x="617" y="569"/>
                    <a:pt x="618" y="561"/>
                    <a:pt x="619" y="558"/>
                  </a:cubicBezTo>
                  <a:cubicBezTo>
                    <a:pt x="620" y="553"/>
                    <a:pt x="618" y="545"/>
                    <a:pt x="618" y="545"/>
                  </a:cubicBezTo>
                  <a:cubicBezTo>
                    <a:pt x="612" y="544"/>
                    <a:pt x="612" y="544"/>
                    <a:pt x="612" y="544"/>
                  </a:cubicBezTo>
                  <a:cubicBezTo>
                    <a:pt x="612" y="544"/>
                    <a:pt x="614" y="565"/>
                    <a:pt x="610" y="565"/>
                  </a:cubicBezTo>
                  <a:cubicBezTo>
                    <a:pt x="606" y="566"/>
                    <a:pt x="606" y="563"/>
                    <a:pt x="601" y="563"/>
                  </a:cubicBezTo>
                  <a:cubicBezTo>
                    <a:pt x="595" y="563"/>
                    <a:pt x="596" y="568"/>
                    <a:pt x="596" y="568"/>
                  </a:cubicBezTo>
                  <a:cubicBezTo>
                    <a:pt x="596" y="568"/>
                    <a:pt x="588" y="569"/>
                    <a:pt x="583" y="572"/>
                  </a:cubicBezTo>
                  <a:cubicBezTo>
                    <a:pt x="577" y="575"/>
                    <a:pt x="578" y="579"/>
                    <a:pt x="578" y="579"/>
                  </a:cubicBezTo>
                  <a:cubicBezTo>
                    <a:pt x="577" y="583"/>
                    <a:pt x="577" y="583"/>
                    <a:pt x="577" y="583"/>
                  </a:cubicBezTo>
                  <a:cubicBezTo>
                    <a:pt x="573" y="585"/>
                    <a:pt x="573" y="585"/>
                    <a:pt x="573" y="585"/>
                  </a:cubicBezTo>
                  <a:cubicBezTo>
                    <a:pt x="573" y="590"/>
                    <a:pt x="573" y="590"/>
                    <a:pt x="573" y="590"/>
                  </a:cubicBezTo>
                  <a:cubicBezTo>
                    <a:pt x="577" y="592"/>
                    <a:pt x="577" y="592"/>
                    <a:pt x="577" y="592"/>
                  </a:cubicBezTo>
                  <a:cubicBezTo>
                    <a:pt x="573" y="596"/>
                    <a:pt x="573" y="596"/>
                    <a:pt x="573" y="596"/>
                  </a:cubicBezTo>
                  <a:cubicBezTo>
                    <a:pt x="574" y="601"/>
                    <a:pt x="574" y="601"/>
                    <a:pt x="574" y="601"/>
                  </a:cubicBezTo>
                  <a:cubicBezTo>
                    <a:pt x="574" y="601"/>
                    <a:pt x="576" y="604"/>
                    <a:pt x="578" y="604"/>
                  </a:cubicBezTo>
                  <a:cubicBezTo>
                    <a:pt x="581" y="605"/>
                    <a:pt x="578" y="609"/>
                    <a:pt x="578" y="609"/>
                  </a:cubicBezTo>
                  <a:cubicBezTo>
                    <a:pt x="574" y="616"/>
                    <a:pt x="574" y="616"/>
                    <a:pt x="574" y="616"/>
                  </a:cubicBezTo>
                  <a:cubicBezTo>
                    <a:pt x="574" y="616"/>
                    <a:pt x="584" y="615"/>
                    <a:pt x="584" y="619"/>
                  </a:cubicBezTo>
                  <a:cubicBezTo>
                    <a:pt x="585" y="622"/>
                    <a:pt x="577" y="627"/>
                    <a:pt x="577" y="627"/>
                  </a:cubicBezTo>
                  <a:cubicBezTo>
                    <a:pt x="577" y="629"/>
                    <a:pt x="577" y="629"/>
                    <a:pt x="577" y="629"/>
                  </a:cubicBezTo>
                  <a:cubicBezTo>
                    <a:pt x="577" y="629"/>
                    <a:pt x="584" y="627"/>
                    <a:pt x="586" y="628"/>
                  </a:cubicBezTo>
                  <a:cubicBezTo>
                    <a:pt x="588" y="630"/>
                    <a:pt x="590" y="632"/>
                    <a:pt x="590" y="632"/>
                  </a:cubicBezTo>
                  <a:cubicBezTo>
                    <a:pt x="583" y="636"/>
                    <a:pt x="583" y="636"/>
                    <a:pt x="583" y="636"/>
                  </a:cubicBezTo>
                  <a:cubicBezTo>
                    <a:pt x="585" y="643"/>
                    <a:pt x="585" y="643"/>
                    <a:pt x="585" y="643"/>
                  </a:cubicBezTo>
                  <a:cubicBezTo>
                    <a:pt x="585" y="643"/>
                    <a:pt x="594" y="646"/>
                    <a:pt x="597" y="646"/>
                  </a:cubicBezTo>
                  <a:cubicBezTo>
                    <a:pt x="601" y="647"/>
                    <a:pt x="598" y="652"/>
                    <a:pt x="598" y="652"/>
                  </a:cubicBezTo>
                  <a:cubicBezTo>
                    <a:pt x="603" y="651"/>
                    <a:pt x="603" y="651"/>
                    <a:pt x="603" y="651"/>
                  </a:cubicBezTo>
                  <a:cubicBezTo>
                    <a:pt x="603" y="651"/>
                    <a:pt x="609" y="636"/>
                    <a:pt x="611" y="631"/>
                  </a:cubicBezTo>
                  <a:cubicBezTo>
                    <a:pt x="612" y="626"/>
                    <a:pt x="614" y="615"/>
                    <a:pt x="614" y="614"/>
                  </a:cubicBezTo>
                  <a:cubicBezTo>
                    <a:pt x="614" y="612"/>
                    <a:pt x="622" y="607"/>
                    <a:pt x="624" y="600"/>
                  </a:cubicBezTo>
                  <a:cubicBezTo>
                    <a:pt x="626" y="595"/>
                    <a:pt x="621" y="571"/>
                    <a:pt x="621" y="571"/>
                  </a:cubicBezTo>
                  <a:close/>
                  <a:moveTo>
                    <a:pt x="56" y="207"/>
                  </a:moveTo>
                  <a:cubicBezTo>
                    <a:pt x="56" y="212"/>
                    <a:pt x="56" y="212"/>
                    <a:pt x="56" y="212"/>
                  </a:cubicBezTo>
                  <a:cubicBezTo>
                    <a:pt x="61" y="215"/>
                    <a:pt x="64" y="213"/>
                    <a:pt x="64" y="213"/>
                  </a:cubicBezTo>
                  <a:cubicBezTo>
                    <a:pt x="57" y="204"/>
                    <a:pt x="57" y="204"/>
                    <a:pt x="57" y="204"/>
                  </a:cubicBezTo>
                  <a:lnTo>
                    <a:pt x="56" y="207"/>
                  </a:lnTo>
                  <a:close/>
                  <a:moveTo>
                    <a:pt x="126" y="100"/>
                  </a:moveTo>
                  <a:cubicBezTo>
                    <a:pt x="130" y="103"/>
                    <a:pt x="135" y="100"/>
                    <a:pt x="129" y="94"/>
                  </a:cubicBezTo>
                  <a:cubicBezTo>
                    <a:pt x="122" y="90"/>
                    <a:pt x="120" y="93"/>
                    <a:pt x="120" y="93"/>
                  </a:cubicBezTo>
                  <a:cubicBezTo>
                    <a:pt x="121" y="99"/>
                    <a:pt x="121" y="99"/>
                    <a:pt x="121" y="99"/>
                  </a:cubicBezTo>
                  <a:lnTo>
                    <a:pt x="126" y="100"/>
                  </a:lnTo>
                  <a:close/>
                  <a:moveTo>
                    <a:pt x="112" y="79"/>
                  </a:moveTo>
                  <a:cubicBezTo>
                    <a:pt x="116" y="79"/>
                    <a:pt x="121" y="74"/>
                    <a:pt x="113" y="75"/>
                  </a:cubicBezTo>
                  <a:cubicBezTo>
                    <a:pt x="104" y="76"/>
                    <a:pt x="112" y="79"/>
                    <a:pt x="112" y="79"/>
                  </a:cubicBez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24" name="Österreich"/>
            <p:cNvSpPr>
              <a:spLocks/>
            </p:cNvSpPr>
            <p:nvPr/>
          </p:nvSpPr>
          <p:spPr bwMode="auto">
            <a:xfrm>
              <a:off x="4666764" y="3416776"/>
              <a:ext cx="585470" cy="290830"/>
            </a:xfrm>
            <a:custGeom>
              <a:avLst/>
              <a:gdLst>
                <a:gd name="T0" fmla="*/ 335 w 343"/>
                <a:gd name="T1" fmla="*/ 43 h 171"/>
                <a:gd name="T2" fmla="*/ 332 w 343"/>
                <a:gd name="T3" fmla="*/ 17 h 171"/>
                <a:gd name="T4" fmla="*/ 320 w 343"/>
                <a:gd name="T5" fmla="*/ 11 h 171"/>
                <a:gd name="T6" fmla="*/ 293 w 343"/>
                <a:gd name="T7" fmla="*/ 14 h 171"/>
                <a:gd name="T8" fmla="*/ 267 w 343"/>
                <a:gd name="T9" fmla="*/ 2 h 171"/>
                <a:gd name="T10" fmla="*/ 251 w 343"/>
                <a:gd name="T11" fmla="*/ 0 h 171"/>
                <a:gd name="T12" fmla="*/ 237 w 343"/>
                <a:gd name="T13" fmla="*/ 14 h 171"/>
                <a:gd name="T14" fmla="*/ 228 w 343"/>
                <a:gd name="T15" fmla="*/ 26 h 171"/>
                <a:gd name="T16" fmla="*/ 217 w 343"/>
                <a:gd name="T17" fmla="*/ 31 h 171"/>
                <a:gd name="T18" fmla="*/ 205 w 343"/>
                <a:gd name="T19" fmla="*/ 25 h 171"/>
                <a:gd name="T20" fmla="*/ 193 w 343"/>
                <a:gd name="T21" fmla="*/ 18 h 171"/>
                <a:gd name="T22" fmla="*/ 177 w 343"/>
                <a:gd name="T23" fmla="*/ 31 h 171"/>
                <a:gd name="T24" fmla="*/ 149 w 343"/>
                <a:gd name="T25" fmla="*/ 60 h 171"/>
                <a:gd name="T26" fmla="*/ 156 w 343"/>
                <a:gd name="T27" fmla="*/ 88 h 171"/>
                <a:gd name="T28" fmla="*/ 150 w 343"/>
                <a:gd name="T29" fmla="*/ 98 h 171"/>
                <a:gd name="T30" fmla="*/ 126 w 343"/>
                <a:gd name="T31" fmla="*/ 91 h 171"/>
                <a:gd name="T32" fmla="*/ 110 w 343"/>
                <a:gd name="T33" fmla="*/ 95 h 171"/>
                <a:gd name="T34" fmla="*/ 90 w 343"/>
                <a:gd name="T35" fmla="*/ 107 h 171"/>
                <a:gd name="T36" fmla="*/ 69 w 343"/>
                <a:gd name="T37" fmla="*/ 110 h 171"/>
                <a:gd name="T38" fmla="*/ 51 w 343"/>
                <a:gd name="T39" fmla="*/ 99 h 171"/>
                <a:gd name="T40" fmla="*/ 34 w 343"/>
                <a:gd name="T41" fmla="*/ 117 h 171"/>
                <a:gd name="T42" fmla="*/ 27 w 343"/>
                <a:gd name="T43" fmla="*/ 104 h 171"/>
                <a:gd name="T44" fmla="*/ 10 w 343"/>
                <a:gd name="T45" fmla="*/ 99 h 171"/>
                <a:gd name="T46" fmla="*/ 3 w 343"/>
                <a:gd name="T47" fmla="*/ 120 h 171"/>
                <a:gd name="T48" fmla="*/ 18 w 343"/>
                <a:gd name="T49" fmla="*/ 133 h 171"/>
                <a:gd name="T50" fmla="*/ 32 w 343"/>
                <a:gd name="T51" fmla="*/ 144 h 171"/>
                <a:gd name="T52" fmla="*/ 45 w 343"/>
                <a:gd name="T53" fmla="*/ 146 h 171"/>
                <a:gd name="T54" fmla="*/ 57 w 343"/>
                <a:gd name="T55" fmla="*/ 149 h 171"/>
                <a:gd name="T56" fmla="*/ 76 w 343"/>
                <a:gd name="T57" fmla="*/ 138 h 171"/>
                <a:gd name="T58" fmla="*/ 104 w 343"/>
                <a:gd name="T59" fmla="*/ 139 h 171"/>
                <a:gd name="T60" fmla="*/ 125 w 343"/>
                <a:gd name="T61" fmla="*/ 128 h 171"/>
                <a:gd name="T62" fmla="*/ 127 w 343"/>
                <a:gd name="T63" fmla="*/ 142 h 171"/>
                <a:gd name="T64" fmla="*/ 134 w 343"/>
                <a:gd name="T65" fmla="*/ 156 h 171"/>
                <a:gd name="T66" fmla="*/ 169 w 343"/>
                <a:gd name="T67" fmla="*/ 160 h 171"/>
                <a:gd name="T68" fmla="*/ 197 w 343"/>
                <a:gd name="T69" fmla="*/ 165 h 171"/>
                <a:gd name="T70" fmla="*/ 214 w 343"/>
                <a:gd name="T71" fmla="*/ 170 h 171"/>
                <a:gd name="T72" fmla="*/ 238 w 343"/>
                <a:gd name="T73" fmla="*/ 164 h 171"/>
                <a:gd name="T74" fmla="*/ 256 w 343"/>
                <a:gd name="T75" fmla="*/ 153 h 171"/>
                <a:gd name="T76" fmla="*/ 275 w 343"/>
                <a:gd name="T77" fmla="*/ 154 h 171"/>
                <a:gd name="T78" fmla="*/ 295 w 343"/>
                <a:gd name="T79" fmla="*/ 149 h 171"/>
                <a:gd name="T80" fmla="*/ 300 w 343"/>
                <a:gd name="T81" fmla="*/ 137 h 171"/>
                <a:gd name="T82" fmla="*/ 320 w 343"/>
                <a:gd name="T83" fmla="*/ 118 h 171"/>
                <a:gd name="T84" fmla="*/ 313 w 343"/>
                <a:gd name="T85" fmla="*/ 104 h 171"/>
                <a:gd name="T86" fmla="*/ 317 w 343"/>
                <a:gd name="T87" fmla="*/ 86 h 171"/>
                <a:gd name="T88" fmla="*/ 328 w 343"/>
                <a:gd name="T89" fmla="*/ 82 h 171"/>
                <a:gd name="T90" fmla="*/ 339 w 343"/>
                <a:gd name="T91" fmla="*/ 69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3"/>
                <a:gd name="T139" fmla="*/ 0 h 171"/>
                <a:gd name="T140" fmla="*/ 343 w 343"/>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3" h="171">
                  <a:moveTo>
                    <a:pt x="342" y="57"/>
                  </a:moveTo>
                  <a:cubicBezTo>
                    <a:pt x="340" y="53"/>
                    <a:pt x="337" y="49"/>
                    <a:pt x="337" y="49"/>
                  </a:cubicBezTo>
                  <a:cubicBezTo>
                    <a:pt x="335" y="43"/>
                    <a:pt x="335" y="43"/>
                    <a:pt x="335" y="43"/>
                  </a:cubicBezTo>
                  <a:cubicBezTo>
                    <a:pt x="335" y="43"/>
                    <a:pt x="328" y="39"/>
                    <a:pt x="328" y="34"/>
                  </a:cubicBezTo>
                  <a:cubicBezTo>
                    <a:pt x="329" y="29"/>
                    <a:pt x="332" y="27"/>
                    <a:pt x="332" y="27"/>
                  </a:cubicBezTo>
                  <a:cubicBezTo>
                    <a:pt x="332" y="17"/>
                    <a:pt x="332" y="17"/>
                    <a:pt x="332" y="17"/>
                  </a:cubicBezTo>
                  <a:cubicBezTo>
                    <a:pt x="329" y="14"/>
                    <a:pt x="329" y="14"/>
                    <a:pt x="329" y="14"/>
                  </a:cubicBezTo>
                  <a:cubicBezTo>
                    <a:pt x="322" y="14"/>
                    <a:pt x="322" y="14"/>
                    <a:pt x="322" y="14"/>
                  </a:cubicBezTo>
                  <a:cubicBezTo>
                    <a:pt x="320" y="11"/>
                    <a:pt x="320" y="11"/>
                    <a:pt x="320" y="11"/>
                  </a:cubicBezTo>
                  <a:cubicBezTo>
                    <a:pt x="309" y="8"/>
                    <a:pt x="309" y="8"/>
                    <a:pt x="309" y="8"/>
                  </a:cubicBezTo>
                  <a:cubicBezTo>
                    <a:pt x="307" y="13"/>
                    <a:pt x="307" y="13"/>
                    <a:pt x="307" y="13"/>
                  </a:cubicBezTo>
                  <a:cubicBezTo>
                    <a:pt x="293" y="14"/>
                    <a:pt x="293" y="14"/>
                    <a:pt x="293" y="14"/>
                  </a:cubicBezTo>
                  <a:cubicBezTo>
                    <a:pt x="293" y="14"/>
                    <a:pt x="288" y="6"/>
                    <a:pt x="283" y="6"/>
                  </a:cubicBezTo>
                  <a:cubicBezTo>
                    <a:pt x="279" y="6"/>
                    <a:pt x="277" y="7"/>
                    <a:pt x="277" y="7"/>
                  </a:cubicBezTo>
                  <a:cubicBezTo>
                    <a:pt x="277" y="7"/>
                    <a:pt x="268" y="2"/>
                    <a:pt x="267" y="2"/>
                  </a:cubicBezTo>
                  <a:cubicBezTo>
                    <a:pt x="266" y="2"/>
                    <a:pt x="259" y="0"/>
                    <a:pt x="259" y="0"/>
                  </a:cubicBezTo>
                  <a:cubicBezTo>
                    <a:pt x="259" y="0"/>
                    <a:pt x="258" y="1"/>
                    <a:pt x="256" y="2"/>
                  </a:cubicBezTo>
                  <a:cubicBezTo>
                    <a:pt x="253" y="2"/>
                    <a:pt x="251" y="0"/>
                    <a:pt x="251" y="0"/>
                  </a:cubicBezTo>
                  <a:cubicBezTo>
                    <a:pt x="245" y="0"/>
                    <a:pt x="245" y="0"/>
                    <a:pt x="245" y="0"/>
                  </a:cubicBezTo>
                  <a:cubicBezTo>
                    <a:pt x="244" y="17"/>
                    <a:pt x="244" y="17"/>
                    <a:pt x="244" y="17"/>
                  </a:cubicBezTo>
                  <a:cubicBezTo>
                    <a:pt x="237" y="14"/>
                    <a:pt x="237" y="14"/>
                    <a:pt x="237" y="14"/>
                  </a:cubicBezTo>
                  <a:cubicBezTo>
                    <a:pt x="237" y="14"/>
                    <a:pt x="233" y="18"/>
                    <a:pt x="232" y="20"/>
                  </a:cubicBezTo>
                  <a:cubicBezTo>
                    <a:pt x="232" y="22"/>
                    <a:pt x="235" y="28"/>
                    <a:pt x="234" y="28"/>
                  </a:cubicBezTo>
                  <a:cubicBezTo>
                    <a:pt x="232" y="28"/>
                    <a:pt x="228" y="26"/>
                    <a:pt x="228" y="26"/>
                  </a:cubicBezTo>
                  <a:cubicBezTo>
                    <a:pt x="225" y="26"/>
                    <a:pt x="225" y="26"/>
                    <a:pt x="225" y="26"/>
                  </a:cubicBezTo>
                  <a:cubicBezTo>
                    <a:pt x="222" y="25"/>
                    <a:pt x="222" y="25"/>
                    <a:pt x="222" y="25"/>
                  </a:cubicBezTo>
                  <a:cubicBezTo>
                    <a:pt x="217" y="31"/>
                    <a:pt x="217" y="31"/>
                    <a:pt x="217" y="31"/>
                  </a:cubicBezTo>
                  <a:cubicBezTo>
                    <a:pt x="207" y="29"/>
                    <a:pt x="207" y="29"/>
                    <a:pt x="207" y="29"/>
                  </a:cubicBezTo>
                  <a:cubicBezTo>
                    <a:pt x="204" y="27"/>
                    <a:pt x="204" y="27"/>
                    <a:pt x="204" y="27"/>
                  </a:cubicBezTo>
                  <a:cubicBezTo>
                    <a:pt x="205" y="25"/>
                    <a:pt x="205" y="25"/>
                    <a:pt x="205" y="25"/>
                  </a:cubicBezTo>
                  <a:cubicBezTo>
                    <a:pt x="205" y="25"/>
                    <a:pt x="202" y="20"/>
                    <a:pt x="201" y="19"/>
                  </a:cubicBezTo>
                  <a:cubicBezTo>
                    <a:pt x="199" y="19"/>
                    <a:pt x="197" y="17"/>
                    <a:pt x="197" y="17"/>
                  </a:cubicBezTo>
                  <a:cubicBezTo>
                    <a:pt x="193" y="18"/>
                    <a:pt x="193" y="18"/>
                    <a:pt x="193" y="18"/>
                  </a:cubicBezTo>
                  <a:cubicBezTo>
                    <a:pt x="193" y="19"/>
                    <a:pt x="194" y="19"/>
                    <a:pt x="194" y="20"/>
                  </a:cubicBezTo>
                  <a:cubicBezTo>
                    <a:pt x="194" y="25"/>
                    <a:pt x="192" y="30"/>
                    <a:pt x="190" y="33"/>
                  </a:cubicBezTo>
                  <a:cubicBezTo>
                    <a:pt x="184" y="29"/>
                    <a:pt x="181" y="29"/>
                    <a:pt x="177" y="31"/>
                  </a:cubicBezTo>
                  <a:cubicBezTo>
                    <a:pt x="179" y="35"/>
                    <a:pt x="176" y="48"/>
                    <a:pt x="169" y="48"/>
                  </a:cubicBezTo>
                  <a:cubicBezTo>
                    <a:pt x="166" y="48"/>
                    <a:pt x="163" y="49"/>
                    <a:pt x="160" y="50"/>
                  </a:cubicBezTo>
                  <a:cubicBezTo>
                    <a:pt x="158" y="51"/>
                    <a:pt x="153" y="59"/>
                    <a:pt x="149" y="60"/>
                  </a:cubicBezTo>
                  <a:cubicBezTo>
                    <a:pt x="145" y="62"/>
                    <a:pt x="151" y="65"/>
                    <a:pt x="152" y="67"/>
                  </a:cubicBezTo>
                  <a:cubicBezTo>
                    <a:pt x="153" y="70"/>
                    <a:pt x="156" y="70"/>
                    <a:pt x="158" y="74"/>
                  </a:cubicBezTo>
                  <a:cubicBezTo>
                    <a:pt x="162" y="80"/>
                    <a:pt x="157" y="81"/>
                    <a:pt x="156" y="88"/>
                  </a:cubicBezTo>
                  <a:cubicBezTo>
                    <a:pt x="161" y="86"/>
                    <a:pt x="162" y="88"/>
                    <a:pt x="164" y="91"/>
                  </a:cubicBezTo>
                  <a:cubicBezTo>
                    <a:pt x="164" y="92"/>
                    <a:pt x="163" y="100"/>
                    <a:pt x="162" y="102"/>
                  </a:cubicBezTo>
                  <a:cubicBezTo>
                    <a:pt x="160" y="104"/>
                    <a:pt x="151" y="100"/>
                    <a:pt x="150" y="98"/>
                  </a:cubicBezTo>
                  <a:cubicBezTo>
                    <a:pt x="149" y="97"/>
                    <a:pt x="150" y="91"/>
                    <a:pt x="151" y="90"/>
                  </a:cubicBezTo>
                  <a:cubicBezTo>
                    <a:pt x="144" y="86"/>
                    <a:pt x="143" y="97"/>
                    <a:pt x="139" y="94"/>
                  </a:cubicBezTo>
                  <a:cubicBezTo>
                    <a:pt x="134" y="91"/>
                    <a:pt x="131" y="89"/>
                    <a:pt x="126" y="91"/>
                  </a:cubicBezTo>
                  <a:cubicBezTo>
                    <a:pt x="126" y="85"/>
                    <a:pt x="126" y="85"/>
                    <a:pt x="126" y="85"/>
                  </a:cubicBezTo>
                  <a:cubicBezTo>
                    <a:pt x="119" y="90"/>
                    <a:pt x="127" y="92"/>
                    <a:pt x="124" y="95"/>
                  </a:cubicBezTo>
                  <a:cubicBezTo>
                    <a:pt x="123" y="96"/>
                    <a:pt x="112" y="95"/>
                    <a:pt x="110" y="95"/>
                  </a:cubicBezTo>
                  <a:cubicBezTo>
                    <a:pt x="107" y="96"/>
                    <a:pt x="102" y="96"/>
                    <a:pt x="98" y="97"/>
                  </a:cubicBezTo>
                  <a:cubicBezTo>
                    <a:pt x="96" y="98"/>
                    <a:pt x="90" y="102"/>
                    <a:pt x="88" y="105"/>
                  </a:cubicBezTo>
                  <a:cubicBezTo>
                    <a:pt x="88" y="105"/>
                    <a:pt x="90" y="106"/>
                    <a:pt x="90" y="107"/>
                  </a:cubicBezTo>
                  <a:cubicBezTo>
                    <a:pt x="85" y="105"/>
                    <a:pt x="84" y="109"/>
                    <a:pt x="80" y="110"/>
                  </a:cubicBezTo>
                  <a:cubicBezTo>
                    <a:pt x="81" y="107"/>
                    <a:pt x="81" y="107"/>
                    <a:pt x="81" y="107"/>
                  </a:cubicBezTo>
                  <a:cubicBezTo>
                    <a:pt x="78" y="109"/>
                    <a:pt x="74" y="110"/>
                    <a:pt x="69" y="110"/>
                  </a:cubicBezTo>
                  <a:cubicBezTo>
                    <a:pt x="69" y="107"/>
                    <a:pt x="67" y="105"/>
                    <a:pt x="65" y="104"/>
                  </a:cubicBezTo>
                  <a:cubicBezTo>
                    <a:pt x="66" y="102"/>
                    <a:pt x="67" y="101"/>
                    <a:pt x="65" y="100"/>
                  </a:cubicBezTo>
                  <a:cubicBezTo>
                    <a:pt x="66" y="100"/>
                    <a:pt x="53" y="97"/>
                    <a:pt x="51" y="99"/>
                  </a:cubicBezTo>
                  <a:cubicBezTo>
                    <a:pt x="49" y="104"/>
                    <a:pt x="47" y="97"/>
                    <a:pt x="48" y="97"/>
                  </a:cubicBezTo>
                  <a:cubicBezTo>
                    <a:pt x="44" y="99"/>
                    <a:pt x="48" y="102"/>
                    <a:pt x="48" y="107"/>
                  </a:cubicBezTo>
                  <a:cubicBezTo>
                    <a:pt x="47" y="112"/>
                    <a:pt x="38" y="116"/>
                    <a:pt x="34" y="117"/>
                  </a:cubicBezTo>
                  <a:cubicBezTo>
                    <a:pt x="34" y="116"/>
                    <a:pt x="38" y="111"/>
                    <a:pt x="35" y="110"/>
                  </a:cubicBezTo>
                  <a:cubicBezTo>
                    <a:pt x="34" y="109"/>
                    <a:pt x="31" y="111"/>
                    <a:pt x="31" y="112"/>
                  </a:cubicBezTo>
                  <a:cubicBezTo>
                    <a:pt x="29" y="107"/>
                    <a:pt x="30" y="107"/>
                    <a:pt x="27" y="104"/>
                  </a:cubicBezTo>
                  <a:cubicBezTo>
                    <a:pt x="24" y="101"/>
                    <a:pt x="19" y="97"/>
                    <a:pt x="18" y="97"/>
                  </a:cubicBezTo>
                  <a:cubicBezTo>
                    <a:pt x="14" y="95"/>
                    <a:pt x="16" y="100"/>
                    <a:pt x="12" y="100"/>
                  </a:cubicBezTo>
                  <a:cubicBezTo>
                    <a:pt x="11" y="100"/>
                    <a:pt x="11" y="100"/>
                    <a:pt x="10" y="99"/>
                  </a:cubicBezTo>
                  <a:cubicBezTo>
                    <a:pt x="10" y="107"/>
                    <a:pt x="10" y="107"/>
                    <a:pt x="10" y="107"/>
                  </a:cubicBezTo>
                  <a:cubicBezTo>
                    <a:pt x="10" y="110"/>
                    <a:pt x="0" y="120"/>
                    <a:pt x="0" y="120"/>
                  </a:cubicBezTo>
                  <a:cubicBezTo>
                    <a:pt x="3" y="120"/>
                    <a:pt x="3" y="120"/>
                    <a:pt x="3" y="120"/>
                  </a:cubicBezTo>
                  <a:cubicBezTo>
                    <a:pt x="5" y="129"/>
                    <a:pt x="5" y="129"/>
                    <a:pt x="5" y="129"/>
                  </a:cubicBezTo>
                  <a:cubicBezTo>
                    <a:pt x="2" y="130"/>
                    <a:pt x="2" y="130"/>
                    <a:pt x="2" y="130"/>
                  </a:cubicBezTo>
                  <a:cubicBezTo>
                    <a:pt x="18" y="133"/>
                    <a:pt x="18" y="133"/>
                    <a:pt x="18" y="133"/>
                  </a:cubicBezTo>
                  <a:cubicBezTo>
                    <a:pt x="18" y="133"/>
                    <a:pt x="16" y="139"/>
                    <a:pt x="17" y="140"/>
                  </a:cubicBezTo>
                  <a:cubicBezTo>
                    <a:pt x="18" y="142"/>
                    <a:pt x="22" y="141"/>
                    <a:pt x="22" y="141"/>
                  </a:cubicBezTo>
                  <a:cubicBezTo>
                    <a:pt x="22" y="141"/>
                    <a:pt x="29" y="146"/>
                    <a:pt x="32" y="144"/>
                  </a:cubicBezTo>
                  <a:cubicBezTo>
                    <a:pt x="35" y="143"/>
                    <a:pt x="41" y="136"/>
                    <a:pt x="41" y="136"/>
                  </a:cubicBezTo>
                  <a:cubicBezTo>
                    <a:pt x="46" y="140"/>
                    <a:pt x="46" y="140"/>
                    <a:pt x="46" y="140"/>
                  </a:cubicBezTo>
                  <a:cubicBezTo>
                    <a:pt x="45" y="146"/>
                    <a:pt x="45" y="146"/>
                    <a:pt x="45" y="146"/>
                  </a:cubicBezTo>
                  <a:cubicBezTo>
                    <a:pt x="48" y="146"/>
                    <a:pt x="48" y="146"/>
                    <a:pt x="48" y="146"/>
                  </a:cubicBezTo>
                  <a:cubicBezTo>
                    <a:pt x="48" y="146"/>
                    <a:pt x="50" y="142"/>
                    <a:pt x="53" y="143"/>
                  </a:cubicBezTo>
                  <a:cubicBezTo>
                    <a:pt x="57" y="145"/>
                    <a:pt x="57" y="149"/>
                    <a:pt x="57" y="149"/>
                  </a:cubicBezTo>
                  <a:cubicBezTo>
                    <a:pt x="69" y="152"/>
                    <a:pt x="69" y="152"/>
                    <a:pt x="69" y="152"/>
                  </a:cubicBezTo>
                  <a:cubicBezTo>
                    <a:pt x="73" y="147"/>
                    <a:pt x="73" y="147"/>
                    <a:pt x="73" y="147"/>
                  </a:cubicBezTo>
                  <a:cubicBezTo>
                    <a:pt x="73" y="147"/>
                    <a:pt x="67" y="139"/>
                    <a:pt x="76" y="138"/>
                  </a:cubicBezTo>
                  <a:cubicBezTo>
                    <a:pt x="85" y="137"/>
                    <a:pt x="87" y="138"/>
                    <a:pt x="87" y="138"/>
                  </a:cubicBezTo>
                  <a:cubicBezTo>
                    <a:pt x="90" y="133"/>
                    <a:pt x="90" y="133"/>
                    <a:pt x="90" y="133"/>
                  </a:cubicBezTo>
                  <a:cubicBezTo>
                    <a:pt x="104" y="139"/>
                    <a:pt x="104" y="139"/>
                    <a:pt x="104" y="139"/>
                  </a:cubicBezTo>
                  <a:cubicBezTo>
                    <a:pt x="113" y="130"/>
                    <a:pt x="113" y="130"/>
                    <a:pt x="113" y="130"/>
                  </a:cubicBezTo>
                  <a:cubicBezTo>
                    <a:pt x="117" y="132"/>
                    <a:pt x="117" y="132"/>
                    <a:pt x="117" y="132"/>
                  </a:cubicBezTo>
                  <a:cubicBezTo>
                    <a:pt x="117" y="132"/>
                    <a:pt x="123" y="126"/>
                    <a:pt x="125" y="128"/>
                  </a:cubicBezTo>
                  <a:cubicBezTo>
                    <a:pt x="127" y="130"/>
                    <a:pt x="120" y="134"/>
                    <a:pt x="120" y="134"/>
                  </a:cubicBezTo>
                  <a:cubicBezTo>
                    <a:pt x="123" y="143"/>
                    <a:pt x="123" y="143"/>
                    <a:pt x="123" y="143"/>
                  </a:cubicBezTo>
                  <a:cubicBezTo>
                    <a:pt x="123" y="143"/>
                    <a:pt x="125" y="141"/>
                    <a:pt x="127" y="142"/>
                  </a:cubicBezTo>
                  <a:cubicBezTo>
                    <a:pt x="129" y="143"/>
                    <a:pt x="128" y="147"/>
                    <a:pt x="128" y="147"/>
                  </a:cubicBezTo>
                  <a:cubicBezTo>
                    <a:pt x="131" y="148"/>
                    <a:pt x="131" y="148"/>
                    <a:pt x="131" y="148"/>
                  </a:cubicBezTo>
                  <a:cubicBezTo>
                    <a:pt x="134" y="156"/>
                    <a:pt x="134" y="156"/>
                    <a:pt x="134" y="156"/>
                  </a:cubicBezTo>
                  <a:cubicBezTo>
                    <a:pt x="151" y="157"/>
                    <a:pt x="151" y="157"/>
                    <a:pt x="151" y="157"/>
                  </a:cubicBezTo>
                  <a:cubicBezTo>
                    <a:pt x="153" y="160"/>
                    <a:pt x="153" y="160"/>
                    <a:pt x="153" y="160"/>
                  </a:cubicBezTo>
                  <a:cubicBezTo>
                    <a:pt x="169" y="160"/>
                    <a:pt x="169" y="160"/>
                    <a:pt x="169" y="160"/>
                  </a:cubicBezTo>
                  <a:cubicBezTo>
                    <a:pt x="172" y="163"/>
                    <a:pt x="172" y="163"/>
                    <a:pt x="172" y="163"/>
                  </a:cubicBezTo>
                  <a:cubicBezTo>
                    <a:pt x="178" y="161"/>
                    <a:pt x="178" y="161"/>
                    <a:pt x="178" y="161"/>
                  </a:cubicBezTo>
                  <a:cubicBezTo>
                    <a:pt x="197" y="165"/>
                    <a:pt x="197" y="165"/>
                    <a:pt x="197" y="165"/>
                  </a:cubicBezTo>
                  <a:cubicBezTo>
                    <a:pt x="202" y="164"/>
                    <a:pt x="202" y="164"/>
                    <a:pt x="202" y="164"/>
                  </a:cubicBezTo>
                  <a:cubicBezTo>
                    <a:pt x="212" y="167"/>
                    <a:pt x="212" y="167"/>
                    <a:pt x="212" y="167"/>
                  </a:cubicBezTo>
                  <a:cubicBezTo>
                    <a:pt x="214" y="170"/>
                    <a:pt x="214" y="170"/>
                    <a:pt x="214" y="170"/>
                  </a:cubicBezTo>
                  <a:cubicBezTo>
                    <a:pt x="225" y="168"/>
                    <a:pt x="225" y="168"/>
                    <a:pt x="225" y="168"/>
                  </a:cubicBezTo>
                  <a:cubicBezTo>
                    <a:pt x="232" y="171"/>
                    <a:pt x="232" y="171"/>
                    <a:pt x="232" y="171"/>
                  </a:cubicBezTo>
                  <a:cubicBezTo>
                    <a:pt x="238" y="164"/>
                    <a:pt x="238" y="164"/>
                    <a:pt x="238" y="164"/>
                  </a:cubicBezTo>
                  <a:cubicBezTo>
                    <a:pt x="238" y="164"/>
                    <a:pt x="241" y="164"/>
                    <a:pt x="243" y="163"/>
                  </a:cubicBezTo>
                  <a:cubicBezTo>
                    <a:pt x="245" y="162"/>
                    <a:pt x="244" y="156"/>
                    <a:pt x="247" y="156"/>
                  </a:cubicBezTo>
                  <a:cubicBezTo>
                    <a:pt x="251" y="155"/>
                    <a:pt x="256" y="153"/>
                    <a:pt x="256" y="153"/>
                  </a:cubicBezTo>
                  <a:cubicBezTo>
                    <a:pt x="262" y="154"/>
                    <a:pt x="262" y="154"/>
                    <a:pt x="262" y="154"/>
                  </a:cubicBezTo>
                  <a:cubicBezTo>
                    <a:pt x="262" y="154"/>
                    <a:pt x="267" y="151"/>
                    <a:pt x="270" y="152"/>
                  </a:cubicBezTo>
                  <a:cubicBezTo>
                    <a:pt x="273" y="152"/>
                    <a:pt x="275" y="154"/>
                    <a:pt x="275" y="154"/>
                  </a:cubicBezTo>
                  <a:cubicBezTo>
                    <a:pt x="279" y="149"/>
                    <a:pt x="279" y="149"/>
                    <a:pt x="279" y="149"/>
                  </a:cubicBezTo>
                  <a:cubicBezTo>
                    <a:pt x="279" y="149"/>
                    <a:pt x="279" y="147"/>
                    <a:pt x="287" y="147"/>
                  </a:cubicBezTo>
                  <a:cubicBezTo>
                    <a:pt x="293" y="146"/>
                    <a:pt x="295" y="149"/>
                    <a:pt x="295" y="149"/>
                  </a:cubicBezTo>
                  <a:cubicBezTo>
                    <a:pt x="298" y="147"/>
                    <a:pt x="298" y="147"/>
                    <a:pt x="298" y="147"/>
                  </a:cubicBezTo>
                  <a:cubicBezTo>
                    <a:pt x="298" y="147"/>
                    <a:pt x="294" y="144"/>
                    <a:pt x="296" y="140"/>
                  </a:cubicBezTo>
                  <a:cubicBezTo>
                    <a:pt x="298" y="136"/>
                    <a:pt x="300" y="137"/>
                    <a:pt x="300" y="137"/>
                  </a:cubicBezTo>
                  <a:cubicBezTo>
                    <a:pt x="309" y="128"/>
                    <a:pt x="309" y="128"/>
                    <a:pt x="309" y="128"/>
                  </a:cubicBezTo>
                  <a:cubicBezTo>
                    <a:pt x="319" y="127"/>
                    <a:pt x="319" y="127"/>
                    <a:pt x="319" y="127"/>
                  </a:cubicBezTo>
                  <a:cubicBezTo>
                    <a:pt x="320" y="118"/>
                    <a:pt x="320" y="118"/>
                    <a:pt x="320" y="118"/>
                  </a:cubicBezTo>
                  <a:cubicBezTo>
                    <a:pt x="320" y="118"/>
                    <a:pt x="315" y="117"/>
                    <a:pt x="315" y="115"/>
                  </a:cubicBezTo>
                  <a:cubicBezTo>
                    <a:pt x="314" y="112"/>
                    <a:pt x="317" y="110"/>
                    <a:pt x="317" y="109"/>
                  </a:cubicBezTo>
                  <a:cubicBezTo>
                    <a:pt x="317" y="107"/>
                    <a:pt x="313" y="107"/>
                    <a:pt x="313" y="104"/>
                  </a:cubicBezTo>
                  <a:cubicBezTo>
                    <a:pt x="314" y="101"/>
                    <a:pt x="328" y="98"/>
                    <a:pt x="326" y="92"/>
                  </a:cubicBezTo>
                  <a:cubicBezTo>
                    <a:pt x="324" y="85"/>
                    <a:pt x="322" y="85"/>
                    <a:pt x="322" y="85"/>
                  </a:cubicBezTo>
                  <a:cubicBezTo>
                    <a:pt x="317" y="86"/>
                    <a:pt x="317" y="86"/>
                    <a:pt x="317" y="86"/>
                  </a:cubicBezTo>
                  <a:cubicBezTo>
                    <a:pt x="317" y="86"/>
                    <a:pt x="312" y="88"/>
                    <a:pt x="314" y="83"/>
                  </a:cubicBezTo>
                  <a:cubicBezTo>
                    <a:pt x="315" y="79"/>
                    <a:pt x="320" y="78"/>
                    <a:pt x="322" y="77"/>
                  </a:cubicBezTo>
                  <a:cubicBezTo>
                    <a:pt x="324" y="77"/>
                    <a:pt x="328" y="82"/>
                    <a:pt x="328" y="82"/>
                  </a:cubicBezTo>
                  <a:cubicBezTo>
                    <a:pt x="341" y="78"/>
                    <a:pt x="341" y="78"/>
                    <a:pt x="341" y="78"/>
                  </a:cubicBezTo>
                  <a:cubicBezTo>
                    <a:pt x="341" y="70"/>
                    <a:pt x="341" y="70"/>
                    <a:pt x="341" y="70"/>
                  </a:cubicBezTo>
                  <a:cubicBezTo>
                    <a:pt x="339" y="69"/>
                    <a:pt x="339" y="69"/>
                    <a:pt x="339" y="69"/>
                  </a:cubicBezTo>
                  <a:cubicBezTo>
                    <a:pt x="342" y="67"/>
                    <a:pt x="342" y="67"/>
                    <a:pt x="342" y="67"/>
                  </a:cubicBezTo>
                  <a:cubicBezTo>
                    <a:pt x="342" y="67"/>
                    <a:pt x="343" y="60"/>
                    <a:pt x="342" y="57"/>
                  </a:cubicBez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25" name="Norwegen"/>
            <p:cNvSpPr>
              <a:spLocks noEditPoints="1"/>
            </p:cNvSpPr>
            <p:nvPr/>
          </p:nvSpPr>
          <p:spPr bwMode="auto">
            <a:xfrm>
              <a:off x="4447054" y="922496"/>
              <a:ext cx="1177290" cy="1498600"/>
            </a:xfrm>
            <a:custGeom>
              <a:avLst/>
              <a:gdLst>
                <a:gd name="T0" fmla="*/ 626 w 690"/>
                <a:gd name="T1" fmla="*/ 61 h 880"/>
                <a:gd name="T2" fmla="*/ 605 w 690"/>
                <a:gd name="T3" fmla="*/ 40 h 880"/>
                <a:gd name="T4" fmla="*/ 586 w 690"/>
                <a:gd name="T5" fmla="*/ 22 h 880"/>
                <a:gd name="T6" fmla="*/ 547 w 690"/>
                <a:gd name="T7" fmla="*/ 55 h 880"/>
                <a:gd name="T8" fmla="*/ 532 w 690"/>
                <a:gd name="T9" fmla="*/ 46 h 880"/>
                <a:gd name="T10" fmla="*/ 465 w 690"/>
                <a:gd name="T11" fmla="*/ 77 h 880"/>
                <a:gd name="T12" fmla="*/ 445 w 690"/>
                <a:gd name="T13" fmla="*/ 116 h 880"/>
                <a:gd name="T14" fmla="*/ 410 w 690"/>
                <a:gd name="T15" fmla="*/ 132 h 880"/>
                <a:gd name="T16" fmla="*/ 380 w 690"/>
                <a:gd name="T17" fmla="*/ 181 h 880"/>
                <a:gd name="T18" fmla="*/ 374 w 690"/>
                <a:gd name="T19" fmla="*/ 209 h 880"/>
                <a:gd name="T20" fmla="*/ 330 w 690"/>
                <a:gd name="T21" fmla="*/ 227 h 880"/>
                <a:gd name="T22" fmla="*/ 331 w 690"/>
                <a:gd name="T23" fmla="*/ 254 h 880"/>
                <a:gd name="T24" fmla="*/ 331 w 690"/>
                <a:gd name="T25" fmla="*/ 290 h 880"/>
                <a:gd name="T26" fmla="*/ 275 w 690"/>
                <a:gd name="T27" fmla="*/ 339 h 880"/>
                <a:gd name="T28" fmla="*/ 261 w 690"/>
                <a:gd name="T29" fmla="*/ 381 h 880"/>
                <a:gd name="T30" fmla="*/ 252 w 690"/>
                <a:gd name="T31" fmla="*/ 428 h 880"/>
                <a:gd name="T32" fmla="*/ 198 w 690"/>
                <a:gd name="T33" fmla="*/ 471 h 880"/>
                <a:gd name="T34" fmla="*/ 224 w 690"/>
                <a:gd name="T35" fmla="*/ 509 h 880"/>
                <a:gd name="T36" fmla="*/ 141 w 690"/>
                <a:gd name="T37" fmla="*/ 534 h 880"/>
                <a:gd name="T38" fmla="*/ 122 w 690"/>
                <a:gd name="T39" fmla="*/ 571 h 880"/>
                <a:gd name="T40" fmla="*/ 96 w 690"/>
                <a:gd name="T41" fmla="*/ 584 h 880"/>
                <a:gd name="T42" fmla="*/ 69 w 690"/>
                <a:gd name="T43" fmla="*/ 595 h 880"/>
                <a:gd name="T44" fmla="*/ 26 w 690"/>
                <a:gd name="T45" fmla="*/ 611 h 880"/>
                <a:gd name="T46" fmla="*/ 23 w 690"/>
                <a:gd name="T47" fmla="*/ 650 h 880"/>
                <a:gd name="T48" fmla="*/ 83 w 690"/>
                <a:gd name="T49" fmla="*/ 675 h 880"/>
                <a:gd name="T50" fmla="*/ 74 w 690"/>
                <a:gd name="T51" fmla="*/ 678 h 880"/>
                <a:gd name="T52" fmla="*/ 38 w 690"/>
                <a:gd name="T53" fmla="*/ 704 h 880"/>
                <a:gd name="T54" fmla="*/ 55 w 690"/>
                <a:gd name="T55" fmla="*/ 723 h 880"/>
                <a:gd name="T56" fmla="*/ 42 w 690"/>
                <a:gd name="T57" fmla="*/ 766 h 880"/>
                <a:gd name="T58" fmla="*/ 26 w 690"/>
                <a:gd name="T59" fmla="*/ 785 h 880"/>
                <a:gd name="T60" fmla="*/ 34 w 690"/>
                <a:gd name="T61" fmla="*/ 813 h 880"/>
                <a:gd name="T62" fmla="*/ 65 w 690"/>
                <a:gd name="T63" fmla="*/ 873 h 880"/>
                <a:gd name="T64" fmla="*/ 182 w 690"/>
                <a:gd name="T65" fmla="*/ 789 h 880"/>
                <a:gd name="T66" fmla="*/ 230 w 690"/>
                <a:gd name="T67" fmla="*/ 815 h 880"/>
                <a:gd name="T68" fmla="*/ 305 w 690"/>
                <a:gd name="T69" fmla="*/ 482 h 880"/>
                <a:gd name="T70" fmla="*/ 443 w 690"/>
                <a:gd name="T71" fmla="*/ 205 h 880"/>
                <a:gd name="T72" fmla="*/ 595 w 690"/>
                <a:gd name="T73" fmla="*/ 78 h 880"/>
                <a:gd name="T74" fmla="*/ 18 w 690"/>
                <a:gd name="T75" fmla="*/ 803 h 880"/>
                <a:gd name="T76" fmla="*/ 10 w 690"/>
                <a:gd name="T77" fmla="*/ 767 h 880"/>
                <a:gd name="T78" fmla="*/ 14 w 690"/>
                <a:gd name="T79" fmla="*/ 743 h 880"/>
                <a:gd name="T80" fmla="*/ 10 w 690"/>
                <a:gd name="T81" fmla="*/ 711 h 880"/>
                <a:gd name="T82" fmla="*/ 8 w 690"/>
                <a:gd name="T83" fmla="*/ 699 h 880"/>
                <a:gd name="T84" fmla="*/ 7 w 690"/>
                <a:gd name="T85" fmla="*/ 680 h 880"/>
                <a:gd name="T86" fmla="*/ 15 w 690"/>
                <a:gd name="T87" fmla="*/ 632 h 880"/>
                <a:gd name="T88" fmla="*/ 44 w 690"/>
                <a:gd name="T89" fmla="*/ 600 h 880"/>
                <a:gd name="T90" fmla="*/ 58 w 690"/>
                <a:gd name="T91" fmla="*/ 582 h 880"/>
                <a:gd name="T92" fmla="*/ 106 w 690"/>
                <a:gd name="T93" fmla="*/ 551 h 880"/>
                <a:gd name="T94" fmla="*/ 123 w 690"/>
                <a:gd name="T95" fmla="*/ 537 h 880"/>
                <a:gd name="T96" fmla="*/ 162 w 690"/>
                <a:gd name="T97" fmla="*/ 515 h 880"/>
                <a:gd name="T98" fmla="*/ 259 w 690"/>
                <a:gd name="T99" fmla="*/ 367 h 880"/>
                <a:gd name="T100" fmla="*/ 264 w 690"/>
                <a:gd name="T101" fmla="*/ 359 h 880"/>
                <a:gd name="T102" fmla="*/ 301 w 690"/>
                <a:gd name="T103" fmla="*/ 294 h 880"/>
                <a:gd name="T104" fmla="*/ 351 w 690"/>
                <a:gd name="T105" fmla="*/ 208 h 880"/>
                <a:gd name="T106" fmla="*/ 296 w 690"/>
                <a:gd name="T107" fmla="*/ 220 h 880"/>
                <a:gd name="T108" fmla="*/ 362 w 690"/>
                <a:gd name="T109" fmla="*/ 187 h 880"/>
                <a:gd name="T110" fmla="*/ 322 w 690"/>
                <a:gd name="T111" fmla="*/ 218 h 880"/>
                <a:gd name="T112" fmla="*/ 320 w 690"/>
                <a:gd name="T113" fmla="*/ 183 h 880"/>
                <a:gd name="T114" fmla="*/ 367 w 690"/>
                <a:gd name="T115" fmla="*/ 152 h 880"/>
                <a:gd name="T116" fmla="*/ 411 w 690"/>
                <a:gd name="T117" fmla="*/ 97 h 880"/>
                <a:gd name="T118" fmla="*/ 407 w 690"/>
                <a:gd name="T119" fmla="*/ 97 h 880"/>
                <a:gd name="T120" fmla="*/ 492 w 690"/>
                <a:gd name="T121" fmla="*/ 40 h 880"/>
                <a:gd name="T122" fmla="*/ 514 w 690"/>
                <a:gd name="T123" fmla="*/ 56 h 880"/>
                <a:gd name="T124" fmla="*/ 538 w 690"/>
                <a:gd name="T125" fmla="*/ 19 h 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0"/>
                <a:gd name="T190" fmla="*/ 0 h 880"/>
                <a:gd name="T191" fmla="*/ 690 w 690"/>
                <a:gd name="T192" fmla="*/ 880 h 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0" h="880">
                  <a:moveTo>
                    <a:pt x="685" y="71"/>
                  </a:moveTo>
                  <a:cubicBezTo>
                    <a:pt x="685" y="68"/>
                    <a:pt x="685" y="68"/>
                    <a:pt x="685" y="68"/>
                  </a:cubicBezTo>
                  <a:cubicBezTo>
                    <a:pt x="681" y="68"/>
                    <a:pt x="681" y="68"/>
                    <a:pt x="681" y="68"/>
                  </a:cubicBezTo>
                  <a:cubicBezTo>
                    <a:pt x="681" y="68"/>
                    <a:pt x="681" y="66"/>
                    <a:pt x="678" y="66"/>
                  </a:cubicBezTo>
                  <a:cubicBezTo>
                    <a:pt x="673" y="66"/>
                    <a:pt x="673" y="66"/>
                    <a:pt x="673" y="66"/>
                  </a:cubicBezTo>
                  <a:cubicBezTo>
                    <a:pt x="675" y="75"/>
                    <a:pt x="675" y="75"/>
                    <a:pt x="675" y="75"/>
                  </a:cubicBezTo>
                  <a:cubicBezTo>
                    <a:pt x="673" y="76"/>
                    <a:pt x="673" y="76"/>
                    <a:pt x="673" y="76"/>
                  </a:cubicBezTo>
                  <a:cubicBezTo>
                    <a:pt x="673" y="72"/>
                    <a:pt x="673" y="72"/>
                    <a:pt x="673" y="72"/>
                  </a:cubicBezTo>
                  <a:cubicBezTo>
                    <a:pt x="668" y="64"/>
                    <a:pt x="668" y="64"/>
                    <a:pt x="668" y="64"/>
                  </a:cubicBezTo>
                  <a:cubicBezTo>
                    <a:pt x="666" y="64"/>
                    <a:pt x="666" y="64"/>
                    <a:pt x="666" y="64"/>
                  </a:cubicBezTo>
                  <a:cubicBezTo>
                    <a:pt x="668" y="72"/>
                    <a:pt x="668" y="72"/>
                    <a:pt x="668" y="72"/>
                  </a:cubicBezTo>
                  <a:cubicBezTo>
                    <a:pt x="666" y="76"/>
                    <a:pt x="666" y="76"/>
                    <a:pt x="666" y="76"/>
                  </a:cubicBezTo>
                  <a:cubicBezTo>
                    <a:pt x="664" y="73"/>
                    <a:pt x="664" y="73"/>
                    <a:pt x="664" y="73"/>
                  </a:cubicBezTo>
                  <a:cubicBezTo>
                    <a:pt x="662" y="76"/>
                    <a:pt x="662" y="76"/>
                    <a:pt x="662" y="76"/>
                  </a:cubicBezTo>
                  <a:cubicBezTo>
                    <a:pt x="659" y="77"/>
                    <a:pt x="659" y="77"/>
                    <a:pt x="659" y="77"/>
                  </a:cubicBezTo>
                  <a:cubicBezTo>
                    <a:pt x="659" y="77"/>
                    <a:pt x="656" y="81"/>
                    <a:pt x="655" y="81"/>
                  </a:cubicBezTo>
                  <a:cubicBezTo>
                    <a:pt x="654" y="80"/>
                    <a:pt x="655" y="77"/>
                    <a:pt x="656" y="75"/>
                  </a:cubicBezTo>
                  <a:cubicBezTo>
                    <a:pt x="657" y="74"/>
                    <a:pt x="657" y="67"/>
                    <a:pt x="654" y="66"/>
                  </a:cubicBezTo>
                  <a:cubicBezTo>
                    <a:pt x="652" y="64"/>
                    <a:pt x="649" y="71"/>
                    <a:pt x="649" y="71"/>
                  </a:cubicBezTo>
                  <a:cubicBezTo>
                    <a:pt x="647" y="71"/>
                    <a:pt x="647" y="71"/>
                    <a:pt x="647" y="71"/>
                  </a:cubicBezTo>
                  <a:cubicBezTo>
                    <a:pt x="647" y="71"/>
                    <a:pt x="653" y="64"/>
                    <a:pt x="649" y="62"/>
                  </a:cubicBezTo>
                  <a:cubicBezTo>
                    <a:pt x="645" y="59"/>
                    <a:pt x="641" y="62"/>
                    <a:pt x="641" y="62"/>
                  </a:cubicBezTo>
                  <a:cubicBezTo>
                    <a:pt x="637" y="59"/>
                    <a:pt x="637" y="59"/>
                    <a:pt x="637" y="59"/>
                  </a:cubicBezTo>
                  <a:cubicBezTo>
                    <a:pt x="633" y="61"/>
                    <a:pt x="633" y="61"/>
                    <a:pt x="633" y="61"/>
                  </a:cubicBezTo>
                  <a:cubicBezTo>
                    <a:pt x="632" y="59"/>
                    <a:pt x="632" y="59"/>
                    <a:pt x="632" y="59"/>
                  </a:cubicBezTo>
                  <a:cubicBezTo>
                    <a:pt x="632" y="59"/>
                    <a:pt x="629" y="62"/>
                    <a:pt x="626" y="61"/>
                  </a:cubicBezTo>
                  <a:cubicBezTo>
                    <a:pt x="624" y="60"/>
                    <a:pt x="626" y="58"/>
                    <a:pt x="626" y="58"/>
                  </a:cubicBezTo>
                  <a:cubicBezTo>
                    <a:pt x="626" y="57"/>
                    <a:pt x="624" y="56"/>
                    <a:pt x="625" y="53"/>
                  </a:cubicBezTo>
                  <a:cubicBezTo>
                    <a:pt x="625" y="51"/>
                    <a:pt x="646" y="57"/>
                    <a:pt x="646" y="57"/>
                  </a:cubicBezTo>
                  <a:cubicBezTo>
                    <a:pt x="646" y="57"/>
                    <a:pt x="655" y="57"/>
                    <a:pt x="662" y="52"/>
                  </a:cubicBezTo>
                  <a:cubicBezTo>
                    <a:pt x="668" y="47"/>
                    <a:pt x="666" y="41"/>
                    <a:pt x="666" y="41"/>
                  </a:cubicBezTo>
                  <a:cubicBezTo>
                    <a:pt x="666" y="41"/>
                    <a:pt x="678" y="35"/>
                    <a:pt x="677" y="30"/>
                  </a:cubicBezTo>
                  <a:cubicBezTo>
                    <a:pt x="675" y="26"/>
                    <a:pt x="667" y="28"/>
                    <a:pt x="667" y="28"/>
                  </a:cubicBezTo>
                  <a:cubicBezTo>
                    <a:pt x="667" y="28"/>
                    <a:pt x="664" y="24"/>
                    <a:pt x="661" y="24"/>
                  </a:cubicBezTo>
                  <a:cubicBezTo>
                    <a:pt x="656" y="24"/>
                    <a:pt x="652" y="27"/>
                    <a:pt x="652" y="27"/>
                  </a:cubicBezTo>
                  <a:cubicBezTo>
                    <a:pt x="655" y="19"/>
                    <a:pt x="655" y="19"/>
                    <a:pt x="655" y="19"/>
                  </a:cubicBezTo>
                  <a:cubicBezTo>
                    <a:pt x="651" y="19"/>
                    <a:pt x="651" y="19"/>
                    <a:pt x="651" y="19"/>
                  </a:cubicBezTo>
                  <a:cubicBezTo>
                    <a:pt x="651" y="19"/>
                    <a:pt x="652" y="16"/>
                    <a:pt x="648" y="16"/>
                  </a:cubicBezTo>
                  <a:cubicBezTo>
                    <a:pt x="644" y="15"/>
                    <a:pt x="645" y="21"/>
                    <a:pt x="642" y="21"/>
                  </a:cubicBezTo>
                  <a:cubicBezTo>
                    <a:pt x="640" y="22"/>
                    <a:pt x="642" y="16"/>
                    <a:pt x="640" y="16"/>
                  </a:cubicBezTo>
                  <a:cubicBezTo>
                    <a:pt x="639" y="16"/>
                    <a:pt x="632" y="22"/>
                    <a:pt x="632" y="22"/>
                  </a:cubicBezTo>
                  <a:cubicBezTo>
                    <a:pt x="632" y="15"/>
                    <a:pt x="632" y="15"/>
                    <a:pt x="632" y="15"/>
                  </a:cubicBezTo>
                  <a:cubicBezTo>
                    <a:pt x="632" y="15"/>
                    <a:pt x="629" y="10"/>
                    <a:pt x="622" y="11"/>
                  </a:cubicBezTo>
                  <a:cubicBezTo>
                    <a:pt x="615" y="11"/>
                    <a:pt x="616" y="22"/>
                    <a:pt x="616" y="22"/>
                  </a:cubicBezTo>
                  <a:cubicBezTo>
                    <a:pt x="617" y="25"/>
                    <a:pt x="617" y="25"/>
                    <a:pt x="617" y="25"/>
                  </a:cubicBezTo>
                  <a:cubicBezTo>
                    <a:pt x="616" y="36"/>
                    <a:pt x="616" y="36"/>
                    <a:pt x="616" y="36"/>
                  </a:cubicBezTo>
                  <a:cubicBezTo>
                    <a:pt x="619" y="36"/>
                    <a:pt x="619" y="36"/>
                    <a:pt x="619" y="36"/>
                  </a:cubicBezTo>
                  <a:cubicBezTo>
                    <a:pt x="619" y="39"/>
                    <a:pt x="619" y="39"/>
                    <a:pt x="619" y="39"/>
                  </a:cubicBezTo>
                  <a:cubicBezTo>
                    <a:pt x="614" y="39"/>
                    <a:pt x="614" y="39"/>
                    <a:pt x="614" y="39"/>
                  </a:cubicBezTo>
                  <a:cubicBezTo>
                    <a:pt x="613" y="35"/>
                    <a:pt x="613" y="35"/>
                    <a:pt x="613" y="35"/>
                  </a:cubicBezTo>
                  <a:cubicBezTo>
                    <a:pt x="608" y="40"/>
                    <a:pt x="608" y="40"/>
                    <a:pt x="608" y="40"/>
                  </a:cubicBezTo>
                  <a:cubicBezTo>
                    <a:pt x="605" y="40"/>
                    <a:pt x="605" y="40"/>
                    <a:pt x="605" y="40"/>
                  </a:cubicBezTo>
                  <a:cubicBezTo>
                    <a:pt x="605" y="42"/>
                    <a:pt x="605" y="42"/>
                    <a:pt x="605" y="42"/>
                  </a:cubicBezTo>
                  <a:cubicBezTo>
                    <a:pt x="603" y="37"/>
                    <a:pt x="603" y="37"/>
                    <a:pt x="603" y="37"/>
                  </a:cubicBezTo>
                  <a:cubicBezTo>
                    <a:pt x="603" y="37"/>
                    <a:pt x="606" y="34"/>
                    <a:pt x="608" y="33"/>
                  </a:cubicBezTo>
                  <a:cubicBezTo>
                    <a:pt x="610" y="31"/>
                    <a:pt x="612" y="25"/>
                    <a:pt x="610" y="22"/>
                  </a:cubicBezTo>
                  <a:cubicBezTo>
                    <a:pt x="609" y="21"/>
                    <a:pt x="605" y="26"/>
                    <a:pt x="604" y="28"/>
                  </a:cubicBezTo>
                  <a:cubicBezTo>
                    <a:pt x="604" y="30"/>
                    <a:pt x="599" y="32"/>
                    <a:pt x="599" y="32"/>
                  </a:cubicBezTo>
                  <a:cubicBezTo>
                    <a:pt x="599" y="32"/>
                    <a:pt x="601" y="29"/>
                    <a:pt x="602" y="28"/>
                  </a:cubicBezTo>
                  <a:cubicBezTo>
                    <a:pt x="603" y="27"/>
                    <a:pt x="606" y="21"/>
                    <a:pt x="606" y="21"/>
                  </a:cubicBezTo>
                  <a:cubicBezTo>
                    <a:pt x="602" y="21"/>
                    <a:pt x="602" y="21"/>
                    <a:pt x="602" y="21"/>
                  </a:cubicBezTo>
                  <a:cubicBezTo>
                    <a:pt x="601" y="21"/>
                    <a:pt x="598" y="25"/>
                    <a:pt x="598" y="25"/>
                  </a:cubicBezTo>
                  <a:cubicBezTo>
                    <a:pt x="598" y="25"/>
                    <a:pt x="598" y="22"/>
                    <a:pt x="599" y="21"/>
                  </a:cubicBezTo>
                  <a:cubicBezTo>
                    <a:pt x="599" y="19"/>
                    <a:pt x="604" y="19"/>
                    <a:pt x="608" y="18"/>
                  </a:cubicBezTo>
                  <a:cubicBezTo>
                    <a:pt x="613" y="17"/>
                    <a:pt x="612" y="5"/>
                    <a:pt x="612" y="5"/>
                  </a:cubicBezTo>
                  <a:cubicBezTo>
                    <a:pt x="606" y="5"/>
                    <a:pt x="606" y="5"/>
                    <a:pt x="606" y="5"/>
                  </a:cubicBezTo>
                  <a:cubicBezTo>
                    <a:pt x="606" y="5"/>
                    <a:pt x="604" y="8"/>
                    <a:pt x="603" y="6"/>
                  </a:cubicBezTo>
                  <a:cubicBezTo>
                    <a:pt x="601" y="6"/>
                    <a:pt x="604" y="2"/>
                    <a:pt x="602" y="1"/>
                  </a:cubicBezTo>
                  <a:cubicBezTo>
                    <a:pt x="600" y="0"/>
                    <a:pt x="598" y="5"/>
                    <a:pt x="596" y="5"/>
                  </a:cubicBezTo>
                  <a:cubicBezTo>
                    <a:pt x="593" y="6"/>
                    <a:pt x="591" y="1"/>
                    <a:pt x="587" y="2"/>
                  </a:cubicBezTo>
                  <a:cubicBezTo>
                    <a:pt x="584" y="4"/>
                    <a:pt x="591" y="11"/>
                    <a:pt x="589" y="11"/>
                  </a:cubicBezTo>
                  <a:cubicBezTo>
                    <a:pt x="587" y="12"/>
                    <a:pt x="585" y="9"/>
                    <a:pt x="581" y="8"/>
                  </a:cubicBezTo>
                  <a:cubicBezTo>
                    <a:pt x="577" y="8"/>
                    <a:pt x="584" y="13"/>
                    <a:pt x="584" y="13"/>
                  </a:cubicBezTo>
                  <a:cubicBezTo>
                    <a:pt x="581" y="14"/>
                    <a:pt x="581" y="14"/>
                    <a:pt x="581" y="14"/>
                  </a:cubicBezTo>
                  <a:cubicBezTo>
                    <a:pt x="583" y="17"/>
                    <a:pt x="583" y="17"/>
                    <a:pt x="583" y="17"/>
                  </a:cubicBezTo>
                  <a:cubicBezTo>
                    <a:pt x="586" y="17"/>
                    <a:pt x="586" y="17"/>
                    <a:pt x="586" y="17"/>
                  </a:cubicBezTo>
                  <a:cubicBezTo>
                    <a:pt x="593" y="21"/>
                    <a:pt x="593" y="21"/>
                    <a:pt x="593" y="21"/>
                  </a:cubicBezTo>
                  <a:cubicBezTo>
                    <a:pt x="586" y="22"/>
                    <a:pt x="586" y="22"/>
                    <a:pt x="586" y="22"/>
                  </a:cubicBezTo>
                  <a:cubicBezTo>
                    <a:pt x="587" y="27"/>
                    <a:pt x="587" y="27"/>
                    <a:pt x="587" y="27"/>
                  </a:cubicBezTo>
                  <a:cubicBezTo>
                    <a:pt x="583" y="27"/>
                    <a:pt x="583" y="27"/>
                    <a:pt x="583" y="27"/>
                  </a:cubicBezTo>
                  <a:cubicBezTo>
                    <a:pt x="583" y="30"/>
                    <a:pt x="583" y="30"/>
                    <a:pt x="583" y="30"/>
                  </a:cubicBezTo>
                  <a:cubicBezTo>
                    <a:pt x="585" y="31"/>
                    <a:pt x="585" y="31"/>
                    <a:pt x="585" y="31"/>
                  </a:cubicBezTo>
                  <a:cubicBezTo>
                    <a:pt x="585" y="35"/>
                    <a:pt x="585" y="35"/>
                    <a:pt x="585" y="35"/>
                  </a:cubicBezTo>
                  <a:cubicBezTo>
                    <a:pt x="587" y="36"/>
                    <a:pt x="587" y="36"/>
                    <a:pt x="587" y="36"/>
                  </a:cubicBezTo>
                  <a:cubicBezTo>
                    <a:pt x="582" y="37"/>
                    <a:pt x="582" y="37"/>
                    <a:pt x="582" y="37"/>
                  </a:cubicBezTo>
                  <a:cubicBezTo>
                    <a:pt x="587" y="45"/>
                    <a:pt x="587" y="45"/>
                    <a:pt x="587" y="45"/>
                  </a:cubicBezTo>
                  <a:cubicBezTo>
                    <a:pt x="580" y="45"/>
                    <a:pt x="580" y="45"/>
                    <a:pt x="580" y="45"/>
                  </a:cubicBezTo>
                  <a:cubicBezTo>
                    <a:pt x="576" y="55"/>
                    <a:pt x="576" y="55"/>
                    <a:pt x="576" y="55"/>
                  </a:cubicBezTo>
                  <a:cubicBezTo>
                    <a:pt x="574" y="35"/>
                    <a:pt x="574" y="35"/>
                    <a:pt x="574" y="35"/>
                  </a:cubicBezTo>
                  <a:cubicBezTo>
                    <a:pt x="569" y="37"/>
                    <a:pt x="569" y="37"/>
                    <a:pt x="569" y="37"/>
                  </a:cubicBezTo>
                  <a:cubicBezTo>
                    <a:pt x="575" y="26"/>
                    <a:pt x="575" y="26"/>
                    <a:pt x="575" y="26"/>
                  </a:cubicBezTo>
                  <a:cubicBezTo>
                    <a:pt x="573" y="24"/>
                    <a:pt x="573" y="24"/>
                    <a:pt x="573" y="24"/>
                  </a:cubicBezTo>
                  <a:cubicBezTo>
                    <a:pt x="573" y="24"/>
                    <a:pt x="574" y="17"/>
                    <a:pt x="569" y="17"/>
                  </a:cubicBezTo>
                  <a:cubicBezTo>
                    <a:pt x="564" y="18"/>
                    <a:pt x="564" y="32"/>
                    <a:pt x="564" y="32"/>
                  </a:cubicBezTo>
                  <a:cubicBezTo>
                    <a:pt x="560" y="33"/>
                    <a:pt x="560" y="33"/>
                    <a:pt x="560" y="33"/>
                  </a:cubicBezTo>
                  <a:cubicBezTo>
                    <a:pt x="560" y="33"/>
                    <a:pt x="561" y="41"/>
                    <a:pt x="558" y="45"/>
                  </a:cubicBezTo>
                  <a:cubicBezTo>
                    <a:pt x="556" y="50"/>
                    <a:pt x="550" y="60"/>
                    <a:pt x="550" y="60"/>
                  </a:cubicBezTo>
                  <a:cubicBezTo>
                    <a:pt x="550" y="60"/>
                    <a:pt x="555" y="62"/>
                    <a:pt x="554" y="65"/>
                  </a:cubicBezTo>
                  <a:cubicBezTo>
                    <a:pt x="553" y="68"/>
                    <a:pt x="551" y="73"/>
                    <a:pt x="551" y="73"/>
                  </a:cubicBezTo>
                  <a:cubicBezTo>
                    <a:pt x="549" y="78"/>
                    <a:pt x="549" y="78"/>
                    <a:pt x="549" y="78"/>
                  </a:cubicBezTo>
                  <a:cubicBezTo>
                    <a:pt x="546" y="74"/>
                    <a:pt x="546" y="74"/>
                    <a:pt x="546" y="74"/>
                  </a:cubicBezTo>
                  <a:cubicBezTo>
                    <a:pt x="544" y="77"/>
                    <a:pt x="544" y="77"/>
                    <a:pt x="544" y="77"/>
                  </a:cubicBezTo>
                  <a:cubicBezTo>
                    <a:pt x="541" y="71"/>
                    <a:pt x="541" y="71"/>
                    <a:pt x="541" y="71"/>
                  </a:cubicBezTo>
                  <a:cubicBezTo>
                    <a:pt x="547" y="55"/>
                    <a:pt x="547" y="55"/>
                    <a:pt x="547" y="55"/>
                  </a:cubicBezTo>
                  <a:cubicBezTo>
                    <a:pt x="542" y="55"/>
                    <a:pt x="542" y="55"/>
                    <a:pt x="542" y="55"/>
                  </a:cubicBezTo>
                  <a:cubicBezTo>
                    <a:pt x="541" y="52"/>
                    <a:pt x="541" y="52"/>
                    <a:pt x="541" y="52"/>
                  </a:cubicBezTo>
                  <a:cubicBezTo>
                    <a:pt x="553" y="34"/>
                    <a:pt x="553" y="34"/>
                    <a:pt x="553" y="34"/>
                  </a:cubicBezTo>
                  <a:cubicBezTo>
                    <a:pt x="551" y="32"/>
                    <a:pt x="551" y="32"/>
                    <a:pt x="551" y="32"/>
                  </a:cubicBezTo>
                  <a:cubicBezTo>
                    <a:pt x="551" y="32"/>
                    <a:pt x="556" y="25"/>
                    <a:pt x="554" y="24"/>
                  </a:cubicBezTo>
                  <a:cubicBezTo>
                    <a:pt x="552" y="22"/>
                    <a:pt x="546" y="29"/>
                    <a:pt x="546" y="29"/>
                  </a:cubicBezTo>
                  <a:cubicBezTo>
                    <a:pt x="546" y="22"/>
                    <a:pt x="546" y="22"/>
                    <a:pt x="546" y="22"/>
                  </a:cubicBezTo>
                  <a:cubicBezTo>
                    <a:pt x="540" y="22"/>
                    <a:pt x="540" y="22"/>
                    <a:pt x="540" y="22"/>
                  </a:cubicBezTo>
                  <a:cubicBezTo>
                    <a:pt x="542" y="26"/>
                    <a:pt x="542" y="26"/>
                    <a:pt x="542" y="26"/>
                  </a:cubicBezTo>
                  <a:cubicBezTo>
                    <a:pt x="541" y="31"/>
                    <a:pt x="541" y="31"/>
                    <a:pt x="541" y="31"/>
                  </a:cubicBezTo>
                  <a:cubicBezTo>
                    <a:pt x="537" y="26"/>
                    <a:pt x="537" y="26"/>
                    <a:pt x="537" y="26"/>
                  </a:cubicBezTo>
                  <a:cubicBezTo>
                    <a:pt x="534" y="29"/>
                    <a:pt x="534" y="29"/>
                    <a:pt x="534" y="29"/>
                  </a:cubicBezTo>
                  <a:cubicBezTo>
                    <a:pt x="535" y="24"/>
                    <a:pt x="535" y="24"/>
                    <a:pt x="535" y="24"/>
                  </a:cubicBezTo>
                  <a:cubicBezTo>
                    <a:pt x="534" y="22"/>
                    <a:pt x="534" y="22"/>
                    <a:pt x="534" y="22"/>
                  </a:cubicBezTo>
                  <a:cubicBezTo>
                    <a:pt x="532" y="26"/>
                    <a:pt x="532" y="26"/>
                    <a:pt x="532" y="26"/>
                  </a:cubicBezTo>
                  <a:cubicBezTo>
                    <a:pt x="525" y="21"/>
                    <a:pt x="525" y="21"/>
                    <a:pt x="525" y="21"/>
                  </a:cubicBezTo>
                  <a:cubicBezTo>
                    <a:pt x="523" y="27"/>
                    <a:pt x="523" y="27"/>
                    <a:pt x="523" y="27"/>
                  </a:cubicBezTo>
                  <a:cubicBezTo>
                    <a:pt x="530" y="30"/>
                    <a:pt x="530" y="30"/>
                    <a:pt x="530" y="30"/>
                  </a:cubicBezTo>
                  <a:cubicBezTo>
                    <a:pt x="526" y="31"/>
                    <a:pt x="526" y="31"/>
                    <a:pt x="526" y="31"/>
                  </a:cubicBezTo>
                  <a:cubicBezTo>
                    <a:pt x="526" y="35"/>
                    <a:pt x="526" y="35"/>
                    <a:pt x="526" y="35"/>
                  </a:cubicBezTo>
                  <a:cubicBezTo>
                    <a:pt x="523" y="34"/>
                    <a:pt x="523" y="34"/>
                    <a:pt x="523" y="34"/>
                  </a:cubicBezTo>
                  <a:cubicBezTo>
                    <a:pt x="522" y="32"/>
                    <a:pt x="522" y="32"/>
                    <a:pt x="522" y="32"/>
                  </a:cubicBezTo>
                  <a:cubicBezTo>
                    <a:pt x="519" y="32"/>
                    <a:pt x="519" y="32"/>
                    <a:pt x="519" y="32"/>
                  </a:cubicBezTo>
                  <a:cubicBezTo>
                    <a:pt x="519" y="39"/>
                    <a:pt x="519" y="39"/>
                    <a:pt x="519" y="39"/>
                  </a:cubicBezTo>
                  <a:cubicBezTo>
                    <a:pt x="526" y="40"/>
                    <a:pt x="526" y="40"/>
                    <a:pt x="526" y="40"/>
                  </a:cubicBezTo>
                  <a:cubicBezTo>
                    <a:pt x="532" y="46"/>
                    <a:pt x="532" y="46"/>
                    <a:pt x="532" y="46"/>
                  </a:cubicBezTo>
                  <a:cubicBezTo>
                    <a:pt x="532" y="48"/>
                    <a:pt x="532" y="48"/>
                    <a:pt x="532" y="48"/>
                  </a:cubicBezTo>
                  <a:cubicBezTo>
                    <a:pt x="532" y="48"/>
                    <a:pt x="530" y="46"/>
                    <a:pt x="527" y="45"/>
                  </a:cubicBezTo>
                  <a:cubicBezTo>
                    <a:pt x="525" y="43"/>
                    <a:pt x="521" y="43"/>
                    <a:pt x="521" y="43"/>
                  </a:cubicBezTo>
                  <a:cubicBezTo>
                    <a:pt x="520" y="53"/>
                    <a:pt x="520" y="53"/>
                    <a:pt x="520" y="53"/>
                  </a:cubicBezTo>
                  <a:cubicBezTo>
                    <a:pt x="522" y="52"/>
                    <a:pt x="522" y="52"/>
                    <a:pt x="522" y="52"/>
                  </a:cubicBezTo>
                  <a:cubicBezTo>
                    <a:pt x="525" y="58"/>
                    <a:pt x="525" y="58"/>
                    <a:pt x="525" y="58"/>
                  </a:cubicBezTo>
                  <a:cubicBezTo>
                    <a:pt x="525" y="58"/>
                    <a:pt x="522" y="57"/>
                    <a:pt x="519" y="56"/>
                  </a:cubicBezTo>
                  <a:cubicBezTo>
                    <a:pt x="515" y="56"/>
                    <a:pt x="514" y="59"/>
                    <a:pt x="514" y="59"/>
                  </a:cubicBezTo>
                  <a:cubicBezTo>
                    <a:pt x="505" y="75"/>
                    <a:pt x="505" y="75"/>
                    <a:pt x="505" y="75"/>
                  </a:cubicBezTo>
                  <a:cubicBezTo>
                    <a:pt x="507" y="75"/>
                    <a:pt x="507" y="75"/>
                    <a:pt x="507" y="75"/>
                  </a:cubicBezTo>
                  <a:cubicBezTo>
                    <a:pt x="504" y="78"/>
                    <a:pt x="504" y="78"/>
                    <a:pt x="504" y="78"/>
                  </a:cubicBezTo>
                  <a:cubicBezTo>
                    <a:pt x="508" y="83"/>
                    <a:pt x="508" y="83"/>
                    <a:pt x="508" y="83"/>
                  </a:cubicBezTo>
                  <a:cubicBezTo>
                    <a:pt x="505" y="85"/>
                    <a:pt x="505" y="85"/>
                    <a:pt x="505" y="85"/>
                  </a:cubicBezTo>
                  <a:cubicBezTo>
                    <a:pt x="513" y="90"/>
                    <a:pt x="513" y="90"/>
                    <a:pt x="513" y="90"/>
                  </a:cubicBezTo>
                  <a:cubicBezTo>
                    <a:pt x="504" y="92"/>
                    <a:pt x="504" y="92"/>
                    <a:pt x="504" y="92"/>
                  </a:cubicBezTo>
                  <a:cubicBezTo>
                    <a:pt x="499" y="83"/>
                    <a:pt x="499" y="83"/>
                    <a:pt x="499" y="83"/>
                  </a:cubicBezTo>
                  <a:cubicBezTo>
                    <a:pt x="486" y="91"/>
                    <a:pt x="486" y="91"/>
                    <a:pt x="486" y="91"/>
                  </a:cubicBezTo>
                  <a:cubicBezTo>
                    <a:pt x="486" y="89"/>
                    <a:pt x="486" y="89"/>
                    <a:pt x="486" y="89"/>
                  </a:cubicBezTo>
                  <a:cubicBezTo>
                    <a:pt x="486" y="89"/>
                    <a:pt x="497" y="83"/>
                    <a:pt x="498" y="79"/>
                  </a:cubicBezTo>
                  <a:cubicBezTo>
                    <a:pt x="499" y="76"/>
                    <a:pt x="489" y="78"/>
                    <a:pt x="489" y="78"/>
                  </a:cubicBezTo>
                  <a:cubicBezTo>
                    <a:pt x="489" y="78"/>
                    <a:pt x="486" y="75"/>
                    <a:pt x="484" y="78"/>
                  </a:cubicBezTo>
                  <a:cubicBezTo>
                    <a:pt x="481" y="81"/>
                    <a:pt x="487" y="84"/>
                    <a:pt x="487" y="84"/>
                  </a:cubicBezTo>
                  <a:cubicBezTo>
                    <a:pt x="483" y="84"/>
                    <a:pt x="483" y="84"/>
                    <a:pt x="483" y="84"/>
                  </a:cubicBezTo>
                  <a:cubicBezTo>
                    <a:pt x="483" y="84"/>
                    <a:pt x="481" y="76"/>
                    <a:pt x="476" y="76"/>
                  </a:cubicBezTo>
                  <a:cubicBezTo>
                    <a:pt x="472" y="76"/>
                    <a:pt x="472" y="82"/>
                    <a:pt x="472" y="82"/>
                  </a:cubicBezTo>
                  <a:cubicBezTo>
                    <a:pt x="465" y="77"/>
                    <a:pt x="465" y="77"/>
                    <a:pt x="465" y="77"/>
                  </a:cubicBezTo>
                  <a:cubicBezTo>
                    <a:pt x="464" y="80"/>
                    <a:pt x="464" y="80"/>
                    <a:pt x="464" y="80"/>
                  </a:cubicBezTo>
                  <a:cubicBezTo>
                    <a:pt x="464" y="80"/>
                    <a:pt x="460" y="79"/>
                    <a:pt x="458" y="82"/>
                  </a:cubicBezTo>
                  <a:cubicBezTo>
                    <a:pt x="456" y="87"/>
                    <a:pt x="465" y="87"/>
                    <a:pt x="465" y="87"/>
                  </a:cubicBezTo>
                  <a:cubicBezTo>
                    <a:pt x="462" y="90"/>
                    <a:pt x="462" y="90"/>
                    <a:pt x="462" y="90"/>
                  </a:cubicBezTo>
                  <a:cubicBezTo>
                    <a:pt x="472" y="92"/>
                    <a:pt x="472" y="92"/>
                    <a:pt x="472" y="92"/>
                  </a:cubicBezTo>
                  <a:cubicBezTo>
                    <a:pt x="477" y="91"/>
                    <a:pt x="477" y="91"/>
                    <a:pt x="477" y="91"/>
                  </a:cubicBezTo>
                  <a:cubicBezTo>
                    <a:pt x="473" y="94"/>
                    <a:pt x="473" y="94"/>
                    <a:pt x="473" y="94"/>
                  </a:cubicBezTo>
                  <a:cubicBezTo>
                    <a:pt x="474" y="95"/>
                    <a:pt x="474" y="95"/>
                    <a:pt x="474" y="95"/>
                  </a:cubicBezTo>
                  <a:cubicBezTo>
                    <a:pt x="478" y="94"/>
                    <a:pt x="478" y="94"/>
                    <a:pt x="478" y="94"/>
                  </a:cubicBezTo>
                  <a:cubicBezTo>
                    <a:pt x="478" y="97"/>
                    <a:pt x="478" y="97"/>
                    <a:pt x="478" y="97"/>
                  </a:cubicBezTo>
                  <a:cubicBezTo>
                    <a:pt x="475" y="97"/>
                    <a:pt x="475" y="97"/>
                    <a:pt x="475" y="97"/>
                  </a:cubicBezTo>
                  <a:cubicBezTo>
                    <a:pt x="478" y="103"/>
                    <a:pt x="478" y="103"/>
                    <a:pt x="478" y="103"/>
                  </a:cubicBezTo>
                  <a:cubicBezTo>
                    <a:pt x="478" y="106"/>
                    <a:pt x="478" y="106"/>
                    <a:pt x="478" y="106"/>
                  </a:cubicBezTo>
                  <a:cubicBezTo>
                    <a:pt x="478" y="106"/>
                    <a:pt x="484" y="110"/>
                    <a:pt x="482" y="111"/>
                  </a:cubicBezTo>
                  <a:cubicBezTo>
                    <a:pt x="479" y="112"/>
                    <a:pt x="474" y="103"/>
                    <a:pt x="474" y="103"/>
                  </a:cubicBezTo>
                  <a:cubicBezTo>
                    <a:pt x="469" y="100"/>
                    <a:pt x="469" y="100"/>
                    <a:pt x="469" y="100"/>
                  </a:cubicBezTo>
                  <a:cubicBezTo>
                    <a:pt x="469" y="100"/>
                    <a:pt x="465" y="94"/>
                    <a:pt x="460" y="94"/>
                  </a:cubicBezTo>
                  <a:cubicBezTo>
                    <a:pt x="457" y="94"/>
                    <a:pt x="459" y="100"/>
                    <a:pt x="459" y="100"/>
                  </a:cubicBezTo>
                  <a:cubicBezTo>
                    <a:pt x="461" y="104"/>
                    <a:pt x="461" y="104"/>
                    <a:pt x="461" y="104"/>
                  </a:cubicBezTo>
                  <a:cubicBezTo>
                    <a:pt x="458" y="106"/>
                    <a:pt x="458" y="106"/>
                    <a:pt x="458" y="106"/>
                  </a:cubicBezTo>
                  <a:cubicBezTo>
                    <a:pt x="456" y="111"/>
                    <a:pt x="456" y="111"/>
                    <a:pt x="456" y="111"/>
                  </a:cubicBezTo>
                  <a:cubicBezTo>
                    <a:pt x="454" y="106"/>
                    <a:pt x="454" y="106"/>
                    <a:pt x="454" y="106"/>
                  </a:cubicBezTo>
                  <a:cubicBezTo>
                    <a:pt x="457" y="102"/>
                    <a:pt x="457" y="102"/>
                    <a:pt x="457" y="102"/>
                  </a:cubicBezTo>
                  <a:cubicBezTo>
                    <a:pt x="457" y="100"/>
                    <a:pt x="457" y="100"/>
                    <a:pt x="457" y="100"/>
                  </a:cubicBezTo>
                  <a:cubicBezTo>
                    <a:pt x="451" y="106"/>
                    <a:pt x="451" y="106"/>
                    <a:pt x="451" y="106"/>
                  </a:cubicBezTo>
                  <a:cubicBezTo>
                    <a:pt x="445" y="116"/>
                    <a:pt x="445" y="116"/>
                    <a:pt x="445" y="116"/>
                  </a:cubicBezTo>
                  <a:cubicBezTo>
                    <a:pt x="448" y="124"/>
                    <a:pt x="448" y="124"/>
                    <a:pt x="448" y="124"/>
                  </a:cubicBezTo>
                  <a:cubicBezTo>
                    <a:pt x="452" y="129"/>
                    <a:pt x="452" y="129"/>
                    <a:pt x="452" y="129"/>
                  </a:cubicBezTo>
                  <a:cubicBezTo>
                    <a:pt x="444" y="126"/>
                    <a:pt x="444" y="126"/>
                    <a:pt x="444" y="126"/>
                  </a:cubicBezTo>
                  <a:cubicBezTo>
                    <a:pt x="442" y="140"/>
                    <a:pt x="442" y="140"/>
                    <a:pt x="442" y="140"/>
                  </a:cubicBezTo>
                  <a:cubicBezTo>
                    <a:pt x="440" y="140"/>
                    <a:pt x="440" y="140"/>
                    <a:pt x="440" y="140"/>
                  </a:cubicBezTo>
                  <a:cubicBezTo>
                    <a:pt x="436" y="147"/>
                    <a:pt x="436" y="147"/>
                    <a:pt x="436" y="147"/>
                  </a:cubicBezTo>
                  <a:cubicBezTo>
                    <a:pt x="434" y="144"/>
                    <a:pt x="434" y="144"/>
                    <a:pt x="434" y="144"/>
                  </a:cubicBezTo>
                  <a:cubicBezTo>
                    <a:pt x="439" y="138"/>
                    <a:pt x="439" y="138"/>
                    <a:pt x="439" y="138"/>
                  </a:cubicBezTo>
                  <a:cubicBezTo>
                    <a:pt x="441" y="129"/>
                    <a:pt x="441" y="129"/>
                    <a:pt x="441" y="129"/>
                  </a:cubicBezTo>
                  <a:cubicBezTo>
                    <a:pt x="440" y="128"/>
                    <a:pt x="440" y="128"/>
                    <a:pt x="440" y="128"/>
                  </a:cubicBezTo>
                  <a:cubicBezTo>
                    <a:pt x="443" y="125"/>
                    <a:pt x="443" y="125"/>
                    <a:pt x="443" y="125"/>
                  </a:cubicBezTo>
                  <a:cubicBezTo>
                    <a:pt x="441" y="120"/>
                    <a:pt x="441" y="120"/>
                    <a:pt x="441" y="120"/>
                  </a:cubicBezTo>
                  <a:cubicBezTo>
                    <a:pt x="441" y="112"/>
                    <a:pt x="441" y="112"/>
                    <a:pt x="441" y="112"/>
                  </a:cubicBezTo>
                  <a:cubicBezTo>
                    <a:pt x="441" y="109"/>
                    <a:pt x="439" y="102"/>
                    <a:pt x="439" y="102"/>
                  </a:cubicBezTo>
                  <a:cubicBezTo>
                    <a:pt x="434" y="106"/>
                    <a:pt x="434" y="106"/>
                    <a:pt x="434" y="106"/>
                  </a:cubicBezTo>
                  <a:cubicBezTo>
                    <a:pt x="434" y="106"/>
                    <a:pt x="435" y="112"/>
                    <a:pt x="432" y="115"/>
                  </a:cubicBezTo>
                  <a:cubicBezTo>
                    <a:pt x="428" y="118"/>
                    <a:pt x="431" y="124"/>
                    <a:pt x="431" y="124"/>
                  </a:cubicBezTo>
                  <a:cubicBezTo>
                    <a:pt x="434" y="126"/>
                    <a:pt x="434" y="126"/>
                    <a:pt x="434" y="126"/>
                  </a:cubicBezTo>
                  <a:cubicBezTo>
                    <a:pt x="429" y="128"/>
                    <a:pt x="429" y="128"/>
                    <a:pt x="429" y="128"/>
                  </a:cubicBezTo>
                  <a:cubicBezTo>
                    <a:pt x="429" y="137"/>
                    <a:pt x="429" y="137"/>
                    <a:pt x="429" y="137"/>
                  </a:cubicBezTo>
                  <a:cubicBezTo>
                    <a:pt x="424" y="138"/>
                    <a:pt x="424" y="138"/>
                    <a:pt x="424" y="138"/>
                  </a:cubicBezTo>
                  <a:cubicBezTo>
                    <a:pt x="427" y="124"/>
                    <a:pt x="427" y="124"/>
                    <a:pt x="427" y="124"/>
                  </a:cubicBezTo>
                  <a:cubicBezTo>
                    <a:pt x="426" y="124"/>
                    <a:pt x="426" y="124"/>
                    <a:pt x="426" y="124"/>
                  </a:cubicBezTo>
                  <a:cubicBezTo>
                    <a:pt x="426" y="113"/>
                    <a:pt x="426" y="113"/>
                    <a:pt x="426" y="113"/>
                  </a:cubicBezTo>
                  <a:cubicBezTo>
                    <a:pt x="426" y="113"/>
                    <a:pt x="421" y="115"/>
                    <a:pt x="413" y="119"/>
                  </a:cubicBezTo>
                  <a:cubicBezTo>
                    <a:pt x="405" y="121"/>
                    <a:pt x="410" y="132"/>
                    <a:pt x="410" y="132"/>
                  </a:cubicBezTo>
                  <a:cubicBezTo>
                    <a:pt x="413" y="132"/>
                    <a:pt x="413" y="132"/>
                    <a:pt x="413" y="132"/>
                  </a:cubicBezTo>
                  <a:cubicBezTo>
                    <a:pt x="413" y="132"/>
                    <a:pt x="413" y="134"/>
                    <a:pt x="412" y="137"/>
                  </a:cubicBezTo>
                  <a:cubicBezTo>
                    <a:pt x="411" y="139"/>
                    <a:pt x="416" y="142"/>
                    <a:pt x="420" y="142"/>
                  </a:cubicBezTo>
                  <a:cubicBezTo>
                    <a:pt x="424" y="143"/>
                    <a:pt x="424" y="150"/>
                    <a:pt x="424" y="150"/>
                  </a:cubicBezTo>
                  <a:cubicBezTo>
                    <a:pt x="427" y="151"/>
                    <a:pt x="427" y="151"/>
                    <a:pt x="427" y="151"/>
                  </a:cubicBezTo>
                  <a:cubicBezTo>
                    <a:pt x="425" y="152"/>
                    <a:pt x="425" y="152"/>
                    <a:pt x="425" y="152"/>
                  </a:cubicBezTo>
                  <a:cubicBezTo>
                    <a:pt x="425" y="152"/>
                    <a:pt x="421" y="150"/>
                    <a:pt x="421" y="147"/>
                  </a:cubicBezTo>
                  <a:cubicBezTo>
                    <a:pt x="421" y="144"/>
                    <a:pt x="416" y="144"/>
                    <a:pt x="412" y="143"/>
                  </a:cubicBezTo>
                  <a:cubicBezTo>
                    <a:pt x="410" y="143"/>
                    <a:pt x="407" y="134"/>
                    <a:pt x="407" y="134"/>
                  </a:cubicBezTo>
                  <a:cubicBezTo>
                    <a:pt x="399" y="136"/>
                    <a:pt x="399" y="136"/>
                    <a:pt x="399" y="136"/>
                  </a:cubicBezTo>
                  <a:cubicBezTo>
                    <a:pt x="399" y="136"/>
                    <a:pt x="400" y="140"/>
                    <a:pt x="402" y="143"/>
                  </a:cubicBezTo>
                  <a:cubicBezTo>
                    <a:pt x="405" y="146"/>
                    <a:pt x="409" y="147"/>
                    <a:pt x="409" y="147"/>
                  </a:cubicBezTo>
                  <a:cubicBezTo>
                    <a:pt x="409" y="147"/>
                    <a:pt x="405" y="148"/>
                    <a:pt x="402" y="146"/>
                  </a:cubicBezTo>
                  <a:cubicBezTo>
                    <a:pt x="399" y="145"/>
                    <a:pt x="394" y="138"/>
                    <a:pt x="394" y="138"/>
                  </a:cubicBezTo>
                  <a:cubicBezTo>
                    <a:pt x="390" y="139"/>
                    <a:pt x="390" y="139"/>
                    <a:pt x="390" y="139"/>
                  </a:cubicBezTo>
                  <a:cubicBezTo>
                    <a:pt x="392" y="145"/>
                    <a:pt x="392" y="145"/>
                    <a:pt x="392" y="145"/>
                  </a:cubicBezTo>
                  <a:cubicBezTo>
                    <a:pt x="388" y="151"/>
                    <a:pt x="388" y="151"/>
                    <a:pt x="388" y="151"/>
                  </a:cubicBezTo>
                  <a:cubicBezTo>
                    <a:pt x="392" y="159"/>
                    <a:pt x="392" y="159"/>
                    <a:pt x="392" y="159"/>
                  </a:cubicBezTo>
                  <a:cubicBezTo>
                    <a:pt x="380" y="160"/>
                    <a:pt x="380" y="160"/>
                    <a:pt x="380" y="160"/>
                  </a:cubicBezTo>
                  <a:cubicBezTo>
                    <a:pt x="384" y="165"/>
                    <a:pt x="384" y="165"/>
                    <a:pt x="384" y="165"/>
                  </a:cubicBezTo>
                  <a:cubicBezTo>
                    <a:pt x="379" y="169"/>
                    <a:pt x="379" y="169"/>
                    <a:pt x="379" y="169"/>
                  </a:cubicBezTo>
                  <a:cubicBezTo>
                    <a:pt x="379" y="175"/>
                    <a:pt x="379" y="175"/>
                    <a:pt x="379" y="175"/>
                  </a:cubicBezTo>
                  <a:cubicBezTo>
                    <a:pt x="384" y="174"/>
                    <a:pt x="384" y="174"/>
                    <a:pt x="384" y="174"/>
                  </a:cubicBezTo>
                  <a:cubicBezTo>
                    <a:pt x="387" y="176"/>
                    <a:pt x="387" y="176"/>
                    <a:pt x="387" y="176"/>
                  </a:cubicBezTo>
                  <a:cubicBezTo>
                    <a:pt x="383" y="176"/>
                    <a:pt x="383" y="176"/>
                    <a:pt x="383" y="176"/>
                  </a:cubicBezTo>
                  <a:cubicBezTo>
                    <a:pt x="380" y="181"/>
                    <a:pt x="380" y="181"/>
                    <a:pt x="380" y="181"/>
                  </a:cubicBezTo>
                  <a:cubicBezTo>
                    <a:pt x="385" y="183"/>
                    <a:pt x="385" y="183"/>
                    <a:pt x="385" y="183"/>
                  </a:cubicBezTo>
                  <a:cubicBezTo>
                    <a:pt x="377" y="183"/>
                    <a:pt x="377" y="183"/>
                    <a:pt x="377" y="183"/>
                  </a:cubicBezTo>
                  <a:cubicBezTo>
                    <a:pt x="371" y="184"/>
                    <a:pt x="377" y="187"/>
                    <a:pt x="377" y="187"/>
                  </a:cubicBezTo>
                  <a:cubicBezTo>
                    <a:pt x="382" y="189"/>
                    <a:pt x="382" y="189"/>
                    <a:pt x="382" y="189"/>
                  </a:cubicBezTo>
                  <a:cubicBezTo>
                    <a:pt x="382" y="189"/>
                    <a:pt x="375" y="187"/>
                    <a:pt x="372" y="188"/>
                  </a:cubicBezTo>
                  <a:cubicBezTo>
                    <a:pt x="370" y="188"/>
                    <a:pt x="371" y="190"/>
                    <a:pt x="371" y="190"/>
                  </a:cubicBezTo>
                  <a:cubicBezTo>
                    <a:pt x="375" y="191"/>
                    <a:pt x="375" y="191"/>
                    <a:pt x="375" y="191"/>
                  </a:cubicBezTo>
                  <a:cubicBezTo>
                    <a:pt x="374" y="195"/>
                    <a:pt x="374" y="195"/>
                    <a:pt x="374" y="195"/>
                  </a:cubicBezTo>
                  <a:cubicBezTo>
                    <a:pt x="374" y="192"/>
                    <a:pt x="374" y="192"/>
                    <a:pt x="374" y="192"/>
                  </a:cubicBezTo>
                  <a:cubicBezTo>
                    <a:pt x="370" y="191"/>
                    <a:pt x="370" y="191"/>
                    <a:pt x="370" y="191"/>
                  </a:cubicBezTo>
                  <a:cubicBezTo>
                    <a:pt x="368" y="188"/>
                    <a:pt x="368" y="188"/>
                    <a:pt x="368" y="188"/>
                  </a:cubicBezTo>
                  <a:cubicBezTo>
                    <a:pt x="367" y="191"/>
                    <a:pt x="367" y="191"/>
                    <a:pt x="367" y="191"/>
                  </a:cubicBezTo>
                  <a:cubicBezTo>
                    <a:pt x="367" y="191"/>
                    <a:pt x="366" y="192"/>
                    <a:pt x="361" y="192"/>
                  </a:cubicBezTo>
                  <a:cubicBezTo>
                    <a:pt x="357" y="192"/>
                    <a:pt x="357" y="200"/>
                    <a:pt x="357" y="200"/>
                  </a:cubicBezTo>
                  <a:cubicBezTo>
                    <a:pt x="355" y="202"/>
                    <a:pt x="355" y="202"/>
                    <a:pt x="355" y="202"/>
                  </a:cubicBezTo>
                  <a:cubicBezTo>
                    <a:pt x="357" y="206"/>
                    <a:pt x="357" y="206"/>
                    <a:pt x="357" y="206"/>
                  </a:cubicBezTo>
                  <a:cubicBezTo>
                    <a:pt x="368" y="203"/>
                    <a:pt x="368" y="203"/>
                    <a:pt x="368" y="203"/>
                  </a:cubicBezTo>
                  <a:cubicBezTo>
                    <a:pt x="368" y="203"/>
                    <a:pt x="369" y="205"/>
                    <a:pt x="372" y="205"/>
                  </a:cubicBezTo>
                  <a:cubicBezTo>
                    <a:pt x="375" y="205"/>
                    <a:pt x="382" y="199"/>
                    <a:pt x="382" y="199"/>
                  </a:cubicBezTo>
                  <a:cubicBezTo>
                    <a:pt x="380" y="203"/>
                    <a:pt x="380" y="203"/>
                    <a:pt x="380" y="203"/>
                  </a:cubicBezTo>
                  <a:cubicBezTo>
                    <a:pt x="385" y="204"/>
                    <a:pt x="385" y="204"/>
                    <a:pt x="385" y="204"/>
                  </a:cubicBezTo>
                  <a:cubicBezTo>
                    <a:pt x="376" y="207"/>
                    <a:pt x="376" y="207"/>
                    <a:pt x="376" y="207"/>
                  </a:cubicBezTo>
                  <a:cubicBezTo>
                    <a:pt x="376" y="213"/>
                    <a:pt x="376" y="213"/>
                    <a:pt x="376" y="213"/>
                  </a:cubicBezTo>
                  <a:cubicBezTo>
                    <a:pt x="379" y="217"/>
                    <a:pt x="379" y="217"/>
                    <a:pt x="379" y="217"/>
                  </a:cubicBezTo>
                  <a:cubicBezTo>
                    <a:pt x="378" y="218"/>
                    <a:pt x="378" y="218"/>
                    <a:pt x="378" y="218"/>
                  </a:cubicBezTo>
                  <a:cubicBezTo>
                    <a:pt x="374" y="209"/>
                    <a:pt x="374" y="209"/>
                    <a:pt x="374" y="209"/>
                  </a:cubicBezTo>
                  <a:cubicBezTo>
                    <a:pt x="367" y="211"/>
                    <a:pt x="367" y="211"/>
                    <a:pt x="367" y="211"/>
                  </a:cubicBezTo>
                  <a:cubicBezTo>
                    <a:pt x="367" y="211"/>
                    <a:pt x="364" y="208"/>
                    <a:pt x="361" y="208"/>
                  </a:cubicBezTo>
                  <a:cubicBezTo>
                    <a:pt x="358" y="207"/>
                    <a:pt x="353" y="209"/>
                    <a:pt x="351" y="213"/>
                  </a:cubicBezTo>
                  <a:cubicBezTo>
                    <a:pt x="348" y="215"/>
                    <a:pt x="355" y="215"/>
                    <a:pt x="358" y="216"/>
                  </a:cubicBezTo>
                  <a:cubicBezTo>
                    <a:pt x="362" y="217"/>
                    <a:pt x="361" y="221"/>
                    <a:pt x="361" y="221"/>
                  </a:cubicBezTo>
                  <a:cubicBezTo>
                    <a:pt x="364" y="223"/>
                    <a:pt x="364" y="223"/>
                    <a:pt x="364" y="223"/>
                  </a:cubicBezTo>
                  <a:cubicBezTo>
                    <a:pt x="363" y="224"/>
                    <a:pt x="363" y="224"/>
                    <a:pt x="363" y="224"/>
                  </a:cubicBezTo>
                  <a:cubicBezTo>
                    <a:pt x="363" y="224"/>
                    <a:pt x="359" y="221"/>
                    <a:pt x="357" y="219"/>
                  </a:cubicBezTo>
                  <a:cubicBezTo>
                    <a:pt x="355" y="217"/>
                    <a:pt x="348" y="216"/>
                    <a:pt x="348" y="216"/>
                  </a:cubicBezTo>
                  <a:cubicBezTo>
                    <a:pt x="347" y="218"/>
                    <a:pt x="347" y="218"/>
                    <a:pt x="347" y="218"/>
                  </a:cubicBezTo>
                  <a:cubicBezTo>
                    <a:pt x="353" y="219"/>
                    <a:pt x="353" y="219"/>
                    <a:pt x="353" y="219"/>
                  </a:cubicBezTo>
                  <a:cubicBezTo>
                    <a:pt x="350" y="221"/>
                    <a:pt x="350" y="221"/>
                    <a:pt x="350" y="221"/>
                  </a:cubicBezTo>
                  <a:cubicBezTo>
                    <a:pt x="352" y="223"/>
                    <a:pt x="352" y="223"/>
                    <a:pt x="352" y="223"/>
                  </a:cubicBezTo>
                  <a:cubicBezTo>
                    <a:pt x="355" y="222"/>
                    <a:pt x="355" y="222"/>
                    <a:pt x="355" y="222"/>
                  </a:cubicBezTo>
                  <a:cubicBezTo>
                    <a:pt x="358" y="223"/>
                    <a:pt x="358" y="223"/>
                    <a:pt x="358" y="223"/>
                  </a:cubicBezTo>
                  <a:cubicBezTo>
                    <a:pt x="351" y="226"/>
                    <a:pt x="351" y="226"/>
                    <a:pt x="351" y="226"/>
                  </a:cubicBezTo>
                  <a:cubicBezTo>
                    <a:pt x="352" y="230"/>
                    <a:pt x="352" y="230"/>
                    <a:pt x="352" y="230"/>
                  </a:cubicBezTo>
                  <a:cubicBezTo>
                    <a:pt x="352" y="230"/>
                    <a:pt x="354" y="229"/>
                    <a:pt x="356" y="231"/>
                  </a:cubicBezTo>
                  <a:cubicBezTo>
                    <a:pt x="357" y="233"/>
                    <a:pt x="352" y="236"/>
                    <a:pt x="348" y="235"/>
                  </a:cubicBezTo>
                  <a:cubicBezTo>
                    <a:pt x="345" y="233"/>
                    <a:pt x="346" y="221"/>
                    <a:pt x="346" y="221"/>
                  </a:cubicBezTo>
                  <a:cubicBezTo>
                    <a:pt x="343" y="221"/>
                    <a:pt x="343" y="221"/>
                    <a:pt x="343" y="221"/>
                  </a:cubicBezTo>
                  <a:cubicBezTo>
                    <a:pt x="338" y="230"/>
                    <a:pt x="338" y="230"/>
                    <a:pt x="338" y="230"/>
                  </a:cubicBezTo>
                  <a:cubicBezTo>
                    <a:pt x="337" y="224"/>
                    <a:pt x="337" y="224"/>
                    <a:pt x="337" y="224"/>
                  </a:cubicBezTo>
                  <a:cubicBezTo>
                    <a:pt x="335" y="224"/>
                    <a:pt x="335" y="224"/>
                    <a:pt x="335" y="224"/>
                  </a:cubicBezTo>
                  <a:cubicBezTo>
                    <a:pt x="334" y="229"/>
                    <a:pt x="334" y="229"/>
                    <a:pt x="334" y="229"/>
                  </a:cubicBezTo>
                  <a:cubicBezTo>
                    <a:pt x="330" y="227"/>
                    <a:pt x="330" y="227"/>
                    <a:pt x="330" y="227"/>
                  </a:cubicBezTo>
                  <a:cubicBezTo>
                    <a:pt x="327" y="235"/>
                    <a:pt x="327" y="235"/>
                    <a:pt x="327" y="235"/>
                  </a:cubicBezTo>
                  <a:cubicBezTo>
                    <a:pt x="329" y="238"/>
                    <a:pt x="329" y="238"/>
                    <a:pt x="329" y="238"/>
                  </a:cubicBezTo>
                  <a:cubicBezTo>
                    <a:pt x="331" y="237"/>
                    <a:pt x="331" y="237"/>
                    <a:pt x="331" y="237"/>
                  </a:cubicBezTo>
                  <a:cubicBezTo>
                    <a:pt x="331" y="234"/>
                    <a:pt x="331" y="234"/>
                    <a:pt x="331" y="234"/>
                  </a:cubicBezTo>
                  <a:cubicBezTo>
                    <a:pt x="335" y="232"/>
                    <a:pt x="335" y="232"/>
                    <a:pt x="335" y="232"/>
                  </a:cubicBezTo>
                  <a:cubicBezTo>
                    <a:pt x="337" y="234"/>
                    <a:pt x="337" y="234"/>
                    <a:pt x="337" y="234"/>
                  </a:cubicBezTo>
                  <a:cubicBezTo>
                    <a:pt x="333" y="237"/>
                    <a:pt x="333" y="237"/>
                    <a:pt x="333" y="237"/>
                  </a:cubicBezTo>
                  <a:cubicBezTo>
                    <a:pt x="335" y="238"/>
                    <a:pt x="335" y="238"/>
                    <a:pt x="335" y="238"/>
                  </a:cubicBezTo>
                  <a:cubicBezTo>
                    <a:pt x="335" y="238"/>
                    <a:pt x="339" y="238"/>
                    <a:pt x="341" y="239"/>
                  </a:cubicBezTo>
                  <a:cubicBezTo>
                    <a:pt x="343" y="239"/>
                    <a:pt x="340" y="236"/>
                    <a:pt x="340" y="234"/>
                  </a:cubicBezTo>
                  <a:cubicBezTo>
                    <a:pt x="340" y="233"/>
                    <a:pt x="344" y="234"/>
                    <a:pt x="345" y="236"/>
                  </a:cubicBezTo>
                  <a:cubicBezTo>
                    <a:pt x="346" y="238"/>
                    <a:pt x="344" y="242"/>
                    <a:pt x="343" y="242"/>
                  </a:cubicBezTo>
                  <a:cubicBezTo>
                    <a:pt x="341" y="244"/>
                    <a:pt x="342" y="242"/>
                    <a:pt x="339" y="240"/>
                  </a:cubicBezTo>
                  <a:cubicBezTo>
                    <a:pt x="336" y="239"/>
                    <a:pt x="334" y="244"/>
                    <a:pt x="330" y="244"/>
                  </a:cubicBezTo>
                  <a:cubicBezTo>
                    <a:pt x="327" y="244"/>
                    <a:pt x="322" y="245"/>
                    <a:pt x="322" y="245"/>
                  </a:cubicBezTo>
                  <a:cubicBezTo>
                    <a:pt x="320" y="246"/>
                    <a:pt x="320" y="246"/>
                    <a:pt x="320" y="246"/>
                  </a:cubicBezTo>
                  <a:cubicBezTo>
                    <a:pt x="322" y="248"/>
                    <a:pt x="322" y="248"/>
                    <a:pt x="322" y="248"/>
                  </a:cubicBezTo>
                  <a:cubicBezTo>
                    <a:pt x="318" y="248"/>
                    <a:pt x="318" y="248"/>
                    <a:pt x="318" y="248"/>
                  </a:cubicBezTo>
                  <a:cubicBezTo>
                    <a:pt x="315" y="252"/>
                    <a:pt x="315" y="252"/>
                    <a:pt x="315" y="252"/>
                  </a:cubicBezTo>
                  <a:cubicBezTo>
                    <a:pt x="321" y="253"/>
                    <a:pt x="321" y="253"/>
                    <a:pt x="321" y="253"/>
                  </a:cubicBezTo>
                  <a:cubicBezTo>
                    <a:pt x="315" y="256"/>
                    <a:pt x="315" y="256"/>
                    <a:pt x="315" y="256"/>
                  </a:cubicBezTo>
                  <a:cubicBezTo>
                    <a:pt x="315" y="256"/>
                    <a:pt x="318" y="260"/>
                    <a:pt x="322" y="258"/>
                  </a:cubicBezTo>
                  <a:cubicBezTo>
                    <a:pt x="327" y="256"/>
                    <a:pt x="331" y="249"/>
                    <a:pt x="331" y="249"/>
                  </a:cubicBezTo>
                  <a:cubicBezTo>
                    <a:pt x="342" y="256"/>
                    <a:pt x="342" y="256"/>
                    <a:pt x="342" y="256"/>
                  </a:cubicBezTo>
                  <a:cubicBezTo>
                    <a:pt x="334" y="253"/>
                    <a:pt x="334" y="253"/>
                    <a:pt x="334" y="253"/>
                  </a:cubicBezTo>
                  <a:cubicBezTo>
                    <a:pt x="331" y="254"/>
                    <a:pt x="331" y="254"/>
                    <a:pt x="331" y="254"/>
                  </a:cubicBezTo>
                  <a:cubicBezTo>
                    <a:pt x="337" y="257"/>
                    <a:pt x="337" y="257"/>
                    <a:pt x="337" y="257"/>
                  </a:cubicBezTo>
                  <a:cubicBezTo>
                    <a:pt x="329" y="256"/>
                    <a:pt x="329" y="256"/>
                    <a:pt x="329" y="256"/>
                  </a:cubicBezTo>
                  <a:cubicBezTo>
                    <a:pt x="326" y="262"/>
                    <a:pt x="326" y="262"/>
                    <a:pt x="326" y="262"/>
                  </a:cubicBezTo>
                  <a:cubicBezTo>
                    <a:pt x="330" y="263"/>
                    <a:pt x="330" y="263"/>
                    <a:pt x="330" y="263"/>
                  </a:cubicBezTo>
                  <a:cubicBezTo>
                    <a:pt x="328" y="267"/>
                    <a:pt x="328" y="267"/>
                    <a:pt x="328" y="267"/>
                  </a:cubicBezTo>
                  <a:cubicBezTo>
                    <a:pt x="329" y="269"/>
                    <a:pt x="335" y="267"/>
                    <a:pt x="335" y="267"/>
                  </a:cubicBezTo>
                  <a:cubicBezTo>
                    <a:pt x="339" y="265"/>
                    <a:pt x="339" y="265"/>
                    <a:pt x="339" y="265"/>
                  </a:cubicBezTo>
                  <a:cubicBezTo>
                    <a:pt x="336" y="274"/>
                    <a:pt x="336" y="274"/>
                    <a:pt x="336" y="274"/>
                  </a:cubicBezTo>
                  <a:cubicBezTo>
                    <a:pt x="340" y="277"/>
                    <a:pt x="340" y="277"/>
                    <a:pt x="340" y="277"/>
                  </a:cubicBezTo>
                  <a:cubicBezTo>
                    <a:pt x="337" y="278"/>
                    <a:pt x="337" y="278"/>
                    <a:pt x="337" y="278"/>
                  </a:cubicBezTo>
                  <a:cubicBezTo>
                    <a:pt x="340" y="281"/>
                    <a:pt x="340" y="281"/>
                    <a:pt x="340" y="281"/>
                  </a:cubicBezTo>
                  <a:cubicBezTo>
                    <a:pt x="340" y="281"/>
                    <a:pt x="339" y="281"/>
                    <a:pt x="337" y="280"/>
                  </a:cubicBezTo>
                  <a:cubicBezTo>
                    <a:pt x="335" y="280"/>
                    <a:pt x="333" y="271"/>
                    <a:pt x="331" y="270"/>
                  </a:cubicBezTo>
                  <a:cubicBezTo>
                    <a:pt x="329" y="270"/>
                    <a:pt x="327" y="271"/>
                    <a:pt x="327" y="271"/>
                  </a:cubicBezTo>
                  <a:cubicBezTo>
                    <a:pt x="327" y="271"/>
                    <a:pt x="325" y="267"/>
                    <a:pt x="322" y="266"/>
                  </a:cubicBezTo>
                  <a:cubicBezTo>
                    <a:pt x="319" y="266"/>
                    <a:pt x="313" y="273"/>
                    <a:pt x="313" y="273"/>
                  </a:cubicBezTo>
                  <a:cubicBezTo>
                    <a:pt x="321" y="274"/>
                    <a:pt x="321" y="274"/>
                    <a:pt x="321" y="274"/>
                  </a:cubicBezTo>
                  <a:cubicBezTo>
                    <a:pt x="321" y="274"/>
                    <a:pt x="318" y="276"/>
                    <a:pt x="314" y="276"/>
                  </a:cubicBezTo>
                  <a:cubicBezTo>
                    <a:pt x="312" y="276"/>
                    <a:pt x="313" y="279"/>
                    <a:pt x="312" y="281"/>
                  </a:cubicBezTo>
                  <a:cubicBezTo>
                    <a:pt x="310" y="283"/>
                    <a:pt x="306" y="285"/>
                    <a:pt x="306" y="285"/>
                  </a:cubicBezTo>
                  <a:cubicBezTo>
                    <a:pt x="317" y="285"/>
                    <a:pt x="317" y="285"/>
                    <a:pt x="317" y="285"/>
                  </a:cubicBezTo>
                  <a:cubicBezTo>
                    <a:pt x="322" y="285"/>
                    <a:pt x="327" y="282"/>
                    <a:pt x="327" y="282"/>
                  </a:cubicBezTo>
                  <a:cubicBezTo>
                    <a:pt x="325" y="286"/>
                    <a:pt x="325" y="286"/>
                    <a:pt x="325" y="286"/>
                  </a:cubicBezTo>
                  <a:cubicBezTo>
                    <a:pt x="335" y="285"/>
                    <a:pt x="335" y="285"/>
                    <a:pt x="335" y="285"/>
                  </a:cubicBezTo>
                  <a:cubicBezTo>
                    <a:pt x="334" y="295"/>
                    <a:pt x="334" y="295"/>
                    <a:pt x="334" y="295"/>
                  </a:cubicBezTo>
                  <a:cubicBezTo>
                    <a:pt x="331" y="290"/>
                    <a:pt x="331" y="290"/>
                    <a:pt x="331" y="290"/>
                  </a:cubicBezTo>
                  <a:cubicBezTo>
                    <a:pt x="323" y="287"/>
                    <a:pt x="323" y="287"/>
                    <a:pt x="323" y="287"/>
                  </a:cubicBezTo>
                  <a:cubicBezTo>
                    <a:pt x="318" y="294"/>
                    <a:pt x="318" y="294"/>
                    <a:pt x="318" y="294"/>
                  </a:cubicBezTo>
                  <a:cubicBezTo>
                    <a:pt x="321" y="287"/>
                    <a:pt x="321" y="287"/>
                    <a:pt x="321" y="287"/>
                  </a:cubicBezTo>
                  <a:cubicBezTo>
                    <a:pt x="308" y="288"/>
                    <a:pt x="308" y="288"/>
                    <a:pt x="308" y="288"/>
                  </a:cubicBezTo>
                  <a:cubicBezTo>
                    <a:pt x="303" y="302"/>
                    <a:pt x="303" y="302"/>
                    <a:pt x="303" y="302"/>
                  </a:cubicBezTo>
                  <a:cubicBezTo>
                    <a:pt x="297" y="301"/>
                    <a:pt x="297" y="301"/>
                    <a:pt x="297" y="301"/>
                  </a:cubicBezTo>
                  <a:cubicBezTo>
                    <a:pt x="296" y="304"/>
                    <a:pt x="296" y="304"/>
                    <a:pt x="296" y="304"/>
                  </a:cubicBezTo>
                  <a:cubicBezTo>
                    <a:pt x="296" y="304"/>
                    <a:pt x="295" y="303"/>
                    <a:pt x="290" y="305"/>
                  </a:cubicBezTo>
                  <a:cubicBezTo>
                    <a:pt x="284" y="308"/>
                    <a:pt x="284" y="311"/>
                    <a:pt x="284" y="311"/>
                  </a:cubicBezTo>
                  <a:cubicBezTo>
                    <a:pt x="293" y="316"/>
                    <a:pt x="293" y="316"/>
                    <a:pt x="293" y="316"/>
                  </a:cubicBezTo>
                  <a:cubicBezTo>
                    <a:pt x="286" y="316"/>
                    <a:pt x="286" y="316"/>
                    <a:pt x="286" y="316"/>
                  </a:cubicBezTo>
                  <a:cubicBezTo>
                    <a:pt x="281" y="317"/>
                    <a:pt x="281" y="317"/>
                    <a:pt x="281" y="317"/>
                  </a:cubicBezTo>
                  <a:cubicBezTo>
                    <a:pt x="288" y="324"/>
                    <a:pt x="288" y="324"/>
                    <a:pt x="288" y="324"/>
                  </a:cubicBezTo>
                  <a:cubicBezTo>
                    <a:pt x="279" y="321"/>
                    <a:pt x="279" y="321"/>
                    <a:pt x="279" y="321"/>
                  </a:cubicBezTo>
                  <a:cubicBezTo>
                    <a:pt x="276" y="321"/>
                    <a:pt x="276" y="321"/>
                    <a:pt x="276" y="321"/>
                  </a:cubicBezTo>
                  <a:cubicBezTo>
                    <a:pt x="282" y="327"/>
                    <a:pt x="282" y="327"/>
                    <a:pt x="282" y="327"/>
                  </a:cubicBezTo>
                  <a:cubicBezTo>
                    <a:pt x="275" y="326"/>
                    <a:pt x="275" y="326"/>
                    <a:pt x="275" y="326"/>
                  </a:cubicBezTo>
                  <a:cubicBezTo>
                    <a:pt x="275" y="328"/>
                    <a:pt x="275" y="328"/>
                    <a:pt x="275" y="328"/>
                  </a:cubicBezTo>
                  <a:cubicBezTo>
                    <a:pt x="278" y="330"/>
                    <a:pt x="278" y="330"/>
                    <a:pt x="278" y="330"/>
                  </a:cubicBezTo>
                  <a:cubicBezTo>
                    <a:pt x="275" y="331"/>
                    <a:pt x="275" y="331"/>
                    <a:pt x="275" y="331"/>
                  </a:cubicBezTo>
                  <a:cubicBezTo>
                    <a:pt x="277" y="333"/>
                    <a:pt x="277" y="333"/>
                    <a:pt x="277" y="333"/>
                  </a:cubicBezTo>
                  <a:cubicBezTo>
                    <a:pt x="281" y="332"/>
                    <a:pt x="281" y="332"/>
                    <a:pt x="281" y="332"/>
                  </a:cubicBezTo>
                  <a:cubicBezTo>
                    <a:pt x="287" y="335"/>
                    <a:pt x="287" y="335"/>
                    <a:pt x="287" y="335"/>
                  </a:cubicBezTo>
                  <a:cubicBezTo>
                    <a:pt x="287" y="335"/>
                    <a:pt x="282" y="334"/>
                    <a:pt x="279" y="335"/>
                  </a:cubicBezTo>
                  <a:cubicBezTo>
                    <a:pt x="276" y="336"/>
                    <a:pt x="278" y="339"/>
                    <a:pt x="278" y="339"/>
                  </a:cubicBezTo>
                  <a:cubicBezTo>
                    <a:pt x="275" y="339"/>
                    <a:pt x="275" y="339"/>
                    <a:pt x="275" y="339"/>
                  </a:cubicBezTo>
                  <a:cubicBezTo>
                    <a:pt x="275" y="335"/>
                    <a:pt x="275" y="335"/>
                    <a:pt x="275" y="335"/>
                  </a:cubicBezTo>
                  <a:cubicBezTo>
                    <a:pt x="271" y="334"/>
                    <a:pt x="271" y="334"/>
                    <a:pt x="271" y="334"/>
                  </a:cubicBezTo>
                  <a:cubicBezTo>
                    <a:pt x="270" y="336"/>
                    <a:pt x="270" y="336"/>
                    <a:pt x="270" y="336"/>
                  </a:cubicBezTo>
                  <a:cubicBezTo>
                    <a:pt x="273" y="340"/>
                    <a:pt x="273" y="340"/>
                    <a:pt x="273" y="340"/>
                  </a:cubicBezTo>
                  <a:cubicBezTo>
                    <a:pt x="273" y="340"/>
                    <a:pt x="270" y="346"/>
                    <a:pt x="272" y="348"/>
                  </a:cubicBezTo>
                  <a:cubicBezTo>
                    <a:pt x="275" y="350"/>
                    <a:pt x="284" y="347"/>
                    <a:pt x="284" y="348"/>
                  </a:cubicBezTo>
                  <a:cubicBezTo>
                    <a:pt x="284" y="349"/>
                    <a:pt x="275" y="350"/>
                    <a:pt x="275" y="350"/>
                  </a:cubicBezTo>
                  <a:cubicBezTo>
                    <a:pt x="271" y="356"/>
                    <a:pt x="271" y="356"/>
                    <a:pt x="271" y="356"/>
                  </a:cubicBezTo>
                  <a:cubicBezTo>
                    <a:pt x="273" y="356"/>
                    <a:pt x="273" y="356"/>
                    <a:pt x="273" y="356"/>
                  </a:cubicBezTo>
                  <a:cubicBezTo>
                    <a:pt x="276" y="353"/>
                    <a:pt x="276" y="353"/>
                    <a:pt x="276" y="353"/>
                  </a:cubicBezTo>
                  <a:cubicBezTo>
                    <a:pt x="285" y="351"/>
                    <a:pt x="285" y="351"/>
                    <a:pt x="285" y="351"/>
                  </a:cubicBezTo>
                  <a:cubicBezTo>
                    <a:pt x="287" y="351"/>
                    <a:pt x="287" y="351"/>
                    <a:pt x="287" y="351"/>
                  </a:cubicBezTo>
                  <a:cubicBezTo>
                    <a:pt x="300" y="347"/>
                    <a:pt x="300" y="347"/>
                    <a:pt x="300" y="347"/>
                  </a:cubicBezTo>
                  <a:cubicBezTo>
                    <a:pt x="292" y="353"/>
                    <a:pt x="292" y="353"/>
                    <a:pt x="292" y="353"/>
                  </a:cubicBezTo>
                  <a:cubicBezTo>
                    <a:pt x="290" y="353"/>
                    <a:pt x="290" y="353"/>
                    <a:pt x="290" y="353"/>
                  </a:cubicBezTo>
                  <a:cubicBezTo>
                    <a:pt x="288" y="355"/>
                    <a:pt x="288" y="355"/>
                    <a:pt x="288" y="355"/>
                  </a:cubicBezTo>
                  <a:cubicBezTo>
                    <a:pt x="292" y="358"/>
                    <a:pt x="292" y="358"/>
                    <a:pt x="292" y="358"/>
                  </a:cubicBezTo>
                  <a:cubicBezTo>
                    <a:pt x="285" y="360"/>
                    <a:pt x="285" y="360"/>
                    <a:pt x="285" y="360"/>
                  </a:cubicBezTo>
                  <a:cubicBezTo>
                    <a:pt x="285" y="360"/>
                    <a:pt x="286" y="355"/>
                    <a:pt x="285" y="353"/>
                  </a:cubicBezTo>
                  <a:cubicBezTo>
                    <a:pt x="282" y="351"/>
                    <a:pt x="277" y="356"/>
                    <a:pt x="275" y="357"/>
                  </a:cubicBezTo>
                  <a:cubicBezTo>
                    <a:pt x="273" y="359"/>
                    <a:pt x="263" y="360"/>
                    <a:pt x="262" y="363"/>
                  </a:cubicBezTo>
                  <a:cubicBezTo>
                    <a:pt x="260" y="366"/>
                    <a:pt x="269" y="364"/>
                    <a:pt x="269" y="364"/>
                  </a:cubicBezTo>
                  <a:cubicBezTo>
                    <a:pt x="268" y="371"/>
                    <a:pt x="268" y="371"/>
                    <a:pt x="268" y="371"/>
                  </a:cubicBezTo>
                  <a:cubicBezTo>
                    <a:pt x="274" y="375"/>
                    <a:pt x="274" y="375"/>
                    <a:pt x="274" y="375"/>
                  </a:cubicBezTo>
                  <a:cubicBezTo>
                    <a:pt x="274" y="375"/>
                    <a:pt x="262" y="372"/>
                    <a:pt x="261" y="375"/>
                  </a:cubicBezTo>
                  <a:cubicBezTo>
                    <a:pt x="259" y="378"/>
                    <a:pt x="261" y="381"/>
                    <a:pt x="261" y="381"/>
                  </a:cubicBezTo>
                  <a:cubicBezTo>
                    <a:pt x="259" y="381"/>
                    <a:pt x="259" y="381"/>
                    <a:pt x="259" y="381"/>
                  </a:cubicBezTo>
                  <a:cubicBezTo>
                    <a:pt x="257" y="383"/>
                    <a:pt x="257" y="383"/>
                    <a:pt x="257" y="383"/>
                  </a:cubicBezTo>
                  <a:cubicBezTo>
                    <a:pt x="259" y="387"/>
                    <a:pt x="259" y="387"/>
                    <a:pt x="259" y="387"/>
                  </a:cubicBezTo>
                  <a:cubicBezTo>
                    <a:pt x="259" y="387"/>
                    <a:pt x="256" y="386"/>
                    <a:pt x="253" y="389"/>
                  </a:cubicBezTo>
                  <a:cubicBezTo>
                    <a:pt x="249" y="391"/>
                    <a:pt x="254" y="398"/>
                    <a:pt x="254" y="398"/>
                  </a:cubicBezTo>
                  <a:cubicBezTo>
                    <a:pt x="258" y="399"/>
                    <a:pt x="258" y="399"/>
                    <a:pt x="258" y="399"/>
                  </a:cubicBezTo>
                  <a:cubicBezTo>
                    <a:pt x="259" y="405"/>
                    <a:pt x="259" y="405"/>
                    <a:pt x="259" y="405"/>
                  </a:cubicBezTo>
                  <a:cubicBezTo>
                    <a:pt x="256" y="406"/>
                    <a:pt x="256" y="406"/>
                    <a:pt x="256" y="406"/>
                  </a:cubicBezTo>
                  <a:cubicBezTo>
                    <a:pt x="249" y="396"/>
                    <a:pt x="249" y="396"/>
                    <a:pt x="249" y="396"/>
                  </a:cubicBezTo>
                  <a:cubicBezTo>
                    <a:pt x="247" y="404"/>
                    <a:pt x="247" y="404"/>
                    <a:pt x="247" y="404"/>
                  </a:cubicBezTo>
                  <a:cubicBezTo>
                    <a:pt x="252" y="404"/>
                    <a:pt x="252" y="404"/>
                    <a:pt x="252" y="404"/>
                  </a:cubicBezTo>
                  <a:cubicBezTo>
                    <a:pt x="252" y="404"/>
                    <a:pt x="248" y="406"/>
                    <a:pt x="246" y="409"/>
                  </a:cubicBezTo>
                  <a:cubicBezTo>
                    <a:pt x="244" y="411"/>
                    <a:pt x="246" y="416"/>
                    <a:pt x="246" y="416"/>
                  </a:cubicBezTo>
                  <a:cubicBezTo>
                    <a:pt x="241" y="418"/>
                    <a:pt x="241" y="418"/>
                    <a:pt x="241" y="418"/>
                  </a:cubicBezTo>
                  <a:cubicBezTo>
                    <a:pt x="243" y="420"/>
                    <a:pt x="243" y="420"/>
                    <a:pt x="243" y="420"/>
                  </a:cubicBezTo>
                  <a:cubicBezTo>
                    <a:pt x="248" y="416"/>
                    <a:pt x="248" y="416"/>
                    <a:pt x="248" y="416"/>
                  </a:cubicBezTo>
                  <a:cubicBezTo>
                    <a:pt x="248" y="413"/>
                    <a:pt x="248" y="413"/>
                    <a:pt x="248" y="413"/>
                  </a:cubicBezTo>
                  <a:cubicBezTo>
                    <a:pt x="253" y="411"/>
                    <a:pt x="253" y="411"/>
                    <a:pt x="253" y="411"/>
                  </a:cubicBezTo>
                  <a:cubicBezTo>
                    <a:pt x="249" y="415"/>
                    <a:pt x="249" y="415"/>
                    <a:pt x="249" y="415"/>
                  </a:cubicBezTo>
                  <a:cubicBezTo>
                    <a:pt x="254" y="419"/>
                    <a:pt x="254" y="419"/>
                    <a:pt x="254" y="419"/>
                  </a:cubicBezTo>
                  <a:cubicBezTo>
                    <a:pt x="253" y="423"/>
                    <a:pt x="253" y="423"/>
                    <a:pt x="253" y="423"/>
                  </a:cubicBezTo>
                  <a:cubicBezTo>
                    <a:pt x="256" y="425"/>
                    <a:pt x="256" y="425"/>
                    <a:pt x="256" y="425"/>
                  </a:cubicBezTo>
                  <a:cubicBezTo>
                    <a:pt x="268" y="412"/>
                    <a:pt x="268" y="412"/>
                    <a:pt x="268" y="412"/>
                  </a:cubicBezTo>
                  <a:cubicBezTo>
                    <a:pt x="271" y="414"/>
                    <a:pt x="271" y="414"/>
                    <a:pt x="271" y="414"/>
                  </a:cubicBezTo>
                  <a:cubicBezTo>
                    <a:pt x="256" y="427"/>
                    <a:pt x="256" y="427"/>
                    <a:pt x="256" y="427"/>
                  </a:cubicBezTo>
                  <a:cubicBezTo>
                    <a:pt x="252" y="428"/>
                    <a:pt x="252" y="428"/>
                    <a:pt x="252" y="428"/>
                  </a:cubicBezTo>
                  <a:cubicBezTo>
                    <a:pt x="249" y="421"/>
                    <a:pt x="249" y="421"/>
                    <a:pt x="249" y="421"/>
                  </a:cubicBezTo>
                  <a:cubicBezTo>
                    <a:pt x="244" y="422"/>
                    <a:pt x="244" y="422"/>
                    <a:pt x="244" y="422"/>
                  </a:cubicBezTo>
                  <a:cubicBezTo>
                    <a:pt x="243" y="424"/>
                    <a:pt x="243" y="424"/>
                    <a:pt x="243" y="424"/>
                  </a:cubicBezTo>
                  <a:cubicBezTo>
                    <a:pt x="243" y="424"/>
                    <a:pt x="239" y="424"/>
                    <a:pt x="239" y="426"/>
                  </a:cubicBezTo>
                  <a:cubicBezTo>
                    <a:pt x="239" y="427"/>
                    <a:pt x="235" y="435"/>
                    <a:pt x="231" y="435"/>
                  </a:cubicBezTo>
                  <a:cubicBezTo>
                    <a:pt x="228" y="436"/>
                    <a:pt x="222" y="440"/>
                    <a:pt x="222" y="440"/>
                  </a:cubicBezTo>
                  <a:cubicBezTo>
                    <a:pt x="224" y="442"/>
                    <a:pt x="224" y="442"/>
                    <a:pt x="224" y="442"/>
                  </a:cubicBezTo>
                  <a:cubicBezTo>
                    <a:pt x="224" y="442"/>
                    <a:pt x="216" y="446"/>
                    <a:pt x="221" y="450"/>
                  </a:cubicBezTo>
                  <a:cubicBezTo>
                    <a:pt x="224" y="452"/>
                    <a:pt x="231" y="441"/>
                    <a:pt x="231" y="441"/>
                  </a:cubicBezTo>
                  <a:cubicBezTo>
                    <a:pt x="242" y="436"/>
                    <a:pt x="242" y="436"/>
                    <a:pt x="242" y="436"/>
                  </a:cubicBezTo>
                  <a:cubicBezTo>
                    <a:pt x="233" y="443"/>
                    <a:pt x="233" y="443"/>
                    <a:pt x="233" y="443"/>
                  </a:cubicBezTo>
                  <a:cubicBezTo>
                    <a:pt x="238" y="446"/>
                    <a:pt x="238" y="446"/>
                    <a:pt x="238" y="446"/>
                  </a:cubicBezTo>
                  <a:cubicBezTo>
                    <a:pt x="238" y="446"/>
                    <a:pt x="232" y="447"/>
                    <a:pt x="228" y="450"/>
                  </a:cubicBezTo>
                  <a:cubicBezTo>
                    <a:pt x="223" y="452"/>
                    <a:pt x="226" y="457"/>
                    <a:pt x="226" y="457"/>
                  </a:cubicBezTo>
                  <a:cubicBezTo>
                    <a:pt x="223" y="458"/>
                    <a:pt x="223" y="458"/>
                    <a:pt x="223" y="458"/>
                  </a:cubicBezTo>
                  <a:cubicBezTo>
                    <a:pt x="219" y="455"/>
                    <a:pt x="219" y="455"/>
                    <a:pt x="219" y="455"/>
                  </a:cubicBezTo>
                  <a:cubicBezTo>
                    <a:pt x="215" y="457"/>
                    <a:pt x="215" y="457"/>
                    <a:pt x="215" y="457"/>
                  </a:cubicBezTo>
                  <a:cubicBezTo>
                    <a:pt x="215" y="457"/>
                    <a:pt x="219" y="463"/>
                    <a:pt x="221" y="465"/>
                  </a:cubicBezTo>
                  <a:cubicBezTo>
                    <a:pt x="222" y="467"/>
                    <a:pt x="231" y="459"/>
                    <a:pt x="231" y="459"/>
                  </a:cubicBezTo>
                  <a:cubicBezTo>
                    <a:pt x="226" y="468"/>
                    <a:pt x="226" y="468"/>
                    <a:pt x="226" y="468"/>
                  </a:cubicBezTo>
                  <a:cubicBezTo>
                    <a:pt x="221" y="471"/>
                    <a:pt x="221" y="471"/>
                    <a:pt x="221" y="471"/>
                  </a:cubicBezTo>
                  <a:cubicBezTo>
                    <a:pt x="213" y="459"/>
                    <a:pt x="213" y="459"/>
                    <a:pt x="213" y="459"/>
                  </a:cubicBezTo>
                  <a:cubicBezTo>
                    <a:pt x="204" y="467"/>
                    <a:pt x="204" y="467"/>
                    <a:pt x="204" y="467"/>
                  </a:cubicBezTo>
                  <a:cubicBezTo>
                    <a:pt x="207" y="470"/>
                    <a:pt x="207" y="470"/>
                    <a:pt x="207" y="470"/>
                  </a:cubicBezTo>
                  <a:cubicBezTo>
                    <a:pt x="200" y="468"/>
                    <a:pt x="200" y="468"/>
                    <a:pt x="200" y="468"/>
                  </a:cubicBezTo>
                  <a:cubicBezTo>
                    <a:pt x="198" y="471"/>
                    <a:pt x="198" y="471"/>
                    <a:pt x="198" y="471"/>
                  </a:cubicBezTo>
                  <a:cubicBezTo>
                    <a:pt x="203" y="474"/>
                    <a:pt x="203" y="474"/>
                    <a:pt x="203" y="474"/>
                  </a:cubicBezTo>
                  <a:cubicBezTo>
                    <a:pt x="198" y="475"/>
                    <a:pt x="198" y="475"/>
                    <a:pt x="198" y="475"/>
                  </a:cubicBezTo>
                  <a:cubicBezTo>
                    <a:pt x="198" y="475"/>
                    <a:pt x="189" y="485"/>
                    <a:pt x="188" y="486"/>
                  </a:cubicBezTo>
                  <a:cubicBezTo>
                    <a:pt x="188" y="487"/>
                    <a:pt x="191" y="490"/>
                    <a:pt x="191" y="490"/>
                  </a:cubicBezTo>
                  <a:cubicBezTo>
                    <a:pt x="184" y="489"/>
                    <a:pt x="184" y="489"/>
                    <a:pt x="184" y="489"/>
                  </a:cubicBezTo>
                  <a:cubicBezTo>
                    <a:pt x="182" y="498"/>
                    <a:pt x="182" y="498"/>
                    <a:pt x="182" y="498"/>
                  </a:cubicBezTo>
                  <a:cubicBezTo>
                    <a:pt x="182" y="498"/>
                    <a:pt x="188" y="498"/>
                    <a:pt x="188" y="500"/>
                  </a:cubicBezTo>
                  <a:cubicBezTo>
                    <a:pt x="188" y="502"/>
                    <a:pt x="179" y="504"/>
                    <a:pt x="174" y="505"/>
                  </a:cubicBezTo>
                  <a:cubicBezTo>
                    <a:pt x="169" y="507"/>
                    <a:pt x="169" y="517"/>
                    <a:pt x="169" y="517"/>
                  </a:cubicBezTo>
                  <a:cubicBezTo>
                    <a:pt x="169" y="517"/>
                    <a:pt x="184" y="509"/>
                    <a:pt x="183" y="514"/>
                  </a:cubicBezTo>
                  <a:cubicBezTo>
                    <a:pt x="183" y="518"/>
                    <a:pt x="176" y="517"/>
                    <a:pt x="176" y="517"/>
                  </a:cubicBezTo>
                  <a:cubicBezTo>
                    <a:pt x="177" y="520"/>
                    <a:pt x="177" y="520"/>
                    <a:pt x="177" y="520"/>
                  </a:cubicBezTo>
                  <a:cubicBezTo>
                    <a:pt x="182" y="522"/>
                    <a:pt x="182" y="522"/>
                    <a:pt x="182" y="522"/>
                  </a:cubicBezTo>
                  <a:cubicBezTo>
                    <a:pt x="179" y="525"/>
                    <a:pt x="179" y="525"/>
                    <a:pt x="179" y="525"/>
                  </a:cubicBezTo>
                  <a:cubicBezTo>
                    <a:pt x="181" y="529"/>
                    <a:pt x="181" y="529"/>
                    <a:pt x="181" y="529"/>
                  </a:cubicBezTo>
                  <a:cubicBezTo>
                    <a:pt x="198" y="520"/>
                    <a:pt x="198" y="520"/>
                    <a:pt x="198" y="520"/>
                  </a:cubicBezTo>
                  <a:cubicBezTo>
                    <a:pt x="198" y="520"/>
                    <a:pt x="202" y="517"/>
                    <a:pt x="203" y="516"/>
                  </a:cubicBezTo>
                  <a:cubicBezTo>
                    <a:pt x="205" y="515"/>
                    <a:pt x="206" y="513"/>
                    <a:pt x="209" y="512"/>
                  </a:cubicBezTo>
                  <a:cubicBezTo>
                    <a:pt x="211" y="512"/>
                    <a:pt x="213" y="508"/>
                    <a:pt x="213" y="505"/>
                  </a:cubicBezTo>
                  <a:cubicBezTo>
                    <a:pt x="213" y="502"/>
                    <a:pt x="202" y="507"/>
                    <a:pt x="202" y="507"/>
                  </a:cubicBezTo>
                  <a:cubicBezTo>
                    <a:pt x="202" y="507"/>
                    <a:pt x="209" y="502"/>
                    <a:pt x="212" y="500"/>
                  </a:cubicBezTo>
                  <a:cubicBezTo>
                    <a:pt x="214" y="499"/>
                    <a:pt x="215" y="494"/>
                    <a:pt x="221" y="494"/>
                  </a:cubicBezTo>
                  <a:cubicBezTo>
                    <a:pt x="225" y="494"/>
                    <a:pt x="226" y="498"/>
                    <a:pt x="226" y="498"/>
                  </a:cubicBezTo>
                  <a:cubicBezTo>
                    <a:pt x="215" y="503"/>
                    <a:pt x="215" y="503"/>
                    <a:pt x="215" y="503"/>
                  </a:cubicBezTo>
                  <a:cubicBezTo>
                    <a:pt x="214" y="506"/>
                    <a:pt x="214" y="506"/>
                    <a:pt x="214" y="506"/>
                  </a:cubicBezTo>
                  <a:cubicBezTo>
                    <a:pt x="214" y="506"/>
                    <a:pt x="223" y="506"/>
                    <a:pt x="224" y="509"/>
                  </a:cubicBezTo>
                  <a:cubicBezTo>
                    <a:pt x="224" y="513"/>
                    <a:pt x="214" y="515"/>
                    <a:pt x="211" y="516"/>
                  </a:cubicBezTo>
                  <a:cubicBezTo>
                    <a:pt x="208" y="516"/>
                    <a:pt x="203" y="521"/>
                    <a:pt x="202" y="524"/>
                  </a:cubicBezTo>
                  <a:cubicBezTo>
                    <a:pt x="202" y="528"/>
                    <a:pt x="206" y="522"/>
                    <a:pt x="208" y="523"/>
                  </a:cubicBezTo>
                  <a:cubicBezTo>
                    <a:pt x="209" y="525"/>
                    <a:pt x="206" y="526"/>
                    <a:pt x="205" y="528"/>
                  </a:cubicBezTo>
                  <a:cubicBezTo>
                    <a:pt x="203" y="530"/>
                    <a:pt x="208" y="531"/>
                    <a:pt x="208" y="531"/>
                  </a:cubicBezTo>
                  <a:cubicBezTo>
                    <a:pt x="205" y="533"/>
                    <a:pt x="205" y="533"/>
                    <a:pt x="205" y="533"/>
                  </a:cubicBezTo>
                  <a:cubicBezTo>
                    <a:pt x="205" y="533"/>
                    <a:pt x="194" y="530"/>
                    <a:pt x="188" y="532"/>
                  </a:cubicBezTo>
                  <a:cubicBezTo>
                    <a:pt x="181" y="534"/>
                    <a:pt x="187" y="539"/>
                    <a:pt x="187" y="539"/>
                  </a:cubicBezTo>
                  <a:cubicBezTo>
                    <a:pt x="180" y="538"/>
                    <a:pt x="180" y="538"/>
                    <a:pt x="180" y="538"/>
                  </a:cubicBezTo>
                  <a:cubicBezTo>
                    <a:pt x="175" y="540"/>
                    <a:pt x="175" y="540"/>
                    <a:pt x="175" y="540"/>
                  </a:cubicBezTo>
                  <a:cubicBezTo>
                    <a:pt x="180" y="532"/>
                    <a:pt x="180" y="532"/>
                    <a:pt x="180" y="532"/>
                  </a:cubicBezTo>
                  <a:cubicBezTo>
                    <a:pt x="175" y="518"/>
                    <a:pt x="175" y="518"/>
                    <a:pt x="175" y="518"/>
                  </a:cubicBezTo>
                  <a:cubicBezTo>
                    <a:pt x="167" y="521"/>
                    <a:pt x="167" y="521"/>
                    <a:pt x="167" y="521"/>
                  </a:cubicBezTo>
                  <a:cubicBezTo>
                    <a:pt x="166" y="523"/>
                    <a:pt x="166" y="523"/>
                    <a:pt x="166" y="523"/>
                  </a:cubicBezTo>
                  <a:cubicBezTo>
                    <a:pt x="158" y="526"/>
                    <a:pt x="158" y="526"/>
                    <a:pt x="158" y="526"/>
                  </a:cubicBezTo>
                  <a:cubicBezTo>
                    <a:pt x="157" y="530"/>
                    <a:pt x="157" y="530"/>
                    <a:pt x="157" y="530"/>
                  </a:cubicBezTo>
                  <a:cubicBezTo>
                    <a:pt x="164" y="531"/>
                    <a:pt x="164" y="531"/>
                    <a:pt x="164" y="531"/>
                  </a:cubicBezTo>
                  <a:cubicBezTo>
                    <a:pt x="157" y="532"/>
                    <a:pt x="157" y="532"/>
                    <a:pt x="157" y="532"/>
                  </a:cubicBezTo>
                  <a:cubicBezTo>
                    <a:pt x="156" y="536"/>
                    <a:pt x="156" y="536"/>
                    <a:pt x="156" y="536"/>
                  </a:cubicBezTo>
                  <a:cubicBezTo>
                    <a:pt x="162" y="537"/>
                    <a:pt x="162" y="537"/>
                    <a:pt x="162" y="537"/>
                  </a:cubicBezTo>
                  <a:cubicBezTo>
                    <a:pt x="150" y="539"/>
                    <a:pt x="150" y="539"/>
                    <a:pt x="150" y="539"/>
                  </a:cubicBezTo>
                  <a:cubicBezTo>
                    <a:pt x="155" y="532"/>
                    <a:pt x="155" y="532"/>
                    <a:pt x="155" y="532"/>
                  </a:cubicBezTo>
                  <a:cubicBezTo>
                    <a:pt x="153" y="530"/>
                    <a:pt x="153" y="530"/>
                    <a:pt x="153" y="530"/>
                  </a:cubicBezTo>
                  <a:cubicBezTo>
                    <a:pt x="147" y="534"/>
                    <a:pt x="147" y="534"/>
                    <a:pt x="147" y="534"/>
                  </a:cubicBezTo>
                  <a:cubicBezTo>
                    <a:pt x="145" y="532"/>
                    <a:pt x="145" y="532"/>
                    <a:pt x="145" y="532"/>
                  </a:cubicBezTo>
                  <a:cubicBezTo>
                    <a:pt x="141" y="534"/>
                    <a:pt x="141" y="534"/>
                    <a:pt x="141" y="534"/>
                  </a:cubicBezTo>
                  <a:cubicBezTo>
                    <a:pt x="145" y="538"/>
                    <a:pt x="145" y="538"/>
                    <a:pt x="145" y="538"/>
                  </a:cubicBezTo>
                  <a:cubicBezTo>
                    <a:pt x="138" y="538"/>
                    <a:pt x="138" y="538"/>
                    <a:pt x="138" y="538"/>
                  </a:cubicBezTo>
                  <a:cubicBezTo>
                    <a:pt x="134" y="541"/>
                    <a:pt x="134" y="541"/>
                    <a:pt x="134" y="541"/>
                  </a:cubicBezTo>
                  <a:cubicBezTo>
                    <a:pt x="139" y="547"/>
                    <a:pt x="139" y="547"/>
                    <a:pt x="139" y="547"/>
                  </a:cubicBezTo>
                  <a:cubicBezTo>
                    <a:pt x="143" y="548"/>
                    <a:pt x="143" y="548"/>
                    <a:pt x="143" y="548"/>
                  </a:cubicBezTo>
                  <a:cubicBezTo>
                    <a:pt x="138" y="549"/>
                    <a:pt x="138" y="549"/>
                    <a:pt x="138" y="549"/>
                  </a:cubicBezTo>
                  <a:cubicBezTo>
                    <a:pt x="135" y="552"/>
                    <a:pt x="135" y="552"/>
                    <a:pt x="135" y="552"/>
                  </a:cubicBezTo>
                  <a:cubicBezTo>
                    <a:pt x="126" y="551"/>
                    <a:pt x="126" y="551"/>
                    <a:pt x="126" y="551"/>
                  </a:cubicBezTo>
                  <a:cubicBezTo>
                    <a:pt x="126" y="555"/>
                    <a:pt x="126" y="555"/>
                    <a:pt x="126" y="555"/>
                  </a:cubicBezTo>
                  <a:cubicBezTo>
                    <a:pt x="132" y="563"/>
                    <a:pt x="132" y="563"/>
                    <a:pt x="132" y="563"/>
                  </a:cubicBezTo>
                  <a:cubicBezTo>
                    <a:pt x="138" y="561"/>
                    <a:pt x="138" y="561"/>
                    <a:pt x="138" y="561"/>
                  </a:cubicBezTo>
                  <a:cubicBezTo>
                    <a:pt x="139" y="562"/>
                    <a:pt x="139" y="562"/>
                    <a:pt x="139" y="562"/>
                  </a:cubicBezTo>
                  <a:cubicBezTo>
                    <a:pt x="132" y="566"/>
                    <a:pt x="132" y="566"/>
                    <a:pt x="132" y="566"/>
                  </a:cubicBezTo>
                  <a:cubicBezTo>
                    <a:pt x="137" y="568"/>
                    <a:pt x="137" y="568"/>
                    <a:pt x="137" y="568"/>
                  </a:cubicBezTo>
                  <a:cubicBezTo>
                    <a:pt x="135" y="569"/>
                    <a:pt x="135" y="569"/>
                    <a:pt x="135" y="569"/>
                  </a:cubicBezTo>
                  <a:cubicBezTo>
                    <a:pt x="130" y="567"/>
                    <a:pt x="130" y="567"/>
                    <a:pt x="130" y="567"/>
                  </a:cubicBezTo>
                  <a:cubicBezTo>
                    <a:pt x="129" y="561"/>
                    <a:pt x="129" y="561"/>
                    <a:pt x="129" y="561"/>
                  </a:cubicBezTo>
                  <a:cubicBezTo>
                    <a:pt x="123" y="552"/>
                    <a:pt x="123" y="552"/>
                    <a:pt x="123" y="552"/>
                  </a:cubicBezTo>
                  <a:cubicBezTo>
                    <a:pt x="114" y="557"/>
                    <a:pt x="114" y="557"/>
                    <a:pt x="114" y="557"/>
                  </a:cubicBezTo>
                  <a:cubicBezTo>
                    <a:pt x="116" y="558"/>
                    <a:pt x="116" y="558"/>
                    <a:pt x="116" y="558"/>
                  </a:cubicBezTo>
                  <a:cubicBezTo>
                    <a:pt x="118" y="558"/>
                    <a:pt x="118" y="558"/>
                    <a:pt x="118" y="558"/>
                  </a:cubicBezTo>
                  <a:cubicBezTo>
                    <a:pt x="123" y="563"/>
                    <a:pt x="123" y="563"/>
                    <a:pt x="123" y="563"/>
                  </a:cubicBezTo>
                  <a:cubicBezTo>
                    <a:pt x="123" y="570"/>
                    <a:pt x="123" y="570"/>
                    <a:pt x="123" y="570"/>
                  </a:cubicBezTo>
                  <a:cubicBezTo>
                    <a:pt x="132" y="577"/>
                    <a:pt x="132" y="577"/>
                    <a:pt x="132" y="577"/>
                  </a:cubicBezTo>
                  <a:cubicBezTo>
                    <a:pt x="133" y="579"/>
                    <a:pt x="133" y="579"/>
                    <a:pt x="133" y="579"/>
                  </a:cubicBezTo>
                  <a:cubicBezTo>
                    <a:pt x="122" y="571"/>
                    <a:pt x="122" y="571"/>
                    <a:pt x="122" y="571"/>
                  </a:cubicBezTo>
                  <a:cubicBezTo>
                    <a:pt x="122" y="562"/>
                    <a:pt x="122" y="562"/>
                    <a:pt x="122" y="562"/>
                  </a:cubicBezTo>
                  <a:cubicBezTo>
                    <a:pt x="113" y="562"/>
                    <a:pt x="113" y="562"/>
                    <a:pt x="113" y="562"/>
                  </a:cubicBezTo>
                  <a:cubicBezTo>
                    <a:pt x="111" y="565"/>
                    <a:pt x="111" y="565"/>
                    <a:pt x="111" y="565"/>
                  </a:cubicBezTo>
                  <a:cubicBezTo>
                    <a:pt x="112" y="560"/>
                    <a:pt x="112" y="560"/>
                    <a:pt x="112" y="560"/>
                  </a:cubicBezTo>
                  <a:cubicBezTo>
                    <a:pt x="108" y="560"/>
                    <a:pt x="108" y="560"/>
                    <a:pt x="108" y="560"/>
                  </a:cubicBezTo>
                  <a:cubicBezTo>
                    <a:pt x="107" y="563"/>
                    <a:pt x="107" y="563"/>
                    <a:pt x="107" y="563"/>
                  </a:cubicBezTo>
                  <a:cubicBezTo>
                    <a:pt x="101" y="564"/>
                    <a:pt x="101" y="564"/>
                    <a:pt x="101" y="564"/>
                  </a:cubicBezTo>
                  <a:cubicBezTo>
                    <a:pt x="96" y="557"/>
                    <a:pt x="96" y="557"/>
                    <a:pt x="96" y="557"/>
                  </a:cubicBezTo>
                  <a:cubicBezTo>
                    <a:pt x="96" y="557"/>
                    <a:pt x="92" y="557"/>
                    <a:pt x="85" y="562"/>
                  </a:cubicBezTo>
                  <a:cubicBezTo>
                    <a:pt x="80" y="567"/>
                    <a:pt x="93" y="567"/>
                    <a:pt x="94" y="569"/>
                  </a:cubicBezTo>
                  <a:cubicBezTo>
                    <a:pt x="94" y="571"/>
                    <a:pt x="91" y="570"/>
                    <a:pt x="88" y="570"/>
                  </a:cubicBezTo>
                  <a:cubicBezTo>
                    <a:pt x="83" y="571"/>
                    <a:pt x="87" y="577"/>
                    <a:pt x="87" y="577"/>
                  </a:cubicBezTo>
                  <a:cubicBezTo>
                    <a:pt x="87" y="577"/>
                    <a:pt x="104" y="571"/>
                    <a:pt x="105" y="573"/>
                  </a:cubicBezTo>
                  <a:cubicBezTo>
                    <a:pt x="106" y="575"/>
                    <a:pt x="99" y="575"/>
                    <a:pt x="99" y="575"/>
                  </a:cubicBezTo>
                  <a:cubicBezTo>
                    <a:pt x="99" y="578"/>
                    <a:pt x="99" y="578"/>
                    <a:pt x="99" y="578"/>
                  </a:cubicBezTo>
                  <a:cubicBezTo>
                    <a:pt x="99" y="578"/>
                    <a:pt x="108" y="575"/>
                    <a:pt x="113" y="573"/>
                  </a:cubicBezTo>
                  <a:cubicBezTo>
                    <a:pt x="118" y="573"/>
                    <a:pt x="122" y="579"/>
                    <a:pt x="122" y="579"/>
                  </a:cubicBezTo>
                  <a:cubicBezTo>
                    <a:pt x="122" y="579"/>
                    <a:pt x="117" y="576"/>
                    <a:pt x="114" y="575"/>
                  </a:cubicBezTo>
                  <a:cubicBezTo>
                    <a:pt x="112" y="575"/>
                    <a:pt x="104" y="578"/>
                    <a:pt x="104" y="578"/>
                  </a:cubicBezTo>
                  <a:cubicBezTo>
                    <a:pt x="104" y="583"/>
                    <a:pt x="104" y="583"/>
                    <a:pt x="104" y="583"/>
                  </a:cubicBezTo>
                  <a:cubicBezTo>
                    <a:pt x="102" y="581"/>
                    <a:pt x="102" y="581"/>
                    <a:pt x="102" y="581"/>
                  </a:cubicBezTo>
                  <a:cubicBezTo>
                    <a:pt x="100" y="582"/>
                    <a:pt x="100" y="582"/>
                    <a:pt x="100" y="582"/>
                  </a:cubicBezTo>
                  <a:cubicBezTo>
                    <a:pt x="102" y="586"/>
                    <a:pt x="102" y="586"/>
                    <a:pt x="102" y="586"/>
                  </a:cubicBezTo>
                  <a:cubicBezTo>
                    <a:pt x="108" y="586"/>
                    <a:pt x="108" y="586"/>
                    <a:pt x="108" y="586"/>
                  </a:cubicBezTo>
                  <a:cubicBezTo>
                    <a:pt x="104" y="591"/>
                    <a:pt x="104" y="591"/>
                    <a:pt x="104" y="591"/>
                  </a:cubicBezTo>
                  <a:cubicBezTo>
                    <a:pt x="96" y="584"/>
                    <a:pt x="96" y="584"/>
                    <a:pt x="96" y="584"/>
                  </a:cubicBezTo>
                  <a:cubicBezTo>
                    <a:pt x="92" y="582"/>
                    <a:pt x="92" y="582"/>
                    <a:pt x="92" y="582"/>
                  </a:cubicBezTo>
                  <a:cubicBezTo>
                    <a:pt x="92" y="585"/>
                    <a:pt x="92" y="585"/>
                    <a:pt x="92" y="585"/>
                  </a:cubicBezTo>
                  <a:cubicBezTo>
                    <a:pt x="92" y="585"/>
                    <a:pt x="90" y="581"/>
                    <a:pt x="87" y="580"/>
                  </a:cubicBezTo>
                  <a:cubicBezTo>
                    <a:pt x="83" y="579"/>
                    <a:pt x="83" y="583"/>
                    <a:pt x="83" y="583"/>
                  </a:cubicBezTo>
                  <a:cubicBezTo>
                    <a:pt x="83" y="583"/>
                    <a:pt x="81" y="581"/>
                    <a:pt x="80" y="580"/>
                  </a:cubicBezTo>
                  <a:cubicBezTo>
                    <a:pt x="78" y="580"/>
                    <a:pt x="74" y="583"/>
                    <a:pt x="74" y="583"/>
                  </a:cubicBezTo>
                  <a:cubicBezTo>
                    <a:pt x="74" y="583"/>
                    <a:pt x="72" y="582"/>
                    <a:pt x="69" y="581"/>
                  </a:cubicBezTo>
                  <a:cubicBezTo>
                    <a:pt x="66" y="581"/>
                    <a:pt x="65" y="584"/>
                    <a:pt x="63" y="587"/>
                  </a:cubicBezTo>
                  <a:cubicBezTo>
                    <a:pt x="62" y="589"/>
                    <a:pt x="74" y="586"/>
                    <a:pt x="74" y="586"/>
                  </a:cubicBezTo>
                  <a:cubicBezTo>
                    <a:pt x="74" y="586"/>
                    <a:pt x="82" y="592"/>
                    <a:pt x="84" y="594"/>
                  </a:cubicBezTo>
                  <a:cubicBezTo>
                    <a:pt x="85" y="595"/>
                    <a:pt x="84" y="600"/>
                    <a:pt x="84" y="600"/>
                  </a:cubicBezTo>
                  <a:cubicBezTo>
                    <a:pt x="87" y="603"/>
                    <a:pt x="87" y="603"/>
                    <a:pt x="87" y="603"/>
                  </a:cubicBezTo>
                  <a:cubicBezTo>
                    <a:pt x="92" y="604"/>
                    <a:pt x="92" y="604"/>
                    <a:pt x="92" y="604"/>
                  </a:cubicBezTo>
                  <a:cubicBezTo>
                    <a:pt x="94" y="603"/>
                    <a:pt x="94" y="603"/>
                    <a:pt x="94" y="603"/>
                  </a:cubicBezTo>
                  <a:cubicBezTo>
                    <a:pt x="93" y="605"/>
                    <a:pt x="93" y="605"/>
                    <a:pt x="93" y="605"/>
                  </a:cubicBezTo>
                  <a:cubicBezTo>
                    <a:pt x="85" y="605"/>
                    <a:pt x="85" y="605"/>
                    <a:pt x="85" y="605"/>
                  </a:cubicBezTo>
                  <a:cubicBezTo>
                    <a:pt x="87" y="608"/>
                    <a:pt x="87" y="608"/>
                    <a:pt x="87" y="608"/>
                  </a:cubicBezTo>
                  <a:cubicBezTo>
                    <a:pt x="83" y="614"/>
                    <a:pt x="83" y="614"/>
                    <a:pt x="83" y="614"/>
                  </a:cubicBezTo>
                  <a:cubicBezTo>
                    <a:pt x="85" y="616"/>
                    <a:pt x="85" y="616"/>
                    <a:pt x="85" y="616"/>
                  </a:cubicBezTo>
                  <a:cubicBezTo>
                    <a:pt x="80" y="615"/>
                    <a:pt x="80" y="615"/>
                    <a:pt x="80" y="615"/>
                  </a:cubicBezTo>
                  <a:cubicBezTo>
                    <a:pt x="84" y="607"/>
                    <a:pt x="84" y="607"/>
                    <a:pt x="84" y="607"/>
                  </a:cubicBezTo>
                  <a:cubicBezTo>
                    <a:pt x="82" y="602"/>
                    <a:pt x="82" y="602"/>
                    <a:pt x="82" y="602"/>
                  </a:cubicBezTo>
                  <a:cubicBezTo>
                    <a:pt x="82" y="594"/>
                    <a:pt x="82" y="594"/>
                    <a:pt x="82" y="594"/>
                  </a:cubicBezTo>
                  <a:cubicBezTo>
                    <a:pt x="73" y="593"/>
                    <a:pt x="73" y="593"/>
                    <a:pt x="73" y="593"/>
                  </a:cubicBezTo>
                  <a:cubicBezTo>
                    <a:pt x="73" y="597"/>
                    <a:pt x="73" y="597"/>
                    <a:pt x="73" y="597"/>
                  </a:cubicBezTo>
                  <a:cubicBezTo>
                    <a:pt x="69" y="595"/>
                    <a:pt x="69" y="595"/>
                    <a:pt x="69" y="595"/>
                  </a:cubicBezTo>
                  <a:cubicBezTo>
                    <a:pt x="66" y="595"/>
                    <a:pt x="66" y="595"/>
                    <a:pt x="66" y="595"/>
                  </a:cubicBezTo>
                  <a:cubicBezTo>
                    <a:pt x="72" y="611"/>
                    <a:pt x="72" y="611"/>
                    <a:pt x="72" y="611"/>
                  </a:cubicBezTo>
                  <a:cubicBezTo>
                    <a:pt x="71" y="613"/>
                    <a:pt x="71" y="613"/>
                    <a:pt x="71" y="613"/>
                  </a:cubicBezTo>
                  <a:cubicBezTo>
                    <a:pt x="68" y="607"/>
                    <a:pt x="68" y="607"/>
                    <a:pt x="68" y="607"/>
                  </a:cubicBezTo>
                  <a:cubicBezTo>
                    <a:pt x="65" y="602"/>
                    <a:pt x="65" y="602"/>
                    <a:pt x="65" y="602"/>
                  </a:cubicBezTo>
                  <a:cubicBezTo>
                    <a:pt x="65" y="602"/>
                    <a:pt x="66" y="598"/>
                    <a:pt x="63" y="597"/>
                  </a:cubicBezTo>
                  <a:cubicBezTo>
                    <a:pt x="61" y="596"/>
                    <a:pt x="52" y="603"/>
                    <a:pt x="52" y="603"/>
                  </a:cubicBezTo>
                  <a:cubicBezTo>
                    <a:pt x="56" y="607"/>
                    <a:pt x="56" y="607"/>
                    <a:pt x="56" y="607"/>
                  </a:cubicBezTo>
                  <a:cubicBezTo>
                    <a:pt x="50" y="607"/>
                    <a:pt x="50" y="607"/>
                    <a:pt x="50" y="607"/>
                  </a:cubicBezTo>
                  <a:cubicBezTo>
                    <a:pt x="50" y="607"/>
                    <a:pt x="52" y="608"/>
                    <a:pt x="55" y="610"/>
                  </a:cubicBezTo>
                  <a:cubicBezTo>
                    <a:pt x="57" y="613"/>
                    <a:pt x="61" y="616"/>
                    <a:pt x="61" y="616"/>
                  </a:cubicBezTo>
                  <a:cubicBezTo>
                    <a:pt x="55" y="615"/>
                    <a:pt x="55" y="615"/>
                    <a:pt x="55" y="615"/>
                  </a:cubicBezTo>
                  <a:cubicBezTo>
                    <a:pt x="52" y="613"/>
                    <a:pt x="52" y="613"/>
                    <a:pt x="52" y="613"/>
                  </a:cubicBezTo>
                  <a:cubicBezTo>
                    <a:pt x="48" y="617"/>
                    <a:pt x="48" y="617"/>
                    <a:pt x="48" y="617"/>
                  </a:cubicBezTo>
                  <a:cubicBezTo>
                    <a:pt x="51" y="610"/>
                    <a:pt x="51" y="610"/>
                    <a:pt x="51" y="610"/>
                  </a:cubicBezTo>
                  <a:cubicBezTo>
                    <a:pt x="51" y="610"/>
                    <a:pt x="50" y="608"/>
                    <a:pt x="46" y="608"/>
                  </a:cubicBezTo>
                  <a:cubicBezTo>
                    <a:pt x="42" y="608"/>
                    <a:pt x="43" y="612"/>
                    <a:pt x="43" y="612"/>
                  </a:cubicBezTo>
                  <a:cubicBezTo>
                    <a:pt x="43" y="612"/>
                    <a:pt x="40" y="608"/>
                    <a:pt x="38" y="608"/>
                  </a:cubicBezTo>
                  <a:cubicBezTo>
                    <a:pt x="34" y="608"/>
                    <a:pt x="33" y="612"/>
                    <a:pt x="33" y="612"/>
                  </a:cubicBezTo>
                  <a:cubicBezTo>
                    <a:pt x="39" y="615"/>
                    <a:pt x="39" y="615"/>
                    <a:pt x="39" y="615"/>
                  </a:cubicBezTo>
                  <a:cubicBezTo>
                    <a:pt x="38" y="616"/>
                    <a:pt x="38" y="616"/>
                    <a:pt x="38" y="616"/>
                  </a:cubicBezTo>
                  <a:cubicBezTo>
                    <a:pt x="31" y="611"/>
                    <a:pt x="31" y="611"/>
                    <a:pt x="31" y="611"/>
                  </a:cubicBezTo>
                  <a:cubicBezTo>
                    <a:pt x="32" y="609"/>
                    <a:pt x="32" y="609"/>
                    <a:pt x="32" y="609"/>
                  </a:cubicBezTo>
                  <a:cubicBezTo>
                    <a:pt x="28" y="605"/>
                    <a:pt x="28" y="605"/>
                    <a:pt x="28" y="605"/>
                  </a:cubicBezTo>
                  <a:cubicBezTo>
                    <a:pt x="25" y="609"/>
                    <a:pt x="25" y="609"/>
                    <a:pt x="25" y="609"/>
                  </a:cubicBezTo>
                  <a:cubicBezTo>
                    <a:pt x="26" y="611"/>
                    <a:pt x="26" y="611"/>
                    <a:pt x="26" y="611"/>
                  </a:cubicBezTo>
                  <a:cubicBezTo>
                    <a:pt x="26" y="611"/>
                    <a:pt x="32" y="616"/>
                    <a:pt x="32" y="618"/>
                  </a:cubicBezTo>
                  <a:cubicBezTo>
                    <a:pt x="31" y="621"/>
                    <a:pt x="25" y="620"/>
                    <a:pt x="25" y="624"/>
                  </a:cubicBezTo>
                  <a:cubicBezTo>
                    <a:pt x="25" y="627"/>
                    <a:pt x="34" y="623"/>
                    <a:pt x="34" y="623"/>
                  </a:cubicBezTo>
                  <a:cubicBezTo>
                    <a:pt x="50" y="627"/>
                    <a:pt x="50" y="627"/>
                    <a:pt x="50" y="627"/>
                  </a:cubicBezTo>
                  <a:cubicBezTo>
                    <a:pt x="49" y="628"/>
                    <a:pt x="49" y="628"/>
                    <a:pt x="49" y="628"/>
                  </a:cubicBezTo>
                  <a:cubicBezTo>
                    <a:pt x="64" y="632"/>
                    <a:pt x="64" y="632"/>
                    <a:pt x="64" y="632"/>
                  </a:cubicBezTo>
                  <a:cubicBezTo>
                    <a:pt x="71" y="629"/>
                    <a:pt x="71" y="629"/>
                    <a:pt x="71" y="629"/>
                  </a:cubicBezTo>
                  <a:cubicBezTo>
                    <a:pt x="78" y="631"/>
                    <a:pt x="78" y="631"/>
                    <a:pt x="78" y="631"/>
                  </a:cubicBezTo>
                  <a:cubicBezTo>
                    <a:pt x="78" y="632"/>
                    <a:pt x="78" y="632"/>
                    <a:pt x="78" y="632"/>
                  </a:cubicBezTo>
                  <a:cubicBezTo>
                    <a:pt x="72" y="631"/>
                    <a:pt x="72" y="631"/>
                    <a:pt x="72" y="631"/>
                  </a:cubicBezTo>
                  <a:cubicBezTo>
                    <a:pt x="65" y="633"/>
                    <a:pt x="65" y="633"/>
                    <a:pt x="65" y="633"/>
                  </a:cubicBezTo>
                  <a:cubicBezTo>
                    <a:pt x="56" y="631"/>
                    <a:pt x="56" y="631"/>
                    <a:pt x="56" y="631"/>
                  </a:cubicBezTo>
                  <a:cubicBezTo>
                    <a:pt x="55" y="633"/>
                    <a:pt x="55" y="633"/>
                    <a:pt x="55" y="633"/>
                  </a:cubicBezTo>
                  <a:cubicBezTo>
                    <a:pt x="55" y="633"/>
                    <a:pt x="42" y="626"/>
                    <a:pt x="35" y="626"/>
                  </a:cubicBezTo>
                  <a:cubicBezTo>
                    <a:pt x="28" y="626"/>
                    <a:pt x="29" y="629"/>
                    <a:pt x="29" y="629"/>
                  </a:cubicBezTo>
                  <a:cubicBezTo>
                    <a:pt x="29" y="629"/>
                    <a:pt x="28" y="629"/>
                    <a:pt x="25" y="631"/>
                  </a:cubicBezTo>
                  <a:cubicBezTo>
                    <a:pt x="23" y="632"/>
                    <a:pt x="25" y="635"/>
                    <a:pt x="25" y="635"/>
                  </a:cubicBezTo>
                  <a:cubicBezTo>
                    <a:pt x="25" y="635"/>
                    <a:pt x="19" y="634"/>
                    <a:pt x="17" y="638"/>
                  </a:cubicBezTo>
                  <a:cubicBezTo>
                    <a:pt x="16" y="641"/>
                    <a:pt x="19" y="642"/>
                    <a:pt x="19" y="642"/>
                  </a:cubicBezTo>
                  <a:cubicBezTo>
                    <a:pt x="27" y="642"/>
                    <a:pt x="27" y="642"/>
                    <a:pt x="27" y="642"/>
                  </a:cubicBezTo>
                  <a:cubicBezTo>
                    <a:pt x="32" y="646"/>
                    <a:pt x="32" y="646"/>
                    <a:pt x="32" y="646"/>
                  </a:cubicBezTo>
                  <a:cubicBezTo>
                    <a:pt x="26" y="644"/>
                    <a:pt x="26" y="644"/>
                    <a:pt x="26" y="644"/>
                  </a:cubicBezTo>
                  <a:cubicBezTo>
                    <a:pt x="24" y="646"/>
                    <a:pt x="24" y="646"/>
                    <a:pt x="24" y="646"/>
                  </a:cubicBezTo>
                  <a:cubicBezTo>
                    <a:pt x="28" y="648"/>
                    <a:pt x="28" y="648"/>
                    <a:pt x="28" y="648"/>
                  </a:cubicBezTo>
                  <a:cubicBezTo>
                    <a:pt x="23" y="648"/>
                    <a:pt x="23" y="648"/>
                    <a:pt x="23" y="648"/>
                  </a:cubicBezTo>
                  <a:cubicBezTo>
                    <a:pt x="23" y="650"/>
                    <a:pt x="23" y="650"/>
                    <a:pt x="23" y="650"/>
                  </a:cubicBezTo>
                  <a:cubicBezTo>
                    <a:pt x="32" y="652"/>
                    <a:pt x="32" y="652"/>
                    <a:pt x="32" y="652"/>
                  </a:cubicBezTo>
                  <a:cubicBezTo>
                    <a:pt x="17" y="655"/>
                    <a:pt x="17" y="655"/>
                    <a:pt x="17" y="655"/>
                  </a:cubicBezTo>
                  <a:cubicBezTo>
                    <a:pt x="17" y="657"/>
                    <a:pt x="17" y="657"/>
                    <a:pt x="17" y="657"/>
                  </a:cubicBezTo>
                  <a:cubicBezTo>
                    <a:pt x="20" y="657"/>
                    <a:pt x="20" y="657"/>
                    <a:pt x="20" y="657"/>
                  </a:cubicBezTo>
                  <a:cubicBezTo>
                    <a:pt x="20" y="660"/>
                    <a:pt x="20" y="660"/>
                    <a:pt x="20" y="660"/>
                  </a:cubicBezTo>
                  <a:cubicBezTo>
                    <a:pt x="30" y="660"/>
                    <a:pt x="30" y="660"/>
                    <a:pt x="30" y="660"/>
                  </a:cubicBezTo>
                  <a:cubicBezTo>
                    <a:pt x="17" y="663"/>
                    <a:pt x="17" y="663"/>
                    <a:pt x="17" y="663"/>
                  </a:cubicBezTo>
                  <a:cubicBezTo>
                    <a:pt x="15" y="667"/>
                    <a:pt x="15" y="667"/>
                    <a:pt x="15" y="667"/>
                  </a:cubicBezTo>
                  <a:cubicBezTo>
                    <a:pt x="22" y="670"/>
                    <a:pt x="22" y="670"/>
                    <a:pt x="22" y="670"/>
                  </a:cubicBezTo>
                  <a:cubicBezTo>
                    <a:pt x="18" y="670"/>
                    <a:pt x="18" y="670"/>
                    <a:pt x="18" y="670"/>
                  </a:cubicBezTo>
                  <a:cubicBezTo>
                    <a:pt x="23" y="675"/>
                    <a:pt x="23" y="675"/>
                    <a:pt x="23" y="675"/>
                  </a:cubicBezTo>
                  <a:cubicBezTo>
                    <a:pt x="26" y="675"/>
                    <a:pt x="26" y="675"/>
                    <a:pt x="26" y="675"/>
                  </a:cubicBezTo>
                  <a:cubicBezTo>
                    <a:pt x="28" y="677"/>
                    <a:pt x="28" y="677"/>
                    <a:pt x="28" y="677"/>
                  </a:cubicBezTo>
                  <a:cubicBezTo>
                    <a:pt x="48" y="672"/>
                    <a:pt x="48" y="672"/>
                    <a:pt x="48" y="672"/>
                  </a:cubicBezTo>
                  <a:cubicBezTo>
                    <a:pt x="46" y="675"/>
                    <a:pt x="46" y="675"/>
                    <a:pt x="46" y="675"/>
                  </a:cubicBezTo>
                  <a:cubicBezTo>
                    <a:pt x="55" y="674"/>
                    <a:pt x="55" y="674"/>
                    <a:pt x="55" y="674"/>
                  </a:cubicBezTo>
                  <a:cubicBezTo>
                    <a:pt x="55" y="674"/>
                    <a:pt x="56" y="677"/>
                    <a:pt x="61" y="677"/>
                  </a:cubicBezTo>
                  <a:cubicBezTo>
                    <a:pt x="65" y="677"/>
                    <a:pt x="63" y="668"/>
                    <a:pt x="63" y="668"/>
                  </a:cubicBezTo>
                  <a:cubicBezTo>
                    <a:pt x="66" y="667"/>
                    <a:pt x="66" y="667"/>
                    <a:pt x="66" y="667"/>
                  </a:cubicBezTo>
                  <a:cubicBezTo>
                    <a:pt x="71" y="661"/>
                    <a:pt x="71" y="661"/>
                    <a:pt x="71" y="661"/>
                  </a:cubicBezTo>
                  <a:cubicBezTo>
                    <a:pt x="72" y="662"/>
                    <a:pt x="72" y="662"/>
                    <a:pt x="72" y="662"/>
                  </a:cubicBezTo>
                  <a:cubicBezTo>
                    <a:pt x="67" y="670"/>
                    <a:pt x="67" y="670"/>
                    <a:pt x="67" y="670"/>
                  </a:cubicBezTo>
                  <a:cubicBezTo>
                    <a:pt x="69" y="674"/>
                    <a:pt x="69" y="674"/>
                    <a:pt x="69" y="674"/>
                  </a:cubicBezTo>
                  <a:cubicBezTo>
                    <a:pt x="79" y="675"/>
                    <a:pt x="79" y="675"/>
                    <a:pt x="79" y="675"/>
                  </a:cubicBezTo>
                  <a:cubicBezTo>
                    <a:pt x="83" y="671"/>
                    <a:pt x="83" y="671"/>
                    <a:pt x="83" y="671"/>
                  </a:cubicBezTo>
                  <a:cubicBezTo>
                    <a:pt x="83" y="675"/>
                    <a:pt x="83" y="675"/>
                    <a:pt x="83" y="675"/>
                  </a:cubicBezTo>
                  <a:cubicBezTo>
                    <a:pt x="76" y="677"/>
                    <a:pt x="76" y="677"/>
                    <a:pt x="76" y="677"/>
                  </a:cubicBezTo>
                  <a:cubicBezTo>
                    <a:pt x="78" y="679"/>
                    <a:pt x="78" y="679"/>
                    <a:pt x="78" y="679"/>
                  </a:cubicBezTo>
                  <a:cubicBezTo>
                    <a:pt x="90" y="675"/>
                    <a:pt x="90" y="675"/>
                    <a:pt x="90" y="675"/>
                  </a:cubicBezTo>
                  <a:cubicBezTo>
                    <a:pt x="89" y="668"/>
                    <a:pt x="89" y="668"/>
                    <a:pt x="89" y="668"/>
                  </a:cubicBezTo>
                  <a:cubicBezTo>
                    <a:pt x="89" y="668"/>
                    <a:pt x="91" y="664"/>
                    <a:pt x="93" y="661"/>
                  </a:cubicBezTo>
                  <a:cubicBezTo>
                    <a:pt x="94" y="659"/>
                    <a:pt x="98" y="656"/>
                    <a:pt x="98" y="656"/>
                  </a:cubicBezTo>
                  <a:cubicBezTo>
                    <a:pt x="99" y="658"/>
                    <a:pt x="99" y="658"/>
                    <a:pt x="99" y="658"/>
                  </a:cubicBezTo>
                  <a:cubicBezTo>
                    <a:pt x="99" y="658"/>
                    <a:pt x="97" y="660"/>
                    <a:pt x="95" y="662"/>
                  </a:cubicBezTo>
                  <a:cubicBezTo>
                    <a:pt x="93" y="663"/>
                    <a:pt x="90" y="668"/>
                    <a:pt x="90" y="668"/>
                  </a:cubicBezTo>
                  <a:cubicBezTo>
                    <a:pt x="92" y="671"/>
                    <a:pt x="92" y="671"/>
                    <a:pt x="92" y="671"/>
                  </a:cubicBezTo>
                  <a:cubicBezTo>
                    <a:pt x="93" y="675"/>
                    <a:pt x="93" y="675"/>
                    <a:pt x="93" y="675"/>
                  </a:cubicBezTo>
                  <a:cubicBezTo>
                    <a:pt x="102" y="673"/>
                    <a:pt x="102" y="673"/>
                    <a:pt x="102" y="673"/>
                  </a:cubicBezTo>
                  <a:cubicBezTo>
                    <a:pt x="98" y="676"/>
                    <a:pt x="98" y="676"/>
                    <a:pt x="98" y="676"/>
                  </a:cubicBezTo>
                  <a:cubicBezTo>
                    <a:pt x="96" y="676"/>
                    <a:pt x="96" y="676"/>
                    <a:pt x="96" y="676"/>
                  </a:cubicBezTo>
                  <a:cubicBezTo>
                    <a:pt x="92" y="677"/>
                    <a:pt x="92" y="677"/>
                    <a:pt x="92" y="677"/>
                  </a:cubicBezTo>
                  <a:cubicBezTo>
                    <a:pt x="92" y="680"/>
                    <a:pt x="92" y="680"/>
                    <a:pt x="92" y="680"/>
                  </a:cubicBezTo>
                  <a:cubicBezTo>
                    <a:pt x="88" y="678"/>
                    <a:pt x="88" y="678"/>
                    <a:pt x="88" y="678"/>
                  </a:cubicBezTo>
                  <a:cubicBezTo>
                    <a:pt x="80" y="680"/>
                    <a:pt x="80" y="680"/>
                    <a:pt x="80" y="680"/>
                  </a:cubicBezTo>
                  <a:cubicBezTo>
                    <a:pt x="80" y="686"/>
                    <a:pt x="80" y="686"/>
                    <a:pt x="80" y="686"/>
                  </a:cubicBezTo>
                  <a:cubicBezTo>
                    <a:pt x="82" y="691"/>
                    <a:pt x="82" y="691"/>
                    <a:pt x="82" y="691"/>
                  </a:cubicBezTo>
                  <a:cubicBezTo>
                    <a:pt x="79" y="688"/>
                    <a:pt x="79" y="688"/>
                    <a:pt x="79" y="688"/>
                  </a:cubicBezTo>
                  <a:cubicBezTo>
                    <a:pt x="76" y="690"/>
                    <a:pt x="76" y="690"/>
                    <a:pt x="76" y="690"/>
                  </a:cubicBezTo>
                  <a:cubicBezTo>
                    <a:pt x="78" y="686"/>
                    <a:pt x="78" y="686"/>
                    <a:pt x="78" y="686"/>
                  </a:cubicBezTo>
                  <a:cubicBezTo>
                    <a:pt x="77" y="681"/>
                    <a:pt x="77" y="681"/>
                    <a:pt x="77" y="681"/>
                  </a:cubicBezTo>
                  <a:cubicBezTo>
                    <a:pt x="75" y="681"/>
                    <a:pt x="75" y="681"/>
                    <a:pt x="75" y="681"/>
                  </a:cubicBezTo>
                  <a:cubicBezTo>
                    <a:pt x="74" y="678"/>
                    <a:pt x="74" y="678"/>
                    <a:pt x="74" y="678"/>
                  </a:cubicBezTo>
                  <a:cubicBezTo>
                    <a:pt x="74" y="678"/>
                    <a:pt x="67" y="676"/>
                    <a:pt x="66" y="675"/>
                  </a:cubicBezTo>
                  <a:cubicBezTo>
                    <a:pt x="65" y="675"/>
                    <a:pt x="64" y="679"/>
                    <a:pt x="64" y="679"/>
                  </a:cubicBezTo>
                  <a:cubicBezTo>
                    <a:pt x="56" y="680"/>
                    <a:pt x="56" y="680"/>
                    <a:pt x="56" y="680"/>
                  </a:cubicBezTo>
                  <a:cubicBezTo>
                    <a:pt x="56" y="678"/>
                    <a:pt x="56" y="678"/>
                    <a:pt x="56" y="678"/>
                  </a:cubicBezTo>
                  <a:cubicBezTo>
                    <a:pt x="42" y="676"/>
                    <a:pt x="42" y="676"/>
                    <a:pt x="42" y="676"/>
                  </a:cubicBezTo>
                  <a:cubicBezTo>
                    <a:pt x="41" y="678"/>
                    <a:pt x="41" y="678"/>
                    <a:pt x="41" y="678"/>
                  </a:cubicBezTo>
                  <a:cubicBezTo>
                    <a:pt x="39" y="676"/>
                    <a:pt x="39" y="676"/>
                    <a:pt x="39" y="676"/>
                  </a:cubicBezTo>
                  <a:cubicBezTo>
                    <a:pt x="33" y="678"/>
                    <a:pt x="33" y="678"/>
                    <a:pt x="33" y="678"/>
                  </a:cubicBezTo>
                  <a:cubicBezTo>
                    <a:pt x="31" y="681"/>
                    <a:pt x="31" y="681"/>
                    <a:pt x="31" y="681"/>
                  </a:cubicBezTo>
                  <a:cubicBezTo>
                    <a:pt x="24" y="680"/>
                    <a:pt x="24" y="680"/>
                    <a:pt x="24" y="680"/>
                  </a:cubicBezTo>
                  <a:cubicBezTo>
                    <a:pt x="24" y="680"/>
                    <a:pt x="23" y="678"/>
                    <a:pt x="19" y="678"/>
                  </a:cubicBezTo>
                  <a:cubicBezTo>
                    <a:pt x="16" y="678"/>
                    <a:pt x="15" y="682"/>
                    <a:pt x="15" y="682"/>
                  </a:cubicBezTo>
                  <a:cubicBezTo>
                    <a:pt x="18" y="686"/>
                    <a:pt x="18" y="686"/>
                    <a:pt x="18" y="686"/>
                  </a:cubicBezTo>
                  <a:cubicBezTo>
                    <a:pt x="14" y="687"/>
                    <a:pt x="14" y="687"/>
                    <a:pt x="14" y="687"/>
                  </a:cubicBezTo>
                  <a:cubicBezTo>
                    <a:pt x="14" y="687"/>
                    <a:pt x="14" y="692"/>
                    <a:pt x="18" y="693"/>
                  </a:cubicBezTo>
                  <a:cubicBezTo>
                    <a:pt x="22" y="695"/>
                    <a:pt x="24" y="691"/>
                    <a:pt x="24" y="691"/>
                  </a:cubicBezTo>
                  <a:cubicBezTo>
                    <a:pt x="28" y="691"/>
                    <a:pt x="28" y="691"/>
                    <a:pt x="28" y="691"/>
                  </a:cubicBezTo>
                  <a:cubicBezTo>
                    <a:pt x="27" y="692"/>
                    <a:pt x="27" y="692"/>
                    <a:pt x="27" y="692"/>
                  </a:cubicBezTo>
                  <a:cubicBezTo>
                    <a:pt x="27" y="692"/>
                    <a:pt x="23" y="692"/>
                    <a:pt x="22" y="697"/>
                  </a:cubicBezTo>
                  <a:cubicBezTo>
                    <a:pt x="20" y="703"/>
                    <a:pt x="27" y="704"/>
                    <a:pt x="27" y="704"/>
                  </a:cubicBezTo>
                  <a:cubicBezTo>
                    <a:pt x="25" y="705"/>
                    <a:pt x="25" y="705"/>
                    <a:pt x="25" y="705"/>
                  </a:cubicBezTo>
                  <a:cubicBezTo>
                    <a:pt x="27" y="707"/>
                    <a:pt x="27" y="707"/>
                    <a:pt x="27" y="707"/>
                  </a:cubicBezTo>
                  <a:cubicBezTo>
                    <a:pt x="30" y="707"/>
                    <a:pt x="30" y="707"/>
                    <a:pt x="30" y="707"/>
                  </a:cubicBezTo>
                  <a:cubicBezTo>
                    <a:pt x="30" y="707"/>
                    <a:pt x="29" y="705"/>
                    <a:pt x="29" y="703"/>
                  </a:cubicBezTo>
                  <a:cubicBezTo>
                    <a:pt x="29" y="702"/>
                    <a:pt x="32" y="701"/>
                    <a:pt x="32" y="701"/>
                  </a:cubicBezTo>
                  <a:cubicBezTo>
                    <a:pt x="38" y="704"/>
                    <a:pt x="38" y="704"/>
                    <a:pt x="38" y="704"/>
                  </a:cubicBezTo>
                  <a:cubicBezTo>
                    <a:pt x="38" y="704"/>
                    <a:pt x="36" y="708"/>
                    <a:pt x="35" y="711"/>
                  </a:cubicBezTo>
                  <a:cubicBezTo>
                    <a:pt x="34" y="714"/>
                    <a:pt x="34" y="719"/>
                    <a:pt x="34" y="719"/>
                  </a:cubicBezTo>
                  <a:cubicBezTo>
                    <a:pt x="25" y="720"/>
                    <a:pt x="25" y="720"/>
                    <a:pt x="25" y="720"/>
                  </a:cubicBezTo>
                  <a:cubicBezTo>
                    <a:pt x="25" y="720"/>
                    <a:pt x="24" y="713"/>
                    <a:pt x="19" y="714"/>
                  </a:cubicBezTo>
                  <a:cubicBezTo>
                    <a:pt x="15" y="715"/>
                    <a:pt x="19" y="723"/>
                    <a:pt x="19" y="723"/>
                  </a:cubicBezTo>
                  <a:cubicBezTo>
                    <a:pt x="19" y="723"/>
                    <a:pt x="15" y="723"/>
                    <a:pt x="15" y="727"/>
                  </a:cubicBezTo>
                  <a:cubicBezTo>
                    <a:pt x="15" y="731"/>
                    <a:pt x="18" y="730"/>
                    <a:pt x="18" y="730"/>
                  </a:cubicBezTo>
                  <a:cubicBezTo>
                    <a:pt x="17" y="733"/>
                    <a:pt x="17" y="733"/>
                    <a:pt x="17" y="733"/>
                  </a:cubicBezTo>
                  <a:cubicBezTo>
                    <a:pt x="22" y="738"/>
                    <a:pt x="22" y="738"/>
                    <a:pt x="22" y="738"/>
                  </a:cubicBezTo>
                  <a:cubicBezTo>
                    <a:pt x="26" y="735"/>
                    <a:pt x="26" y="735"/>
                    <a:pt x="26" y="735"/>
                  </a:cubicBezTo>
                  <a:cubicBezTo>
                    <a:pt x="29" y="727"/>
                    <a:pt x="29" y="727"/>
                    <a:pt x="29" y="727"/>
                  </a:cubicBezTo>
                  <a:cubicBezTo>
                    <a:pt x="27" y="734"/>
                    <a:pt x="27" y="734"/>
                    <a:pt x="27" y="734"/>
                  </a:cubicBezTo>
                  <a:cubicBezTo>
                    <a:pt x="27" y="738"/>
                    <a:pt x="27" y="738"/>
                    <a:pt x="27" y="738"/>
                  </a:cubicBezTo>
                  <a:cubicBezTo>
                    <a:pt x="32" y="738"/>
                    <a:pt x="32" y="738"/>
                    <a:pt x="32" y="738"/>
                  </a:cubicBezTo>
                  <a:cubicBezTo>
                    <a:pt x="33" y="739"/>
                    <a:pt x="31" y="743"/>
                    <a:pt x="31" y="743"/>
                  </a:cubicBezTo>
                  <a:cubicBezTo>
                    <a:pt x="32" y="744"/>
                    <a:pt x="32" y="744"/>
                    <a:pt x="32" y="744"/>
                  </a:cubicBezTo>
                  <a:cubicBezTo>
                    <a:pt x="30" y="744"/>
                    <a:pt x="30" y="744"/>
                    <a:pt x="30" y="744"/>
                  </a:cubicBezTo>
                  <a:cubicBezTo>
                    <a:pt x="30" y="746"/>
                    <a:pt x="30" y="746"/>
                    <a:pt x="30" y="746"/>
                  </a:cubicBezTo>
                  <a:cubicBezTo>
                    <a:pt x="34" y="750"/>
                    <a:pt x="34" y="750"/>
                    <a:pt x="34" y="750"/>
                  </a:cubicBezTo>
                  <a:cubicBezTo>
                    <a:pt x="38" y="745"/>
                    <a:pt x="38" y="745"/>
                    <a:pt x="38" y="745"/>
                  </a:cubicBezTo>
                  <a:cubicBezTo>
                    <a:pt x="38" y="738"/>
                    <a:pt x="38" y="738"/>
                    <a:pt x="38" y="738"/>
                  </a:cubicBezTo>
                  <a:cubicBezTo>
                    <a:pt x="40" y="737"/>
                    <a:pt x="40" y="737"/>
                    <a:pt x="40" y="737"/>
                  </a:cubicBezTo>
                  <a:cubicBezTo>
                    <a:pt x="42" y="731"/>
                    <a:pt x="42" y="731"/>
                    <a:pt x="42" y="731"/>
                  </a:cubicBezTo>
                  <a:cubicBezTo>
                    <a:pt x="42" y="731"/>
                    <a:pt x="45" y="734"/>
                    <a:pt x="47" y="731"/>
                  </a:cubicBezTo>
                  <a:cubicBezTo>
                    <a:pt x="48" y="730"/>
                    <a:pt x="47" y="726"/>
                    <a:pt x="47" y="726"/>
                  </a:cubicBezTo>
                  <a:cubicBezTo>
                    <a:pt x="47" y="726"/>
                    <a:pt x="49" y="725"/>
                    <a:pt x="55" y="723"/>
                  </a:cubicBezTo>
                  <a:cubicBezTo>
                    <a:pt x="59" y="720"/>
                    <a:pt x="64" y="720"/>
                    <a:pt x="64" y="720"/>
                  </a:cubicBezTo>
                  <a:cubicBezTo>
                    <a:pt x="64" y="722"/>
                    <a:pt x="64" y="722"/>
                    <a:pt x="64" y="722"/>
                  </a:cubicBezTo>
                  <a:cubicBezTo>
                    <a:pt x="71" y="719"/>
                    <a:pt x="71" y="719"/>
                    <a:pt x="71" y="719"/>
                  </a:cubicBezTo>
                  <a:cubicBezTo>
                    <a:pt x="72" y="715"/>
                    <a:pt x="72" y="715"/>
                    <a:pt x="72" y="715"/>
                  </a:cubicBezTo>
                  <a:cubicBezTo>
                    <a:pt x="74" y="715"/>
                    <a:pt x="74" y="715"/>
                    <a:pt x="74" y="715"/>
                  </a:cubicBezTo>
                  <a:cubicBezTo>
                    <a:pt x="73" y="719"/>
                    <a:pt x="73" y="719"/>
                    <a:pt x="73" y="719"/>
                  </a:cubicBezTo>
                  <a:cubicBezTo>
                    <a:pt x="77" y="720"/>
                    <a:pt x="77" y="720"/>
                    <a:pt x="77" y="720"/>
                  </a:cubicBezTo>
                  <a:cubicBezTo>
                    <a:pt x="77" y="720"/>
                    <a:pt x="68" y="721"/>
                    <a:pt x="65" y="726"/>
                  </a:cubicBezTo>
                  <a:cubicBezTo>
                    <a:pt x="62" y="731"/>
                    <a:pt x="63" y="735"/>
                    <a:pt x="62" y="738"/>
                  </a:cubicBezTo>
                  <a:cubicBezTo>
                    <a:pt x="62" y="740"/>
                    <a:pt x="58" y="743"/>
                    <a:pt x="58" y="743"/>
                  </a:cubicBezTo>
                  <a:cubicBezTo>
                    <a:pt x="62" y="726"/>
                    <a:pt x="62" y="726"/>
                    <a:pt x="62" y="726"/>
                  </a:cubicBezTo>
                  <a:cubicBezTo>
                    <a:pt x="62" y="723"/>
                    <a:pt x="62" y="723"/>
                    <a:pt x="62" y="723"/>
                  </a:cubicBezTo>
                  <a:cubicBezTo>
                    <a:pt x="62" y="723"/>
                    <a:pt x="58" y="724"/>
                    <a:pt x="56" y="726"/>
                  </a:cubicBezTo>
                  <a:cubicBezTo>
                    <a:pt x="52" y="727"/>
                    <a:pt x="47" y="735"/>
                    <a:pt x="47" y="735"/>
                  </a:cubicBezTo>
                  <a:cubicBezTo>
                    <a:pt x="47" y="735"/>
                    <a:pt x="44" y="736"/>
                    <a:pt x="44" y="739"/>
                  </a:cubicBezTo>
                  <a:cubicBezTo>
                    <a:pt x="45" y="742"/>
                    <a:pt x="50" y="740"/>
                    <a:pt x="48" y="742"/>
                  </a:cubicBezTo>
                  <a:cubicBezTo>
                    <a:pt x="47" y="743"/>
                    <a:pt x="43" y="743"/>
                    <a:pt x="41" y="745"/>
                  </a:cubicBezTo>
                  <a:cubicBezTo>
                    <a:pt x="39" y="747"/>
                    <a:pt x="39" y="752"/>
                    <a:pt x="39" y="752"/>
                  </a:cubicBezTo>
                  <a:cubicBezTo>
                    <a:pt x="32" y="752"/>
                    <a:pt x="32" y="752"/>
                    <a:pt x="32" y="752"/>
                  </a:cubicBezTo>
                  <a:cubicBezTo>
                    <a:pt x="28" y="757"/>
                    <a:pt x="28" y="757"/>
                    <a:pt x="28" y="757"/>
                  </a:cubicBezTo>
                  <a:cubicBezTo>
                    <a:pt x="33" y="762"/>
                    <a:pt x="33" y="762"/>
                    <a:pt x="33" y="762"/>
                  </a:cubicBezTo>
                  <a:cubicBezTo>
                    <a:pt x="39" y="759"/>
                    <a:pt x="39" y="759"/>
                    <a:pt x="39" y="759"/>
                  </a:cubicBezTo>
                  <a:cubicBezTo>
                    <a:pt x="38" y="764"/>
                    <a:pt x="38" y="764"/>
                    <a:pt x="38" y="764"/>
                  </a:cubicBezTo>
                  <a:cubicBezTo>
                    <a:pt x="40" y="765"/>
                    <a:pt x="40" y="765"/>
                    <a:pt x="40" y="765"/>
                  </a:cubicBezTo>
                  <a:cubicBezTo>
                    <a:pt x="46" y="760"/>
                    <a:pt x="46" y="760"/>
                    <a:pt x="46" y="760"/>
                  </a:cubicBezTo>
                  <a:cubicBezTo>
                    <a:pt x="42" y="766"/>
                    <a:pt x="42" y="766"/>
                    <a:pt x="42" y="766"/>
                  </a:cubicBezTo>
                  <a:cubicBezTo>
                    <a:pt x="44" y="768"/>
                    <a:pt x="44" y="768"/>
                    <a:pt x="44" y="768"/>
                  </a:cubicBezTo>
                  <a:cubicBezTo>
                    <a:pt x="34" y="765"/>
                    <a:pt x="34" y="765"/>
                    <a:pt x="34" y="765"/>
                  </a:cubicBezTo>
                  <a:cubicBezTo>
                    <a:pt x="31" y="769"/>
                    <a:pt x="31" y="769"/>
                    <a:pt x="31" y="769"/>
                  </a:cubicBezTo>
                  <a:cubicBezTo>
                    <a:pt x="34" y="772"/>
                    <a:pt x="34" y="772"/>
                    <a:pt x="34" y="772"/>
                  </a:cubicBezTo>
                  <a:cubicBezTo>
                    <a:pt x="26" y="768"/>
                    <a:pt x="26" y="768"/>
                    <a:pt x="26" y="768"/>
                  </a:cubicBezTo>
                  <a:cubicBezTo>
                    <a:pt x="23" y="770"/>
                    <a:pt x="23" y="770"/>
                    <a:pt x="23" y="770"/>
                  </a:cubicBezTo>
                  <a:cubicBezTo>
                    <a:pt x="20" y="778"/>
                    <a:pt x="20" y="778"/>
                    <a:pt x="20" y="778"/>
                  </a:cubicBezTo>
                  <a:cubicBezTo>
                    <a:pt x="18" y="780"/>
                    <a:pt x="18" y="780"/>
                    <a:pt x="18" y="780"/>
                  </a:cubicBezTo>
                  <a:cubicBezTo>
                    <a:pt x="22" y="766"/>
                    <a:pt x="22" y="766"/>
                    <a:pt x="22" y="766"/>
                  </a:cubicBezTo>
                  <a:cubicBezTo>
                    <a:pt x="19" y="767"/>
                    <a:pt x="19" y="767"/>
                    <a:pt x="19" y="767"/>
                  </a:cubicBezTo>
                  <a:cubicBezTo>
                    <a:pt x="18" y="771"/>
                    <a:pt x="18" y="771"/>
                    <a:pt x="18" y="771"/>
                  </a:cubicBezTo>
                  <a:cubicBezTo>
                    <a:pt x="15" y="771"/>
                    <a:pt x="15" y="771"/>
                    <a:pt x="15" y="771"/>
                  </a:cubicBezTo>
                  <a:cubicBezTo>
                    <a:pt x="10" y="780"/>
                    <a:pt x="10" y="780"/>
                    <a:pt x="10" y="780"/>
                  </a:cubicBezTo>
                  <a:cubicBezTo>
                    <a:pt x="13" y="793"/>
                    <a:pt x="13" y="793"/>
                    <a:pt x="13" y="793"/>
                  </a:cubicBezTo>
                  <a:cubicBezTo>
                    <a:pt x="14" y="792"/>
                    <a:pt x="14" y="792"/>
                    <a:pt x="14" y="792"/>
                  </a:cubicBezTo>
                  <a:cubicBezTo>
                    <a:pt x="14" y="800"/>
                    <a:pt x="14" y="800"/>
                    <a:pt x="14" y="800"/>
                  </a:cubicBezTo>
                  <a:cubicBezTo>
                    <a:pt x="17" y="800"/>
                    <a:pt x="17" y="800"/>
                    <a:pt x="17" y="800"/>
                  </a:cubicBezTo>
                  <a:cubicBezTo>
                    <a:pt x="17" y="793"/>
                    <a:pt x="17" y="793"/>
                    <a:pt x="17" y="793"/>
                  </a:cubicBezTo>
                  <a:cubicBezTo>
                    <a:pt x="22" y="792"/>
                    <a:pt x="22" y="792"/>
                    <a:pt x="22" y="792"/>
                  </a:cubicBezTo>
                  <a:cubicBezTo>
                    <a:pt x="22" y="789"/>
                    <a:pt x="22" y="789"/>
                    <a:pt x="22" y="789"/>
                  </a:cubicBezTo>
                  <a:cubicBezTo>
                    <a:pt x="25" y="791"/>
                    <a:pt x="25" y="791"/>
                    <a:pt x="25" y="791"/>
                  </a:cubicBezTo>
                  <a:cubicBezTo>
                    <a:pt x="23" y="794"/>
                    <a:pt x="23" y="794"/>
                    <a:pt x="23" y="794"/>
                  </a:cubicBezTo>
                  <a:cubicBezTo>
                    <a:pt x="24" y="796"/>
                    <a:pt x="24" y="796"/>
                    <a:pt x="24" y="796"/>
                  </a:cubicBezTo>
                  <a:cubicBezTo>
                    <a:pt x="32" y="788"/>
                    <a:pt x="32" y="788"/>
                    <a:pt x="32" y="788"/>
                  </a:cubicBezTo>
                  <a:cubicBezTo>
                    <a:pt x="30" y="784"/>
                    <a:pt x="30" y="784"/>
                    <a:pt x="30" y="784"/>
                  </a:cubicBezTo>
                  <a:cubicBezTo>
                    <a:pt x="26" y="785"/>
                    <a:pt x="26" y="785"/>
                    <a:pt x="26" y="785"/>
                  </a:cubicBezTo>
                  <a:cubicBezTo>
                    <a:pt x="31" y="782"/>
                    <a:pt x="31" y="782"/>
                    <a:pt x="31" y="782"/>
                  </a:cubicBezTo>
                  <a:cubicBezTo>
                    <a:pt x="32" y="778"/>
                    <a:pt x="32" y="778"/>
                    <a:pt x="32" y="778"/>
                  </a:cubicBezTo>
                  <a:cubicBezTo>
                    <a:pt x="34" y="783"/>
                    <a:pt x="34" y="783"/>
                    <a:pt x="34" y="783"/>
                  </a:cubicBezTo>
                  <a:cubicBezTo>
                    <a:pt x="39" y="784"/>
                    <a:pt x="39" y="784"/>
                    <a:pt x="39" y="784"/>
                  </a:cubicBezTo>
                  <a:cubicBezTo>
                    <a:pt x="35" y="785"/>
                    <a:pt x="35" y="785"/>
                    <a:pt x="35" y="785"/>
                  </a:cubicBezTo>
                  <a:cubicBezTo>
                    <a:pt x="36" y="788"/>
                    <a:pt x="36" y="788"/>
                    <a:pt x="36" y="788"/>
                  </a:cubicBezTo>
                  <a:cubicBezTo>
                    <a:pt x="41" y="786"/>
                    <a:pt x="41" y="786"/>
                    <a:pt x="41" y="786"/>
                  </a:cubicBezTo>
                  <a:cubicBezTo>
                    <a:pt x="43" y="780"/>
                    <a:pt x="43" y="780"/>
                    <a:pt x="43" y="780"/>
                  </a:cubicBezTo>
                  <a:cubicBezTo>
                    <a:pt x="45" y="778"/>
                    <a:pt x="45" y="778"/>
                    <a:pt x="45" y="778"/>
                  </a:cubicBezTo>
                  <a:cubicBezTo>
                    <a:pt x="47" y="773"/>
                    <a:pt x="47" y="773"/>
                    <a:pt x="47" y="773"/>
                  </a:cubicBezTo>
                  <a:cubicBezTo>
                    <a:pt x="48" y="774"/>
                    <a:pt x="48" y="774"/>
                    <a:pt x="48" y="774"/>
                  </a:cubicBezTo>
                  <a:cubicBezTo>
                    <a:pt x="47" y="780"/>
                    <a:pt x="47" y="780"/>
                    <a:pt x="47" y="780"/>
                  </a:cubicBezTo>
                  <a:cubicBezTo>
                    <a:pt x="52" y="777"/>
                    <a:pt x="52" y="777"/>
                    <a:pt x="52" y="777"/>
                  </a:cubicBezTo>
                  <a:cubicBezTo>
                    <a:pt x="52" y="778"/>
                    <a:pt x="52" y="778"/>
                    <a:pt x="52" y="778"/>
                  </a:cubicBezTo>
                  <a:cubicBezTo>
                    <a:pt x="45" y="782"/>
                    <a:pt x="45" y="782"/>
                    <a:pt x="45" y="782"/>
                  </a:cubicBezTo>
                  <a:cubicBezTo>
                    <a:pt x="44" y="788"/>
                    <a:pt x="44" y="788"/>
                    <a:pt x="44" y="788"/>
                  </a:cubicBezTo>
                  <a:cubicBezTo>
                    <a:pt x="38" y="790"/>
                    <a:pt x="38" y="790"/>
                    <a:pt x="38" y="790"/>
                  </a:cubicBezTo>
                  <a:cubicBezTo>
                    <a:pt x="40" y="792"/>
                    <a:pt x="40" y="792"/>
                    <a:pt x="40" y="792"/>
                  </a:cubicBezTo>
                  <a:cubicBezTo>
                    <a:pt x="40" y="792"/>
                    <a:pt x="41" y="790"/>
                    <a:pt x="44" y="791"/>
                  </a:cubicBezTo>
                  <a:cubicBezTo>
                    <a:pt x="46" y="792"/>
                    <a:pt x="41" y="796"/>
                    <a:pt x="41" y="796"/>
                  </a:cubicBezTo>
                  <a:cubicBezTo>
                    <a:pt x="49" y="793"/>
                    <a:pt x="49" y="793"/>
                    <a:pt x="49" y="793"/>
                  </a:cubicBezTo>
                  <a:cubicBezTo>
                    <a:pt x="49" y="793"/>
                    <a:pt x="42" y="797"/>
                    <a:pt x="41" y="798"/>
                  </a:cubicBezTo>
                  <a:cubicBezTo>
                    <a:pt x="39" y="799"/>
                    <a:pt x="36" y="803"/>
                    <a:pt x="36" y="803"/>
                  </a:cubicBezTo>
                  <a:cubicBezTo>
                    <a:pt x="38" y="805"/>
                    <a:pt x="38" y="805"/>
                    <a:pt x="38" y="805"/>
                  </a:cubicBezTo>
                  <a:cubicBezTo>
                    <a:pt x="31" y="807"/>
                    <a:pt x="31" y="807"/>
                    <a:pt x="31" y="807"/>
                  </a:cubicBezTo>
                  <a:cubicBezTo>
                    <a:pt x="34" y="813"/>
                    <a:pt x="34" y="813"/>
                    <a:pt x="34" y="813"/>
                  </a:cubicBezTo>
                  <a:cubicBezTo>
                    <a:pt x="35" y="817"/>
                    <a:pt x="35" y="817"/>
                    <a:pt x="35" y="817"/>
                  </a:cubicBezTo>
                  <a:cubicBezTo>
                    <a:pt x="43" y="813"/>
                    <a:pt x="43" y="813"/>
                    <a:pt x="43" y="813"/>
                  </a:cubicBezTo>
                  <a:cubicBezTo>
                    <a:pt x="50" y="814"/>
                    <a:pt x="50" y="814"/>
                    <a:pt x="50" y="814"/>
                  </a:cubicBezTo>
                  <a:cubicBezTo>
                    <a:pt x="44" y="815"/>
                    <a:pt x="44" y="815"/>
                    <a:pt x="44" y="815"/>
                  </a:cubicBezTo>
                  <a:cubicBezTo>
                    <a:pt x="38" y="819"/>
                    <a:pt x="38" y="819"/>
                    <a:pt x="38" y="819"/>
                  </a:cubicBezTo>
                  <a:cubicBezTo>
                    <a:pt x="38" y="822"/>
                    <a:pt x="38" y="822"/>
                    <a:pt x="38" y="822"/>
                  </a:cubicBezTo>
                  <a:cubicBezTo>
                    <a:pt x="30" y="816"/>
                    <a:pt x="30" y="816"/>
                    <a:pt x="30" y="816"/>
                  </a:cubicBezTo>
                  <a:cubicBezTo>
                    <a:pt x="25" y="820"/>
                    <a:pt x="25" y="820"/>
                    <a:pt x="25" y="820"/>
                  </a:cubicBezTo>
                  <a:cubicBezTo>
                    <a:pt x="25" y="814"/>
                    <a:pt x="25" y="814"/>
                    <a:pt x="25" y="814"/>
                  </a:cubicBezTo>
                  <a:cubicBezTo>
                    <a:pt x="19" y="812"/>
                    <a:pt x="19" y="812"/>
                    <a:pt x="19" y="812"/>
                  </a:cubicBezTo>
                  <a:cubicBezTo>
                    <a:pt x="20" y="820"/>
                    <a:pt x="20" y="820"/>
                    <a:pt x="20" y="820"/>
                  </a:cubicBezTo>
                  <a:cubicBezTo>
                    <a:pt x="18" y="821"/>
                    <a:pt x="18" y="821"/>
                    <a:pt x="18" y="821"/>
                  </a:cubicBezTo>
                  <a:cubicBezTo>
                    <a:pt x="17" y="824"/>
                    <a:pt x="17" y="824"/>
                    <a:pt x="17" y="824"/>
                  </a:cubicBezTo>
                  <a:cubicBezTo>
                    <a:pt x="14" y="829"/>
                    <a:pt x="14" y="829"/>
                    <a:pt x="14" y="829"/>
                  </a:cubicBezTo>
                  <a:cubicBezTo>
                    <a:pt x="14" y="829"/>
                    <a:pt x="18" y="841"/>
                    <a:pt x="23" y="844"/>
                  </a:cubicBezTo>
                  <a:cubicBezTo>
                    <a:pt x="26" y="847"/>
                    <a:pt x="29" y="849"/>
                    <a:pt x="31" y="853"/>
                  </a:cubicBezTo>
                  <a:cubicBezTo>
                    <a:pt x="33" y="857"/>
                    <a:pt x="49" y="863"/>
                    <a:pt x="49" y="863"/>
                  </a:cubicBezTo>
                  <a:cubicBezTo>
                    <a:pt x="50" y="866"/>
                    <a:pt x="50" y="866"/>
                    <a:pt x="50" y="866"/>
                  </a:cubicBezTo>
                  <a:cubicBezTo>
                    <a:pt x="53" y="862"/>
                    <a:pt x="53" y="862"/>
                    <a:pt x="53" y="862"/>
                  </a:cubicBezTo>
                  <a:cubicBezTo>
                    <a:pt x="58" y="865"/>
                    <a:pt x="58" y="865"/>
                    <a:pt x="58" y="865"/>
                  </a:cubicBezTo>
                  <a:cubicBezTo>
                    <a:pt x="48" y="872"/>
                    <a:pt x="48" y="872"/>
                    <a:pt x="48" y="872"/>
                  </a:cubicBezTo>
                  <a:cubicBezTo>
                    <a:pt x="50" y="876"/>
                    <a:pt x="50" y="876"/>
                    <a:pt x="50" y="876"/>
                  </a:cubicBezTo>
                  <a:cubicBezTo>
                    <a:pt x="58" y="876"/>
                    <a:pt x="58" y="876"/>
                    <a:pt x="58" y="876"/>
                  </a:cubicBezTo>
                  <a:cubicBezTo>
                    <a:pt x="56" y="873"/>
                    <a:pt x="56" y="873"/>
                    <a:pt x="56" y="873"/>
                  </a:cubicBezTo>
                  <a:cubicBezTo>
                    <a:pt x="60" y="871"/>
                    <a:pt x="60" y="871"/>
                    <a:pt x="60" y="871"/>
                  </a:cubicBezTo>
                  <a:cubicBezTo>
                    <a:pt x="65" y="873"/>
                    <a:pt x="65" y="873"/>
                    <a:pt x="65" y="873"/>
                  </a:cubicBezTo>
                  <a:cubicBezTo>
                    <a:pt x="60" y="875"/>
                    <a:pt x="60" y="875"/>
                    <a:pt x="60" y="875"/>
                  </a:cubicBezTo>
                  <a:cubicBezTo>
                    <a:pt x="64" y="879"/>
                    <a:pt x="64" y="879"/>
                    <a:pt x="64" y="879"/>
                  </a:cubicBezTo>
                  <a:cubicBezTo>
                    <a:pt x="68" y="877"/>
                    <a:pt x="68" y="877"/>
                    <a:pt x="68" y="877"/>
                  </a:cubicBezTo>
                  <a:cubicBezTo>
                    <a:pt x="68" y="877"/>
                    <a:pt x="74" y="880"/>
                    <a:pt x="80" y="880"/>
                  </a:cubicBezTo>
                  <a:cubicBezTo>
                    <a:pt x="85" y="880"/>
                    <a:pt x="88" y="878"/>
                    <a:pt x="92" y="877"/>
                  </a:cubicBezTo>
                  <a:cubicBezTo>
                    <a:pt x="96" y="876"/>
                    <a:pt x="101" y="870"/>
                    <a:pt x="101" y="870"/>
                  </a:cubicBezTo>
                  <a:cubicBezTo>
                    <a:pt x="101" y="877"/>
                    <a:pt x="101" y="877"/>
                    <a:pt x="101" y="877"/>
                  </a:cubicBezTo>
                  <a:cubicBezTo>
                    <a:pt x="124" y="857"/>
                    <a:pt x="124" y="857"/>
                    <a:pt x="124" y="857"/>
                  </a:cubicBezTo>
                  <a:cubicBezTo>
                    <a:pt x="124" y="853"/>
                    <a:pt x="124" y="853"/>
                    <a:pt x="124" y="853"/>
                  </a:cubicBezTo>
                  <a:cubicBezTo>
                    <a:pt x="142" y="839"/>
                    <a:pt x="142" y="839"/>
                    <a:pt x="142" y="839"/>
                  </a:cubicBezTo>
                  <a:cubicBezTo>
                    <a:pt x="141" y="835"/>
                    <a:pt x="141" y="835"/>
                    <a:pt x="141" y="835"/>
                  </a:cubicBezTo>
                  <a:cubicBezTo>
                    <a:pt x="145" y="836"/>
                    <a:pt x="145" y="836"/>
                    <a:pt x="145" y="836"/>
                  </a:cubicBezTo>
                  <a:cubicBezTo>
                    <a:pt x="150" y="830"/>
                    <a:pt x="150" y="830"/>
                    <a:pt x="150" y="830"/>
                  </a:cubicBezTo>
                  <a:cubicBezTo>
                    <a:pt x="146" y="828"/>
                    <a:pt x="146" y="828"/>
                    <a:pt x="146" y="828"/>
                  </a:cubicBezTo>
                  <a:cubicBezTo>
                    <a:pt x="161" y="817"/>
                    <a:pt x="161" y="817"/>
                    <a:pt x="161" y="817"/>
                  </a:cubicBezTo>
                  <a:cubicBezTo>
                    <a:pt x="156" y="810"/>
                    <a:pt x="156" y="810"/>
                    <a:pt x="156" y="810"/>
                  </a:cubicBezTo>
                  <a:cubicBezTo>
                    <a:pt x="159" y="812"/>
                    <a:pt x="159" y="812"/>
                    <a:pt x="159" y="812"/>
                  </a:cubicBezTo>
                  <a:cubicBezTo>
                    <a:pt x="167" y="821"/>
                    <a:pt x="167" y="821"/>
                    <a:pt x="167" y="821"/>
                  </a:cubicBezTo>
                  <a:cubicBezTo>
                    <a:pt x="180" y="817"/>
                    <a:pt x="180" y="817"/>
                    <a:pt x="180" y="817"/>
                  </a:cubicBezTo>
                  <a:cubicBezTo>
                    <a:pt x="181" y="805"/>
                    <a:pt x="181" y="805"/>
                    <a:pt x="181" y="805"/>
                  </a:cubicBezTo>
                  <a:cubicBezTo>
                    <a:pt x="184" y="808"/>
                    <a:pt x="184" y="808"/>
                    <a:pt x="184" y="808"/>
                  </a:cubicBezTo>
                  <a:cubicBezTo>
                    <a:pt x="188" y="806"/>
                    <a:pt x="188" y="806"/>
                    <a:pt x="188" y="806"/>
                  </a:cubicBezTo>
                  <a:cubicBezTo>
                    <a:pt x="186" y="803"/>
                    <a:pt x="186" y="803"/>
                    <a:pt x="186" y="803"/>
                  </a:cubicBezTo>
                  <a:cubicBezTo>
                    <a:pt x="189" y="803"/>
                    <a:pt x="189" y="803"/>
                    <a:pt x="189" y="803"/>
                  </a:cubicBezTo>
                  <a:cubicBezTo>
                    <a:pt x="188" y="791"/>
                    <a:pt x="188" y="791"/>
                    <a:pt x="188" y="791"/>
                  </a:cubicBezTo>
                  <a:cubicBezTo>
                    <a:pt x="182" y="789"/>
                    <a:pt x="182" y="789"/>
                    <a:pt x="182" y="789"/>
                  </a:cubicBezTo>
                  <a:cubicBezTo>
                    <a:pt x="179" y="782"/>
                    <a:pt x="179" y="782"/>
                    <a:pt x="179" y="782"/>
                  </a:cubicBezTo>
                  <a:cubicBezTo>
                    <a:pt x="183" y="785"/>
                    <a:pt x="183" y="785"/>
                    <a:pt x="183" y="785"/>
                  </a:cubicBezTo>
                  <a:cubicBezTo>
                    <a:pt x="183" y="776"/>
                    <a:pt x="183" y="776"/>
                    <a:pt x="183" y="776"/>
                  </a:cubicBezTo>
                  <a:cubicBezTo>
                    <a:pt x="178" y="771"/>
                    <a:pt x="178" y="771"/>
                    <a:pt x="178" y="771"/>
                  </a:cubicBezTo>
                  <a:cubicBezTo>
                    <a:pt x="181" y="770"/>
                    <a:pt x="181" y="770"/>
                    <a:pt x="181" y="770"/>
                  </a:cubicBezTo>
                  <a:cubicBezTo>
                    <a:pt x="186" y="773"/>
                    <a:pt x="186" y="773"/>
                    <a:pt x="186" y="773"/>
                  </a:cubicBezTo>
                  <a:cubicBezTo>
                    <a:pt x="186" y="785"/>
                    <a:pt x="186" y="785"/>
                    <a:pt x="186" y="785"/>
                  </a:cubicBezTo>
                  <a:cubicBezTo>
                    <a:pt x="186" y="785"/>
                    <a:pt x="191" y="784"/>
                    <a:pt x="192" y="781"/>
                  </a:cubicBezTo>
                  <a:cubicBezTo>
                    <a:pt x="192" y="776"/>
                    <a:pt x="189" y="773"/>
                    <a:pt x="189" y="773"/>
                  </a:cubicBezTo>
                  <a:cubicBezTo>
                    <a:pt x="189" y="773"/>
                    <a:pt x="189" y="767"/>
                    <a:pt x="190" y="762"/>
                  </a:cubicBezTo>
                  <a:cubicBezTo>
                    <a:pt x="190" y="758"/>
                    <a:pt x="197" y="759"/>
                    <a:pt x="199" y="762"/>
                  </a:cubicBezTo>
                  <a:cubicBezTo>
                    <a:pt x="200" y="765"/>
                    <a:pt x="197" y="769"/>
                    <a:pt x="197" y="769"/>
                  </a:cubicBezTo>
                  <a:cubicBezTo>
                    <a:pt x="195" y="764"/>
                    <a:pt x="195" y="764"/>
                    <a:pt x="195" y="764"/>
                  </a:cubicBezTo>
                  <a:cubicBezTo>
                    <a:pt x="193" y="769"/>
                    <a:pt x="193" y="769"/>
                    <a:pt x="193" y="769"/>
                  </a:cubicBezTo>
                  <a:cubicBezTo>
                    <a:pt x="194" y="776"/>
                    <a:pt x="194" y="776"/>
                    <a:pt x="194" y="776"/>
                  </a:cubicBezTo>
                  <a:cubicBezTo>
                    <a:pt x="194" y="788"/>
                    <a:pt x="194" y="788"/>
                    <a:pt x="194" y="788"/>
                  </a:cubicBezTo>
                  <a:cubicBezTo>
                    <a:pt x="192" y="789"/>
                    <a:pt x="192" y="789"/>
                    <a:pt x="192" y="789"/>
                  </a:cubicBezTo>
                  <a:cubicBezTo>
                    <a:pt x="195" y="800"/>
                    <a:pt x="195" y="800"/>
                    <a:pt x="195" y="800"/>
                  </a:cubicBezTo>
                  <a:cubicBezTo>
                    <a:pt x="198" y="798"/>
                    <a:pt x="198" y="798"/>
                    <a:pt x="198" y="798"/>
                  </a:cubicBezTo>
                  <a:cubicBezTo>
                    <a:pt x="199" y="809"/>
                    <a:pt x="199" y="809"/>
                    <a:pt x="199" y="809"/>
                  </a:cubicBezTo>
                  <a:cubicBezTo>
                    <a:pt x="208" y="810"/>
                    <a:pt x="208" y="810"/>
                    <a:pt x="208" y="810"/>
                  </a:cubicBezTo>
                  <a:cubicBezTo>
                    <a:pt x="211" y="808"/>
                    <a:pt x="211" y="808"/>
                    <a:pt x="211" y="808"/>
                  </a:cubicBezTo>
                  <a:cubicBezTo>
                    <a:pt x="212" y="814"/>
                    <a:pt x="212" y="814"/>
                    <a:pt x="212" y="814"/>
                  </a:cubicBezTo>
                  <a:cubicBezTo>
                    <a:pt x="212" y="814"/>
                    <a:pt x="220" y="809"/>
                    <a:pt x="221" y="814"/>
                  </a:cubicBezTo>
                  <a:cubicBezTo>
                    <a:pt x="222" y="819"/>
                    <a:pt x="219" y="828"/>
                    <a:pt x="223" y="828"/>
                  </a:cubicBezTo>
                  <a:cubicBezTo>
                    <a:pt x="227" y="828"/>
                    <a:pt x="228" y="822"/>
                    <a:pt x="230" y="815"/>
                  </a:cubicBezTo>
                  <a:cubicBezTo>
                    <a:pt x="232" y="808"/>
                    <a:pt x="236" y="800"/>
                    <a:pt x="236" y="800"/>
                  </a:cubicBezTo>
                  <a:cubicBezTo>
                    <a:pt x="236" y="800"/>
                    <a:pt x="227" y="782"/>
                    <a:pt x="230" y="780"/>
                  </a:cubicBezTo>
                  <a:cubicBezTo>
                    <a:pt x="232" y="776"/>
                    <a:pt x="238" y="777"/>
                    <a:pt x="238" y="773"/>
                  </a:cubicBezTo>
                  <a:cubicBezTo>
                    <a:pt x="239" y="768"/>
                    <a:pt x="232" y="767"/>
                    <a:pt x="237" y="764"/>
                  </a:cubicBezTo>
                  <a:cubicBezTo>
                    <a:pt x="241" y="760"/>
                    <a:pt x="252" y="766"/>
                    <a:pt x="256" y="754"/>
                  </a:cubicBezTo>
                  <a:cubicBezTo>
                    <a:pt x="259" y="741"/>
                    <a:pt x="255" y="738"/>
                    <a:pt x="256" y="734"/>
                  </a:cubicBezTo>
                  <a:cubicBezTo>
                    <a:pt x="257" y="729"/>
                    <a:pt x="265" y="733"/>
                    <a:pt x="262" y="725"/>
                  </a:cubicBezTo>
                  <a:cubicBezTo>
                    <a:pt x="260" y="718"/>
                    <a:pt x="254" y="704"/>
                    <a:pt x="254" y="704"/>
                  </a:cubicBezTo>
                  <a:cubicBezTo>
                    <a:pt x="252" y="695"/>
                    <a:pt x="252" y="695"/>
                    <a:pt x="252" y="695"/>
                  </a:cubicBezTo>
                  <a:cubicBezTo>
                    <a:pt x="247" y="689"/>
                    <a:pt x="247" y="689"/>
                    <a:pt x="247" y="689"/>
                  </a:cubicBezTo>
                  <a:cubicBezTo>
                    <a:pt x="256" y="686"/>
                    <a:pt x="256" y="686"/>
                    <a:pt x="256" y="686"/>
                  </a:cubicBezTo>
                  <a:cubicBezTo>
                    <a:pt x="256" y="686"/>
                    <a:pt x="264" y="692"/>
                    <a:pt x="266" y="680"/>
                  </a:cubicBezTo>
                  <a:cubicBezTo>
                    <a:pt x="270" y="668"/>
                    <a:pt x="269" y="664"/>
                    <a:pt x="265" y="660"/>
                  </a:cubicBezTo>
                  <a:cubicBezTo>
                    <a:pt x="261" y="657"/>
                    <a:pt x="256" y="654"/>
                    <a:pt x="256" y="654"/>
                  </a:cubicBezTo>
                  <a:cubicBezTo>
                    <a:pt x="246" y="644"/>
                    <a:pt x="246" y="644"/>
                    <a:pt x="246" y="644"/>
                  </a:cubicBezTo>
                  <a:cubicBezTo>
                    <a:pt x="252" y="609"/>
                    <a:pt x="252" y="609"/>
                    <a:pt x="252" y="609"/>
                  </a:cubicBezTo>
                  <a:cubicBezTo>
                    <a:pt x="244" y="586"/>
                    <a:pt x="244" y="586"/>
                    <a:pt x="244" y="586"/>
                  </a:cubicBezTo>
                  <a:cubicBezTo>
                    <a:pt x="247" y="578"/>
                    <a:pt x="247" y="578"/>
                    <a:pt x="247" y="578"/>
                  </a:cubicBezTo>
                  <a:cubicBezTo>
                    <a:pt x="244" y="567"/>
                    <a:pt x="244" y="567"/>
                    <a:pt x="244" y="567"/>
                  </a:cubicBezTo>
                  <a:cubicBezTo>
                    <a:pt x="248" y="561"/>
                    <a:pt x="248" y="561"/>
                    <a:pt x="248" y="561"/>
                  </a:cubicBezTo>
                  <a:cubicBezTo>
                    <a:pt x="241" y="542"/>
                    <a:pt x="241" y="542"/>
                    <a:pt x="241" y="542"/>
                  </a:cubicBezTo>
                  <a:cubicBezTo>
                    <a:pt x="249" y="531"/>
                    <a:pt x="249" y="531"/>
                    <a:pt x="249" y="531"/>
                  </a:cubicBezTo>
                  <a:cubicBezTo>
                    <a:pt x="246" y="522"/>
                    <a:pt x="246" y="522"/>
                    <a:pt x="246" y="522"/>
                  </a:cubicBezTo>
                  <a:cubicBezTo>
                    <a:pt x="246" y="522"/>
                    <a:pt x="258" y="494"/>
                    <a:pt x="270" y="491"/>
                  </a:cubicBezTo>
                  <a:cubicBezTo>
                    <a:pt x="280" y="488"/>
                    <a:pt x="300" y="494"/>
                    <a:pt x="300" y="494"/>
                  </a:cubicBezTo>
                  <a:cubicBezTo>
                    <a:pt x="305" y="482"/>
                    <a:pt x="305" y="482"/>
                    <a:pt x="305" y="482"/>
                  </a:cubicBezTo>
                  <a:cubicBezTo>
                    <a:pt x="304" y="467"/>
                    <a:pt x="304" y="467"/>
                    <a:pt x="304" y="467"/>
                  </a:cubicBezTo>
                  <a:cubicBezTo>
                    <a:pt x="290" y="457"/>
                    <a:pt x="290" y="457"/>
                    <a:pt x="290" y="457"/>
                  </a:cubicBezTo>
                  <a:cubicBezTo>
                    <a:pt x="309" y="425"/>
                    <a:pt x="309" y="425"/>
                    <a:pt x="309" y="425"/>
                  </a:cubicBezTo>
                  <a:cubicBezTo>
                    <a:pt x="310" y="415"/>
                    <a:pt x="310" y="415"/>
                    <a:pt x="310" y="415"/>
                  </a:cubicBezTo>
                  <a:cubicBezTo>
                    <a:pt x="314" y="410"/>
                    <a:pt x="314" y="410"/>
                    <a:pt x="314" y="410"/>
                  </a:cubicBezTo>
                  <a:cubicBezTo>
                    <a:pt x="313" y="390"/>
                    <a:pt x="313" y="390"/>
                    <a:pt x="313" y="390"/>
                  </a:cubicBezTo>
                  <a:cubicBezTo>
                    <a:pt x="315" y="378"/>
                    <a:pt x="315" y="378"/>
                    <a:pt x="315" y="378"/>
                  </a:cubicBezTo>
                  <a:cubicBezTo>
                    <a:pt x="311" y="358"/>
                    <a:pt x="311" y="358"/>
                    <a:pt x="311" y="358"/>
                  </a:cubicBezTo>
                  <a:cubicBezTo>
                    <a:pt x="324" y="356"/>
                    <a:pt x="324" y="356"/>
                    <a:pt x="324" y="356"/>
                  </a:cubicBezTo>
                  <a:cubicBezTo>
                    <a:pt x="337" y="346"/>
                    <a:pt x="337" y="346"/>
                    <a:pt x="337" y="346"/>
                  </a:cubicBezTo>
                  <a:cubicBezTo>
                    <a:pt x="334" y="333"/>
                    <a:pt x="334" y="333"/>
                    <a:pt x="334" y="333"/>
                  </a:cubicBezTo>
                  <a:cubicBezTo>
                    <a:pt x="334" y="333"/>
                    <a:pt x="339" y="332"/>
                    <a:pt x="341" y="326"/>
                  </a:cubicBezTo>
                  <a:cubicBezTo>
                    <a:pt x="343" y="319"/>
                    <a:pt x="341" y="314"/>
                    <a:pt x="347" y="308"/>
                  </a:cubicBezTo>
                  <a:cubicBezTo>
                    <a:pt x="355" y="300"/>
                    <a:pt x="361" y="298"/>
                    <a:pt x="359" y="292"/>
                  </a:cubicBezTo>
                  <a:cubicBezTo>
                    <a:pt x="358" y="284"/>
                    <a:pt x="351" y="273"/>
                    <a:pt x="351" y="273"/>
                  </a:cubicBezTo>
                  <a:cubicBezTo>
                    <a:pt x="351" y="266"/>
                    <a:pt x="351" y="266"/>
                    <a:pt x="351" y="266"/>
                  </a:cubicBezTo>
                  <a:cubicBezTo>
                    <a:pt x="351" y="266"/>
                    <a:pt x="359" y="268"/>
                    <a:pt x="360" y="263"/>
                  </a:cubicBezTo>
                  <a:cubicBezTo>
                    <a:pt x="360" y="258"/>
                    <a:pt x="364" y="241"/>
                    <a:pt x="364" y="241"/>
                  </a:cubicBezTo>
                  <a:cubicBezTo>
                    <a:pt x="378" y="226"/>
                    <a:pt x="378" y="226"/>
                    <a:pt x="378" y="226"/>
                  </a:cubicBezTo>
                  <a:cubicBezTo>
                    <a:pt x="394" y="234"/>
                    <a:pt x="394" y="234"/>
                    <a:pt x="394" y="234"/>
                  </a:cubicBezTo>
                  <a:cubicBezTo>
                    <a:pt x="394" y="234"/>
                    <a:pt x="397" y="223"/>
                    <a:pt x="399" y="218"/>
                  </a:cubicBezTo>
                  <a:cubicBezTo>
                    <a:pt x="400" y="213"/>
                    <a:pt x="397" y="198"/>
                    <a:pt x="397" y="198"/>
                  </a:cubicBezTo>
                  <a:cubicBezTo>
                    <a:pt x="405" y="193"/>
                    <a:pt x="405" y="193"/>
                    <a:pt x="405" y="193"/>
                  </a:cubicBezTo>
                  <a:cubicBezTo>
                    <a:pt x="409" y="198"/>
                    <a:pt x="409" y="198"/>
                    <a:pt x="409" y="198"/>
                  </a:cubicBezTo>
                  <a:cubicBezTo>
                    <a:pt x="421" y="195"/>
                    <a:pt x="421" y="195"/>
                    <a:pt x="421" y="195"/>
                  </a:cubicBezTo>
                  <a:cubicBezTo>
                    <a:pt x="443" y="205"/>
                    <a:pt x="443" y="205"/>
                    <a:pt x="443" y="205"/>
                  </a:cubicBezTo>
                  <a:cubicBezTo>
                    <a:pt x="450" y="195"/>
                    <a:pt x="450" y="195"/>
                    <a:pt x="450" y="195"/>
                  </a:cubicBezTo>
                  <a:cubicBezTo>
                    <a:pt x="442" y="191"/>
                    <a:pt x="442" y="191"/>
                    <a:pt x="442" y="191"/>
                  </a:cubicBezTo>
                  <a:cubicBezTo>
                    <a:pt x="442" y="191"/>
                    <a:pt x="450" y="182"/>
                    <a:pt x="449" y="174"/>
                  </a:cubicBezTo>
                  <a:cubicBezTo>
                    <a:pt x="448" y="168"/>
                    <a:pt x="441" y="159"/>
                    <a:pt x="441" y="159"/>
                  </a:cubicBezTo>
                  <a:cubicBezTo>
                    <a:pt x="453" y="157"/>
                    <a:pt x="453" y="157"/>
                    <a:pt x="453" y="157"/>
                  </a:cubicBezTo>
                  <a:cubicBezTo>
                    <a:pt x="455" y="154"/>
                    <a:pt x="455" y="154"/>
                    <a:pt x="455" y="154"/>
                  </a:cubicBezTo>
                  <a:cubicBezTo>
                    <a:pt x="455" y="154"/>
                    <a:pt x="464" y="159"/>
                    <a:pt x="466" y="157"/>
                  </a:cubicBezTo>
                  <a:cubicBezTo>
                    <a:pt x="467" y="155"/>
                    <a:pt x="459" y="148"/>
                    <a:pt x="465" y="144"/>
                  </a:cubicBezTo>
                  <a:cubicBezTo>
                    <a:pt x="469" y="139"/>
                    <a:pt x="478" y="142"/>
                    <a:pt x="478" y="142"/>
                  </a:cubicBezTo>
                  <a:cubicBezTo>
                    <a:pt x="478" y="142"/>
                    <a:pt x="485" y="152"/>
                    <a:pt x="490" y="157"/>
                  </a:cubicBezTo>
                  <a:cubicBezTo>
                    <a:pt x="497" y="163"/>
                    <a:pt x="499" y="172"/>
                    <a:pt x="499" y="172"/>
                  </a:cubicBezTo>
                  <a:cubicBezTo>
                    <a:pt x="504" y="171"/>
                    <a:pt x="504" y="171"/>
                    <a:pt x="504" y="171"/>
                  </a:cubicBezTo>
                  <a:cubicBezTo>
                    <a:pt x="515" y="171"/>
                    <a:pt x="515" y="171"/>
                    <a:pt x="515" y="171"/>
                  </a:cubicBezTo>
                  <a:cubicBezTo>
                    <a:pt x="522" y="175"/>
                    <a:pt x="522" y="175"/>
                    <a:pt x="522" y="175"/>
                  </a:cubicBezTo>
                  <a:cubicBezTo>
                    <a:pt x="531" y="169"/>
                    <a:pt x="531" y="169"/>
                    <a:pt x="531" y="169"/>
                  </a:cubicBezTo>
                  <a:cubicBezTo>
                    <a:pt x="531" y="169"/>
                    <a:pt x="533" y="161"/>
                    <a:pt x="539" y="161"/>
                  </a:cubicBezTo>
                  <a:cubicBezTo>
                    <a:pt x="544" y="161"/>
                    <a:pt x="546" y="166"/>
                    <a:pt x="546" y="166"/>
                  </a:cubicBezTo>
                  <a:cubicBezTo>
                    <a:pt x="558" y="167"/>
                    <a:pt x="558" y="167"/>
                    <a:pt x="558" y="167"/>
                  </a:cubicBezTo>
                  <a:cubicBezTo>
                    <a:pt x="565" y="174"/>
                    <a:pt x="565" y="174"/>
                    <a:pt x="565" y="174"/>
                  </a:cubicBezTo>
                  <a:cubicBezTo>
                    <a:pt x="565" y="174"/>
                    <a:pt x="567" y="161"/>
                    <a:pt x="570" y="157"/>
                  </a:cubicBezTo>
                  <a:cubicBezTo>
                    <a:pt x="572" y="154"/>
                    <a:pt x="575" y="150"/>
                    <a:pt x="575" y="144"/>
                  </a:cubicBezTo>
                  <a:cubicBezTo>
                    <a:pt x="574" y="139"/>
                    <a:pt x="572" y="130"/>
                    <a:pt x="572" y="130"/>
                  </a:cubicBezTo>
                  <a:cubicBezTo>
                    <a:pt x="574" y="97"/>
                    <a:pt x="574" y="97"/>
                    <a:pt x="574" y="97"/>
                  </a:cubicBezTo>
                  <a:cubicBezTo>
                    <a:pt x="577" y="93"/>
                    <a:pt x="577" y="93"/>
                    <a:pt x="577" y="93"/>
                  </a:cubicBezTo>
                  <a:cubicBezTo>
                    <a:pt x="577" y="93"/>
                    <a:pt x="576" y="81"/>
                    <a:pt x="582" y="79"/>
                  </a:cubicBezTo>
                  <a:cubicBezTo>
                    <a:pt x="588" y="76"/>
                    <a:pt x="595" y="78"/>
                    <a:pt x="595" y="78"/>
                  </a:cubicBezTo>
                  <a:cubicBezTo>
                    <a:pt x="595" y="78"/>
                    <a:pt x="604" y="66"/>
                    <a:pt x="610" y="65"/>
                  </a:cubicBezTo>
                  <a:cubicBezTo>
                    <a:pt x="616" y="64"/>
                    <a:pt x="625" y="77"/>
                    <a:pt x="625" y="77"/>
                  </a:cubicBezTo>
                  <a:cubicBezTo>
                    <a:pt x="648" y="80"/>
                    <a:pt x="648" y="80"/>
                    <a:pt x="648" y="80"/>
                  </a:cubicBezTo>
                  <a:cubicBezTo>
                    <a:pt x="655" y="91"/>
                    <a:pt x="655" y="91"/>
                    <a:pt x="655" y="91"/>
                  </a:cubicBezTo>
                  <a:cubicBezTo>
                    <a:pt x="655" y="91"/>
                    <a:pt x="647" y="105"/>
                    <a:pt x="647" y="110"/>
                  </a:cubicBezTo>
                  <a:cubicBezTo>
                    <a:pt x="647" y="116"/>
                    <a:pt x="650" y="121"/>
                    <a:pt x="650" y="121"/>
                  </a:cubicBezTo>
                  <a:cubicBezTo>
                    <a:pt x="650" y="121"/>
                    <a:pt x="654" y="125"/>
                    <a:pt x="656" y="123"/>
                  </a:cubicBezTo>
                  <a:cubicBezTo>
                    <a:pt x="659" y="121"/>
                    <a:pt x="658" y="107"/>
                    <a:pt x="658" y="107"/>
                  </a:cubicBezTo>
                  <a:cubicBezTo>
                    <a:pt x="658" y="107"/>
                    <a:pt x="655" y="108"/>
                    <a:pt x="656" y="105"/>
                  </a:cubicBezTo>
                  <a:cubicBezTo>
                    <a:pt x="657" y="102"/>
                    <a:pt x="661" y="102"/>
                    <a:pt x="663" y="100"/>
                  </a:cubicBezTo>
                  <a:cubicBezTo>
                    <a:pt x="666" y="98"/>
                    <a:pt x="665" y="93"/>
                    <a:pt x="666" y="93"/>
                  </a:cubicBezTo>
                  <a:cubicBezTo>
                    <a:pt x="668" y="92"/>
                    <a:pt x="674" y="94"/>
                    <a:pt x="674" y="90"/>
                  </a:cubicBezTo>
                  <a:cubicBezTo>
                    <a:pt x="674" y="85"/>
                    <a:pt x="669" y="78"/>
                    <a:pt x="669" y="78"/>
                  </a:cubicBezTo>
                  <a:cubicBezTo>
                    <a:pt x="669" y="78"/>
                    <a:pt x="673" y="78"/>
                    <a:pt x="675" y="79"/>
                  </a:cubicBezTo>
                  <a:cubicBezTo>
                    <a:pt x="678" y="79"/>
                    <a:pt x="685" y="87"/>
                    <a:pt x="687" y="80"/>
                  </a:cubicBezTo>
                  <a:cubicBezTo>
                    <a:pt x="690" y="74"/>
                    <a:pt x="685" y="71"/>
                    <a:pt x="685" y="71"/>
                  </a:cubicBezTo>
                  <a:close/>
                  <a:moveTo>
                    <a:pt x="8" y="787"/>
                  </a:moveTo>
                  <a:cubicBezTo>
                    <a:pt x="8" y="787"/>
                    <a:pt x="7" y="793"/>
                    <a:pt x="8" y="794"/>
                  </a:cubicBezTo>
                  <a:cubicBezTo>
                    <a:pt x="9" y="796"/>
                    <a:pt x="6" y="800"/>
                    <a:pt x="6" y="800"/>
                  </a:cubicBezTo>
                  <a:cubicBezTo>
                    <a:pt x="9" y="800"/>
                    <a:pt x="9" y="800"/>
                    <a:pt x="9" y="800"/>
                  </a:cubicBezTo>
                  <a:cubicBezTo>
                    <a:pt x="11" y="798"/>
                    <a:pt x="11" y="798"/>
                    <a:pt x="11" y="798"/>
                  </a:cubicBezTo>
                  <a:cubicBezTo>
                    <a:pt x="11" y="792"/>
                    <a:pt x="11" y="792"/>
                    <a:pt x="11" y="792"/>
                  </a:cubicBezTo>
                  <a:cubicBezTo>
                    <a:pt x="10" y="785"/>
                    <a:pt x="10" y="785"/>
                    <a:pt x="10" y="785"/>
                  </a:cubicBezTo>
                  <a:lnTo>
                    <a:pt x="8" y="787"/>
                  </a:lnTo>
                  <a:close/>
                  <a:moveTo>
                    <a:pt x="27" y="805"/>
                  </a:moveTo>
                  <a:cubicBezTo>
                    <a:pt x="18" y="803"/>
                    <a:pt x="18" y="803"/>
                    <a:pt x="18" y="803"/>
                  </a:cubicBezTo>
                  <a:cubicBezTo>
                    <a:pt x="26" y="808"/>
                    <a:pt x="26" y="808"/>
                    <a:pt x="26" y="808"/>
                  </a:cubicBezTo>
                  <a:lnTo>
                    <a:pt x="27" y="805"/>
                  </a:lnTo>
                  <a:close/>
                  <a:moveTo>
                    <a:pt x="36" y="794"/>
                  </a:moveTo>
                  <a:cubicBezTo>
                    <a:pt x="32" y="794"/>
                    <a:pt x="32" y="794"/>
                    <a:pt x="32" y="794"/>
                  </a:cubicBezTo>
                  <a:cubicBezTo>
                    <a:pt x="30" y="799"/>
                    <a:pt x="30" y="799"/>
                    <a:pt x="30" y="799"/>
                  </a:cubicBezTo>
                  <a:cubicBezTo>
                    <a:pt x="38" y="798"/>
                    <a:pt x="38" y="798"/>
                    <a:pt x="38" y="798"/>
                  </a:cubicBezTo>
                  <a:lnTo>
                    <a:pt x="36" y="794"/>
                  </a:lnTo>
                  <a:close/>
                  <a:moveTo>
                    <a:pt x="16" y="750"/>
                  </a:moveTo>
                  <a:cubicBezTo>
                    <a:pt x="16" y="753"/>
                    <a:pt x="16" y="753"/>
                    <a:pt x="16" y="753"/>
                  </a:cubicBezTo>
                  <a:cubicBezTo>
                    <a:pt x="14" y="754"/>
                    <a:pt x="14" y="754"/>
                    <a:pt x="14" y="754"/>
                  </a:cubicBezTo>
                  <a:cubicBezTo>
                    <a:pt x="14" y="754"/>
                    <a:pt x="16" y="762"/>
                    <a:pt x="20" y="762"/>
                  </a:cubicBezTo>
                  <a:cubicBezTo>
                    <a:pt x="26" y="762"/>
                    <a:pt x="22" y="753"/>
                    <a:pt x="22" y="753"/>
                  </a:cubicBezTo>
                  <a:cubicBezTo>
                    <a:pt x="17" y="750"/>
                    <a:pt x="17" y="750"/>
                    <a:pt x="17" y="750"/>
                  </a:cubicBezTo>
                  <a:lnTo>
                    <a:pt x="16" y="750"/>
                  </a:lnTo>
                  <a:close/>
                  <a:moveTo>
                    <a:pt x="15" y="768"/>
                  </a:moveTo>
                  <a:cubicBezTo>
                    <a:pt x="17" y="766"/>
                    <a:pt x="17" y="766"/>
                    <a:pt x="17" y="766"/>
                  </a:cubicBezTo>
                  <a:cubicBezTo>
                    <a:pt x="15" y="762"/>
                    <a:pt x="15" y="762"/>
                    <a:pt x="15" y="762"/>
                  </a:cubicBezTo>
                  <a:cubicBezTo>
                    <a:pt x="15" y="758"/>
                    <a:pt x="15" y="758"/>
                    <a:pt x="15" y="758"/>
                  </a:cubicBezTo>
                  <a:cubicBezTo>
                    <a:pt x="11" y="756"/>
                    <a:pt x="11" y="756"/>
                    <a:pt x="11" y="756"/>
                  </a:cubicBezTo>
                  <a:cubicBezTo>
                    <a:pt x="11" y="757"/>
                    <a:pt x="11" y="757"/>
                    <a:pt x="11" y="757"/>
                  </a:cubicBezTo>
                  <a:cubicBezTo>
                    <a:pt x="11" y="757"/>
                    <a:pt x="10" y="758"/>
                    <a:pt x="9" y="760"/>
                  </a:cubicBezTo>
                  <a:cubicBezTo>
                    <a:pt x="8" y="762"/>
                    <a:pt x="12" y="764"/>
                    <a:pt x="12" y="764"/>
                  </a:cubicBezTo>
                  <a:cubicBezTo>
                    <a:pt x="9" y="767"/>
                    <a:pt x="9" y="767"/>
                    <a:pt x="9" y="767"/>
                  </a:cubicBezTo>
                  <a:cubicBezTo>
                    <a:pt x="9" y="773"/>
                    <a:pt x="9" y="773"/>
                    <a:pt x="9" y="773"/>
                  </a:cubicBezTo>
                  <a:cubicBezTo>
                    <a:pt x="13" y="772"/>
                    <a:pt x="13" y="772"/>
                    <a:pt x="13" y="772"/>
                  </a:cubicBezTo>
                  <a:cubicBezTo>
                    <a:pt x="10" y="767"/>
                    <a:pt x="10" y="767"/>
                    <a:pt x="10" y="767"/>
                  </a:cubicBezTo>
                  <a:cubicBezTo>
                    <a:pt x="14" y="764"/>
                    <a:pt x="14" y="764"/>
                    <a:pt x="14" y="764"/>
                  </a:cubicBezTo>
                  <a:cubicBezTo>
                    <a:pt x="15" y="764"/>
                    <a:pt x="15" y="764"/>
                    <a:pt x="15" y="764"/>
                  </a:cubicBezTo>
                  <a:cubicBezTo>
                    <a:pt x="14" y="766"/>
                    <a:pt x="14" y="766"/>
                    <a:pt x="14" y="766"/>
                  </a:cubicBezTo>
                  <a:lnTo>
                    <a:pt x="15" y="768"/>
                  </a:lnTo>
                  <a:close/>
                  <a:moveTo>
                    <a:pt x="29" y="766"/>
                  </a:moveTo>
                  <a:cubicBezTo>
                    <a:pt x="33" y="764"/>
                    <a:pt x="33" y="764"/>
                    <a:pt x="33" y="764"/>
                  </a:cubicBezTo>
                  <a:cubicBezTo>
                    <a:pt x="27" y="759"/>
                    <a:pt x="27" y="759"/>
                    <a:pt x="27" y="759"/>
                  </a:cubicBezTo>
                  <a:cubicBezTo>
                    <a:pt x="25" y="761"/>
                    <a:pt x="25" y="761"/>
                    <a:pt x="25" y="761"/>
                  </a:cubicBezTo>
                  <a:lnTo>
                    <a:pt x="29" y="766"/>
                  </a:lnTo>
                  <a:close/>
                  <a:moveTo>
                    <a:pt x="28" y="743"/>
                  </a:moveTo>
                  <a:cubicBezTo>
                    <a:pt x="23" y="744"/>
                    <a:pt x="23" y="744"/>
                    <a:pt x="23" y="744"/>
                  </a:cubicBezTo>
                  <a:cubicBezTo>
                    <a:pt x="23" y="747"/>
                    <a:pt x="23" y="747"/>
                    <a:pt x="23" y="747"/>
                  </a:cubicBezTo>
                  <a:cubicBezTo>
                    <a:pt x="20" y="749"/>
                    <a:pt x="20" y="749"/>
                    <a:pt x="20" y="749"/>
                  </a:cubicBezTo>
                  <a:cubicBezTo>
                    <a:pt x="23" y="751"/>
                    <a:pt x="23" y="751"/>
                    <a:pt x="23" y="751"/>
                  </a:cubicBezTo>
                  <a:cubicBezTo>
                    <a:pt x="25" y="754"/>
                    <a:pt x="25" y="754"/>
                    <a:pt x="25" y="754"/>
                  </a:cubicBezTo>
                  <a:cubicBezTo>
                    <a:pt x="27" y="754"/>
                    <a:pt x="27" y="754"/>
                    <a:pt x="27" y="754"/>
                  </a:cubicBezTo>
                  <a:cubicBezTo>
                    <a:pt x="27" y="751"/>
                    <a:pt x="27" y="751"/>
                    <a:pt x="27" y="751"/>
                  </a:cubicBezTo>
                  <a:cubicBezTo>
                    <a:pt x="29" y="749"/>
                    <a:pt x="29" y="749"/>
                    <a:pt x="29" y="749"/>
                  </a:cubicBezTo>
                  <a:lnTo>
                    <a:pt x="28" y="743"/>
                  </a:lnTo>
                  <a:close/>
                  <a:moveTo>
                    <a:pt x="19" y="743"/>
                  </a:moveTo>
                  <a:cubicBezTo>
                    <a:pt x="16" y="746"/>
                    <a:pt x="19" y="747"/>
                    <a:pt x="20" y="746"/>
                  </a:cubicBezTo>
                  <a:cubicBezTo>
                    <a:pt x="23" y="744"/>
                    <a:pt x="22" y="740"/>
                    <a:pt x="19" y="743"/>
                  </a:cubicBezTo>
                  <a:close/>
                  <a:moveTo>
                    <a:pt x="10" y="738"/>
                  </a:moveTo>
                  <a:cubicBezTo>
                    <a:pt x="11" y="740"/>
                    <a:pt x="11" y="740"/>
                    <a:pt x="11" y="740"/>
                  </a:cubicBezTo>
                  <a:cubicBezTo>
                    <a:pt x="12" y="740"/>
                    <a:pt x="12" y="740"/>
                    <a:pt x="12" y="740"/>
                  </a:cubicBezTo>
                  <a:cubicBezTo>
                    <a:pt x="14" y="743"/>
                    <a:pt x="14" y="743"/>
                    <a:pt x="14" y="743"/>
                  </a:cubicBezTo>
                  <a:cubicBezTo>
                    <a:pt x="12" y="745"/>
                    <a:pt x="12" y="745"/>
                    <a:pt x="12" y="745"/>
                  </a:cubicBezTo>
                  <a:cubicBezTo>
                    <a:pt x="15" y="746"/>
                    <a:pt x="15" y="746"/>
                    <a:pt x="15" y="746"/>
                  </a:cubicBezTo>
                  <a:cubicBezTo>
                    <a:pt x="16" y="742"/>
                    <a:pt x="16" y="742"/>
                    <a:pt x="16" y="742"/>
                  </a:cubicBezTo>
                  <a:cubicBezTo>
                    <a:pt x="12" y="737"/>
                    <a:pt x="12" y="737"/>
                    <a:pt x="12" y="737"/>
                  </a:cubicBezTo>
                  <a:lnTo>
                    <a:pt x="10" y="738"/>
                  </a:lnTo>
                  <a:close/>
                  <a:moveTo>
                    <a:pt x="13" y="749"/>
                  </a:moveTo>
                  <a:cubicBezTo>
                    <a:pt x="11" y="746"/>
                    <a:pt x="11" y="746"/>
                    <a:pt x="11" y="746"/>
                  </a:cubicBezTo>
                  <a:cubicBezTo>
                    <a:pt x="8" y="749"/>
                    <a:pt x="8" y="749"/>
                    <a:pt x="8" y="749"/>
                  </a:cubicBezTo>
                  <a:cubicBezTo>
                    <a:pt x="9" y="751"/>
                    <a:pt x="9" y="751"/>
                    <a:pt x="9" y="751"/>
                  </a:cubicBezTo>
                  <a:lnTo>
                    <a:pt x="13" y="749"/>
                  </a:lnTo>
                  <a:close/>
                  <a:moveTo>
                    <a:pt x="41" y="738"/>
                  </a:moveTo>
                  <a:cubicBezTo>
                    <a:pt x="39" y="740"/>
                    <a:pt x="39" y="740"/>
                    <a:pt x="39" y="740"/>
                  </a:cubicBezTo>
                  <a:cubicBezTo>
                    <a:pt x="40" y="744"/>
                    <a:pt x="40" y="744"/>
                    <a:pt x="40" y="744"/>
                  </a:cubicBezTo>
                  <a:cubicBezTo>
                    <a:pt x="43" y="741"/>
                    <a:pt x="43" y="741"/>
                    <a:pt x="43" y="741"/>
                  </a:cubicBezTo>
                  <a:lnTo>
                    <a:pt x="41" y="738"/>
                  </a:lnTo>
                  <a:close/>
                  <a:moveTo>
                    <a:pt x="9" y="733"/>
                  </a:moveTo>
                  <a:cubicBezTo>
                    <a:pt x="11" y="734"/>
                    <a:pt x="13" y="734"/>
                    <a:pt x="13" y="734"/>
                  </a:cubicBezTo>
                  <a:cubicBezTo>
                    <a:pt x="11" y="729"/>
                    <a:pt x="11" y="729"/>
                    <a:pt x="11" y="729"/>
                  </a:cubicBezTo>
                  <a:cubicBezTo>
                    <a:pt x="13" y="727"/>
                    <a:pt x="13" y="727"/>
                    <a:pt x="13" y="727"/>
                  </a:cubicBezTo>
                  <a:cubicBezTo>
                    <a:pt x="10" y="719"/>
                    <a:pt x="10" y="719"/>
                    <a:pt x="10" y="719"/>
                  </a:cubicBezTo>
                  <a:cubicBezTo>
                    <a:pt x="9" y="722"/>
                    <a:pt x="9" y="722"/>
                    <a:pt x="9" y="722"/>
                  </a:cubicBezTo>
                  <a:cubicBezTo>
                    <a:pt x="11" y="726"/>
                    <a:pt x="11" y="726"/>
                    <a:pt x="11" y="726"/>
                  </a:cubicBezTo>
                  <a:cubicBezTo>
                    <a:pt x="7" y="727"/>
                    <a:pt x="7" y="727"/>
                    <a:pt x="7" y="727"/>
                  </a:cubicBezTo>
                  <a:cubicBezTo>
                    <a:pt x="7" y="727"/>
                    <a:pt x="7" y="731"/>
                    <a:pt x="9" y="733"/>
                  </a:cubicBezTo>
                  <a:close/>
                  <a:moveTo>
                    <a:pt x="16" y="715"/>
                  </a:moveTo>
                  <a:cubicBezTo>
                    <a:pt x="10" y="711"/>
                    <a:pt x="10" y="711"/>
                    <a:pt x="10" y="711"/>
                  </a:cubicBezTo>
                  <a:cubicBezTo>
                    <a:pt x="9" y="712"/>
                    <a:pt x="9" y="712"/>
                    <a:pt x="9" y="712"/>
                  </a:cubicBezTo>
                  <a:cubicBezTo>
                    <a:pt x="12" y="714"/>
                    <a:pt x="12" y="714"/>
                    <a:pt x="12" y="714"/>
                  </a:cubicBezTo>
                  <a:cubicBezTo>
                    <a:pt x="12" y="718"/>
                    <a:pt x="12" y="718"/>
                    <a:pt x="12" y="718"/>
                  </a:cubicBezTo>
                  <a:cubicBezTo>
                    <a:pt x="14" y="721"/>
                    <a:pt x="14" y="721"/>
                    <a:pt x="14" y="721"/>
                  </a:cubicBezTo>
                  <a:cubicBezTo>
                    <a:pt x="17" y="721"/>
                    <a:pt x="17" y="721"/>
                    <a:pt x="17" y="721"/>
                  </a:cubicBezTo>
                  <a:lnTo>
                    <a:pt x="16" y="715"/>
                  </a:lnTo>
                  <a:close/>
                  <a:moveTo>
                    <a:pt x="24" y="713"/>
                  </a:moveTo>
                  <a:cubicBezTo>
                    <a:pt x="28" y="719"/>
                    <a:pt x="28" y="719"/>
                    <a:pt x="28" y="719"/>
                  </a:cubicBezTo>
                  <a:cubicBezTo>
                    <a:pt x="32" y="717"/>
                    <a:pt x="32" y="717"/>
                    <a:pt x="32" y="717"/>
                  </a:cubicBezTo>
                  <a:cubicBezTo>
                    <a:pt x="34" y="706"/>
                    <a:pt x="34" y="706"/>
                    <a:pt x="34" y="706"/>
                  </a:cubicBezTo>
                  <a:cubicBezTo>
                    <a:pt x="33" y="705"/>
                    <a:pt x="33" y="705"/>
                    <a:pt x="33" y="705"/>
                  </a:cubicBezTo>
                  <a:cubicBezTo>
                    <a:pt x="29" y="710"/>
                    <a:pt x="29" y="710"/>
                    <a:pt x="29" y="710"/>
                  </a:cubicBezTo>
                  <a:cubicBezTo>
                    <a:pt x="29" y="710"/>
                    <a:pt x="28" y="710"/>
                    <a:pt x="26" y="711"/>
                  </a:cubicBezTo>
                  <a:cubicBezTo>
                    <a:pt x="24" y="711"/>
                    <a:pt x="24" y="713"/>
                    <a:pt x="24" y="713"/>
                  </a:cubicBezTo>
                  <a:close/>
                  <a:moveTo>
                    <a:pt x="22" y="703"/>
                  </a:moveTo>
                  <a:cubicBezTo>
                    <a:pt x="13" y="694"/>
                    <a:pt x="13" y="694"/>
                    <a:pt x="13" y="694"/>
                  </a:cubicBezTo>
                  <a:cubicBezTo>
                    <a:pt x="12" y="695"/>
                    <a:pt x="12" y="695"/>
                    <a:pt x="12" y="695"/>
                  </a:cubicBezTo>
                  <a:cubicBezTo>
                    <a:pt x="18" y="703"/>
                    <a:pt x="18" y="703"/>
                    <a:pt x="18" y="703"/>
                  </a:cubicBezTo>
                  <a:cubicBezTo>
                    <a:pt x="17" y="705"/>
                    <a:pt x="17" y="705"/>
                    <a:pt x="17" y="705"/>
                  </a:cubicBezTo>
                  <a:cubicBezTo>
                    <a:pt x="15" y="704"/>
                    <a:pt x="15" y="704"/>
                    <a:pt x="15" y="704"/>
                  </a:cubicBezTo>
                  <a:cubicBezTo>
                    <a:pt x="20" y="711"/>
                    <a:pt x="20" y="711"/>
                    <a:pt x="20" y="711"/>
                  </a:cubicBezTo>
                  <a:cubicBezTo>
                    <a:pt x="23" y="711"/>
                    <a:pt x="25" y="708"/>
                    <a:pt x="25" y="708"/>
                  </a:cubicBezTo>
                  <a:cubicBezTo>
                    <a:pt x="23" y="705"/>
                    <a:pt x="23" y="705"/>
                    <a:pt x="23" y="705"/>
                  </a:cubicBezTo>
                  <a:lnTo>
                    <a:pt x="22" y="703"/>
                  </a:lnTo>
                  <a:close/>
                  <a:moveTo>
                    <a:pt x="9" y="699"/>
                  </a:moveTo>
                  <a:cubicBezTo>
                    <a:pt x="8" y="699"/>
                    <a:pt x="8" y="699"/>
                    <a:pt x="8" y="699"/>
                  </a:cubicBezTo>
                  <a:cubicBezTo>
                    <a:pt x="8" y="699"/>
                    <a:pt x="10" y="703"/>
                    <a:pt x="11" y="704"/>
                  </a:cubicBezTo>
                  <a:cubicBezTo>
                    <a:pt x="12" y="705"/>
                    <a:pt x="14" y="707"/>
                    <a:pt x="14" y="707"/>
                  </a:cubicBezTo>
                  <a:cubicBezTo>
                    <a:pt x="14" y="707"/>
                    <a:pt x="15" y="705"/>
                    <a:pt x="13" y="703"/>
                  </a:cubicBezTo>
                  <a:cubicBezTo>
                    <a:pt x="12" y="701"/>
                    <a:pt x="9" y="699"/>
                    <a:pt x="9" y="699"/>
                  </a:cubicBezTo>
                  <a:close/>
                  <a:moveTo>
                    <a:pt x="10" y="707"/>
                  </a:moveTo>
                  <a:cubicBezTo>
                    <a:pt x="9" y="707"/>
                    <a:pt x="10" y="709"/>
                    <a:pt x="11" y="710"/>
                  </a:cubicBezTo>
                  <a:cubicBezTo>
                    <a:pt x="12" y="710"/>
                    <a:pt x="16" y="712"/>
                    <a:pt x="16" y="712"/>
                  </a:cubicBezTo>
                  <a:cubicBezTo>
                    <a:pt x="16" y="710"/>
                    <a:pt x="16" y="710"/>
                    <a:pt x="16" y="710"/>
                  </a:cubicBezTo>
                  <a:cubicBezTo>
                    <a:pt x="16" y="710"/>
                    <a:pt x="11" y="707"/>
                    <a:pt x="10" y="707"/>
                  </a:cubicBezTo>
                  <a:close/>
                  <a:moveTo>
                    <a:pt x="9" y="693"/>
                  </a:moveTo>
                  <a:cubicBezTo>
                    <a:pt x="7" y="695"/>
                    <a:pt x="7" y="695"/>
                    <a:pt x="7" y="695"/>
                  </a:cubicBezTo>
                  <a:cubicBezTo>
                    <a:pt x="11" y="698"/>
                    <a:pt x="11" y="698"/>
                    <a:pt x="11" y="698"/>
                  </a:cubicBezTo>
                  <a:lnTo>
                    <a:pt x="9" y="693"/>
                  </a:lnTo>
                  <a:close/>
                  <a:moveTo>
                    <a:pt x="10" y="692"/>
                  </a:moveTo>
                  <a:cubicBezTo>
                    <a:pt x="9" y="687"/>
                    <a:pt x="9" y="687"/>
                    <a:pt x="9" y="687"/>
                  </a:cubicBezTo>
                  <a:cubicBezTo>
                    <a:pt x="7" y="689"/>
                    <a:pt x="7" y="689"/>
                    <a:pt x="7" y="689"/>
                  </a:cubicBezTo>
                  <a:lnTo>
                    <a:pt x="10" y="692"/>
                  </a:lnTo>
                  <a:close/>
                  <a:moveTo>
                    <a:pt x="9" y="678"/>
                  </a:moveTo>
                  <a:cubicBezTo>
                    <a:pt x="11" y="676"/>
                    <a:pt x="11" y="676"/>
                    <a:pt x="11" y="676"/>
                  </a:cubicBezTo>
                  <a:cubicBezTo>
                    <a:pt x="12" y="678"/>
                    <a:pt x="12" y="678"/>
                    <a:pt x="12" y="678"/>
                  </a:cubicBezTo>
                  <a:cubicBezTo>
                    <a:pt x="12" y="678"/>
                    <a:pt x="15" y="676"/>
                    <a:pt x="15" y="674"/>
                  </a:cubicBezTo>
                  <a:cubicBezTo>
                    <a:pt x="15" y="671"/>
                    <a:pt x="12" y="670"/>
                    <a:pt x="12" y="670"/>
                  </a:cubicBezTo>
                  <a:cubicBezTo>
                    <a:pt x="10" y="671"/>
                    <a:pt x="10" y="671"/>
                    <a:pt x="10" y="671"/>
                  </a:cubicBezTo>
                  <a:cubicBezTo>
                    <a:pt x="10" y="671"/>
                    <a:pt x="8" y="675"/>
                    <a:pt x="9" y="678"/>
                  </a:cubicBezTo>
                  <a:close/>
                  <a:moveTo>
                    <a:pt x="6" y="680"/>
                  </a:moveTo>
                  <a:cubicBezTo>
                    <a:pt x="7" y="680"/>
                    <a:pt x="7" y="680"/>
                    <a:pt x="7" y="680"/>
                  </a:cubicBezTo>
                  <a:cubicBezTo>
                    <a:pt x="8" y="676"/>
                    <a:pt x="8" y="676"/>
                    <a:pt x="8" y="676"/>
                  </a:cubicBezTo>
                  <a:cubicBezTo>
                    <a:pt x="7" y="676"/>
                    <a:pt x="7" y="676"/>
                    <a:pt x="7" y="676"/>
                  </a:cubicBezTo>
                  <a:lnTo>
                    <a:pt x="6" y="680"/>
                  </a:lnTo>
                  <a:close/>
                  <a:moveTo>
                    <a:pt x="3" y="678"/>
                  </a:moveTo>
                  <a:cubicBezTo>
                    <a:pt x="0" y="678"/>
                    <a:pt x="1" y="681"/>
                    <a:pt x="2" y="681"/>
                  </a:cubicBezTo>
                  <a:cubicBezTo>
                    <a:pt x="4" y="682"/>
                    <a:pt x="7" y="677"/>
                    <a:pt x="3" y="678"/>
                  </a:cubicBezTo>
                  <a:close/>
                  <a:moveTo>
                    <a:pt x="7" y="661"/>
                  </a:moveTo>
                  <a:cubicBezTo>
                    <a:pt x="3" y="661"/>
                    <a:pt x="4" y="663"/>
                    <a:pt x="6" y="663"/>
                  </a:cubicBezTo>
                  <a:cubicBezTo>
                    <a:pt x="9" y="663"/>
                    <a:pt x="10" y="662"/>
                    <a:pt x="7" y="661"/>
                  </a:cubicBezTo>
                  <a:close/>
                  <a:moveTo>
                    <a:pt x="17" y="658"/>
                  </a:moveTo>
                  <a:cubicBezTo>
                    <a:pt x="14" y="657"/>
                    <a:pt x="14" y="657"/>
                    <a:pt x="14" y="657"/>
                  </a:cubicBezTo>
                  <a:cubicBezTo>
                    <a:pt x="11" y="660"/>
                    <a:pt x="11" y="660"/>
                    <a:pt x="11" y="660"/>
                  </a:cubicBezTo>
                  <a:cubicBezTo>
                    <a:pt x="13" y="662"/>
                    <a:pt x="13" y="662"/>
                    <a:pt x="13" y="662"/>
                  </a:cubicBezTo>
                  <a:lnTo>
                    <a:pt x="17" y="658"/>
                  </a:lnTo>
                  <a:close/>
                  <a:moveTo>
                    <a:pt x="18" y="649"/>
                  </a:moveTo>
                  <a:cubicBezTo>
                    <a:pt x="14" y="646"/>
                    <a:pt x="14" y="646"/>
                    <a:pt x="14" y="646"/>
                  </a:cubicBezTo>
                  <a:cubicBezTo>
                    <a:pt x="15" y="650"/>
                    <a:pt x="15" y="650"/>
                    <a:pt x="15" y="650"/>
                  </a:cubicBezTo>
                  <a:lnTo>
                    <a:pt x="18" y="649"/>
                  </a:lnTo>
                  <a:close/>
                  <a:moveTo>
                    <a:pt x="22" y="643"/>
                  </a:moveTo>
                  <a:cubicBezTo>
                    <a:pt x="17" y="645"/>
                    <a:pt x="17" y="645"/>
                    <a:pt x="17" y="645"/>
                  </a:cubicBezTo>
                  <a:cubicBezTo>
                    <a:pt x="22" y="647"/>
                    <a:pt x="22" y="647"/>
                    <a:pt x="22" y="647"/>
                  </a:cubicBezTo>
                  <a:lnTo>
                    <a:pt x="22" y="643"/>
                  </a:lnTo>
                  <a:close/>
                  <a:moveTo>
                    <a:pt x="14" y="639"/>
                  </a:moveTo>
                  <a:cubicBezTo>
                    <a:pt x="14" y="635"/>
                    <a:pt x="11" y="635"/>
                    <a:pt x="12" y="638"/>
                  </a:cubicBezTo>
                  <a:cubicBezTo>
                    <a:pt x="12" y="641"/>
                    <a:pt x="14" y="641"/>
                    <a:pt x="14" y="639"/>
                  </a:cubicBezTo>
                  <a:close/>
                  <a:moveTo>
                    <a:pt x="15" y="632"/>
                  </a:moveTo>
                  <a:cubicBezTo>
                    <a:pt x="24" y="629"/>
                    <a:pt x="24" y="629"/>
                    <a:pt x="24" y="629"/>
                  </a:cubicBezTo>
                  <a:cubicBezTo>
                    <a:pt x="25" y="626"/>
                    <a:pt x="25" y="626"/>
                    <a:pt x="25" y="626"/>
                  </a:cubicBezTo>
                  <a:cubicBezTo>
                    <a:pt x="19" y="626"/>
                    <a:pt x="19" y="626"/>
                    <a:pt x="19" y="626"/>
                  </a:cubicBezTo>
                  <a:cubicBezTo>
                    <a:pt x="15" y="623"/>
                    <a:pt x="15" y="623"/>
                    <a:pt x="15" y="623"/>
                  </a:cubicBezTo>
                  <a:cubicBezTo>
                    <a:pt x="15" y="626"/>
                    <a:pt x="15" y="626"/>
                    <a:pt x="15" y="626"/>
                  </a:cubicBezTo>
                  <a:cubicBezTo>
                    <a:pt x="12" y="627"/>
                    <a:pt x="12" y="627"/>
                    <a:pt x="12" y="627"/>
                  </a:cubicBezTo>
                  <a:cubicBezTo>
                    <a:pt x="16" y="628"/>
                    <a:pt x="16" y="628"/>
                    <a:pt x="16" y="628"/>
                  </a:cubicBezTo>
                  <a:lnTo>
                    <a:pt x="15" y="632"/>
                  </a:lnTo>
                  <a:close/>
                  <a:moveTo>
                    <a:pt x="12" y="630"/>
                  </a:moveTo>
                  <a:cubicBezTo>
                    <a:pt x="13" y="632"/>
                    <a:pt x="13" y="632"/>
                    <a:pt x="13" y="632"/>
                  </a:cubicBezTo>
                  <a:cubicBezTo>
                    <a:pt x="14" y="633"/>
                    <a:pt x="14" y="633"/>
                    <a:pt x="14" y="633"/>
                  </a:cubicBezTo>
                  <a:cubicBezTo>
                    <a:pt x="14" y="629"/>
                    <a:pt x="14" y="629"/>
                    <a:pt x="14" y="629"/>
                  </a:cubicBezTo>
                  <a:lnTo>
                    <a:pt x="12" y="630"/>
                  </a:lnTo>
                  <a:close/>
                  <a:moveTo>
                    <a:pt x="20" y="618"/>
                  </a:moveTo>
                  <a:cubicBezTo>
                    <a:pt x="22" y="619"/>
                    <a:pt x="22" y="623"/>
                    <a:pt x="22" y="623"/>
                  </a:cubicBezTo>
                  <a:cubicBezTo>
                    <a:pt x="25" y="623"/>
                    <a:pt x="25" y="623"/>
                    <a:pt x="25" y="623"/>
                  </a:cubicBezTo>
                  <a:cubicBezTo>
                    <a:pt x="25" y="616"/>
                    <a:pt x="25" y="616"/>
                    <a:pt x="25" y="616"/>
                  </a:cubicBezTo>
                  <a:cubicBezTo>
                    <a:pt x="20" y="615"/>
                    <a:pt x="20" y="615"/>
                    <a:pt x="20" y="615"/>
                  </a:cubicBezTo>
                  <a:cubicBezTo>
                    <a:pt x="20" y="615"/>
                    <a:pt x="18" y="617"/>
                    <a:pt x="20" y="618"/>
                  </a:cubicBezTo>
                  <a:close/>
                  <a:moveTo>
                    <a:pt x="36" y="604"/>
                  </a:moveTo>
                  <a:cubicBezTo>
                    <a:pt x="36" y="601"/>
                    <a:pt x="36" y="601"/>
                    <a:pt x="36" y="601"/>
                  </a:cubicBezTo>
                  <a:cubicBezTo>
                    <a:pt x="34" y="602"/>
                    <a:pt x="34" y="602"/>
                    <a:pt x="34" y="602"/>
                  </a:cubicBezTo>
                  <a:cubicBezTo>
                    <a:pt x="34" y="604"/>
                    <a:pt x="34" y="604"/>
                    <a:pt x="34" y="604"/>
                  </a:cubicBezTo>
                  <a:lnTo>
                    <a:pt x="36" y="604"/>
                  </a:lnTo>
                  <a:close/>
                  <a:moveTo>
                    <a:pt x="45" y="607"/>
                  </a:moveTo>
                  <a:cubicBezTo>
                    <a:pt x="48" y="605"/>
                    <a:pt x="48" y="601"/>
                    <a:pt x="44" y="600"/>
                  </a:cubicBezTo>
                  <a:cubicBezTo>
                    <a:pt x="40" y="598"/>
                    <a:pt x="40" y="603"/>
                    <a:pt x="40" y="603"/>
                  </a:cubicBezTo>
                  <a:cubicBezTo>
                    <a:pt x="39" y="604"/>
                    <a:pt x="39" y="604"/>
                    <a:pt x="39" y="604"/>
                  </a:cubicBezTo>
                  <a:cubicBezTo>
                    <a:pt x="39" y="607"/>
                    <a:pt x="42" y="608"/>
                    <a:pt x="45" y="607"/>
                  </a:cubicBezTo>
                  <a:close/>
                  <a:moveTo>
                    <a:pt x="42" y="598"/>
                  </a:moveTo>
                  <a:cubicBezTo>
                    <a:pt x="45" y="598"/>
                    <a:pt x="45" y="598"/>
                    <a:pt x="45" y="598"/>
                  </a:cubicBezTo>
                  <a:cubicBezTo>
                    <a:pt x="46" y="596"/>
                    <a:pt x="46" y="596"/>
                    <a:pt x="46" y="596"/>
                  </a:cubicBezTo>
                  <a:cubicBezTo>
                    <a:pt x="43" y="593"/>
                    <a:pt x="43" y="593"/>
                    <a:pt x="43" y="593"/>
                  </a:cubicBezTo>
                  <a:cubicBezTo>
                    <a:pt x="41" y="593"/>
                    <a:pt x="41" y="593"/>
                    <a:pt x="41" y="593"/>
                  </a:cubicBezTo>
                  <a:cubicBezTo>
                    <a:pt x="42" y="596"/>
                    <a:pt x="42" y="596"/>
                    <a:pt x="42" y="596"/>
                  </a:cubicBezTo>
                  <a:lnTo>
                    <a:pt x="42" y="598"/>
                  </a:lnTo>
                  <a:close/>
                  <a:moveTo>
                    <a:pt x="53" y="593"/>
                  </a:moveTo>
                  <a:cubicBezTo>
                    <a:pt x="49" y="594"/>
                    <a:pt x="49" y="594"/>
                    <a:pt x="49" y="594"/>
                  </a:cubicBezTo>
                  <a:cubicBezTo>
                    <a:pt x="49" y="603"/>
                    <a:pt x="49" y="603"/>
                    <a:pt x="49" y="603"/>
                  </a:cubicBezTo>
                  <a:cubicBezTo>
                    <a:pt x="57" y="598"/>
                    <a:pt x="57" y="598"/>
                    <a:pt x="57" y="598"/>
                  </a:cubicBezTo>
                  <a:lnTo>
                    <a:pt x="53" y="593"/>
                  </a:lnTo>
                  <a:close/>
                  <a:moveTo>
                    <a:pt x="57" y="593"/>
                  </a:moveTo>
                  <a:cubicBezTo>
                    <a:pt x="60" y="596"/>
                    <a:pt x="60" y="596"/>
                    <a:pt x="60" y="596"/>
                  </a:cubicBezTo>
                  <a:cubicBezTo>
                    <a:pt x="65" y="594"/>
                    <a:pt x="65" y="594"/>
                    <a:pt x="65" y="594"/>
                  </a:cubicBezTo>
                  <a:cubicBezTo>
                    <a:pt x="61" y="592"/>
                    <a:pt x="61" y="592"/>
                    <a:pt x="61" y="592"/>
                  </a:cubicBezTo>
                  <a:lnTo>
                    <a:pt x="57" y="593"/>
                  </a:lnTo>
                  <a:close/>
                  <a:moveTo>
                    <a:pt x="55" y="587"/>
                  </a:moveTo>
                  <a:cubicBezTo>
                    <a:pt x="51" y="591"/>
                    <a:pt x="51" y="591"/>
                    <a:pt x="51" y="591"/>
                  </a:cubicBezTo>
                  <a:cubicBezTo>
                    <a:pt x="58" y="591"/>
                    <a:pt x="58" y="591"/>
                    <a:pt x="58" y="591"/>
                  </a:cubicBezTo>
                  <a:lnTo>
                    <a:pt x="55" y="587"/>
                  </a:lnTo>
                  <a:close/>
                  <a:moveTo>
                    <a:pt x="57" y="586"/>
                  </a:moveTo>
                  <a:cubicBezTo>
                    <a:pt x="59" y="586"/>
                    <a:pt x="61" y="581"/>
                    <a:pt x="58" y="582"/>
                  </a:cubicBezTo>
                  <a:cubicBezTo>
                    <a:pt x="55" y="583"/>
                    <a:pt x="56" y="586"/>
                    <a:pt x="57" y="586"/>
                  </a:cubicBezTo>
                  <a:close/>
                  <a:moveTo>
                    <a:pt x="63" y="580"/>
                  </a:moveTo>
                  <a:cubicBezTo>
                    <a:pt x="59" y="579"/>
                    <a:pt x="59" y="579"/>
                    <a:pt x="59" y="579"/>
                  </a:cubicBezTo>
                  <a:cubicBezTo>
                    <a:pt x="62" y="582"/>
                    <a:pt x="62" y="582"/>
                    <a:pt x="62" y="582"/>
                  </a:cubicBezTo>
                  <a:lnTo>
                    <a:pt x="63" y="580"/>
                  </a:lnTo>
                  <a:close/>
                  <a:moveTo>
                    <a:pt x="63" y="577"/>
                  </a:moveTo>
                  <a:cubicBezTo>
                    <a:pt x="62" y="578"/>
                    <a:pt x="62" y="578"/>
                    <a:pt x="62" y="578"/>
                  </a:cubicBezTo>
                  <a:cubicBezTo>
                    <a:pt x="65" y="580"/>
                    <a:pt x="65" y="580"/>
                    <a:pt x="65" y="580"/>
                  </a:cubicBezTo>
                  <a:lnTo>
                    <a:pt x="63" y="577"/>
                  </a:lnTo>
                  <a:close/>
                  <a:moveTo>
                    <a:pt x="71" y="575"/>
                  </a:moveTo>
                  <a:cubicBezTo>
                    <a:pt x="71" y="571"/>
                    <a:pt x="71" y="571"/>
                    <a:pt x="71" y="571"/>
                  </a:cubicBezTo>
                  <a:cubicBezTo>
                    <a:pt x="69" y="571"/>
                    <a:pt x="69" y="571"/>
                    <a:pt x="69" y="571"/>
                  </a:cubicBezTo>
                  <a:cubicBezTo>
                    <a:pt x="69" y="575"/>
                    <a:pt x="69" y="575"/>
                    <a:pt x="69" y="575"/>
                  </a:cubicBezTo>
                  <a:lnTo>
                    <a:pt x="71" y="575"/>
                  </a:lnTo>
                  <a:close/>
                  <a:moveTo>
                    <a:pt x="80" y="578"/>
                  </a:moveTo>
                  <a:cubicBezTo>
                    <a:pt x="85" y="576"/>
                    <a:pt x="85" y="575"/>
                    <a:pt x="82" y="575"/>
                  </a:cubicBezTo>
                  <a:cubicBezTo>
                    <a:pt x="78" y="573"/>
                    <a:pt x="77" y="576"/>
                    <a:pt x="77" y="577"/>
                  </a:cubicBezTo>
                  <a:cubicBezTo>
                    <a:pt x="77" y="578"/>
                    <a:pt x="80" y="578"/>
                    <a:pt x="80" y="578"/>
                  </a:cubicBezTo>
                  <a:close/>
                  <a:moveTo>
                    <a:pt x="87" y="568"/>
                  </a:moveTo>
                  <a:cubicBezTo>
                    <a:pt x="82" y="567"/>
                    <a:pt x="82" y="567"/>
                    <a:pt x="82" y="567"/>
                  </a:cubicBezTo>
                  <a:cubicBezTo>
                    <a:pt x="80" y="568"/>
                    <a:pt x="80" y="568"/>
                    <a:pt x="80" y="568"/>
                  </a:cubicBezTo>
                  <a:cubicBezTo>
                    <a:pt x="83" y="571"/>
                    <a:pt x="83" y="571"/>
                    <a:pt x="83" y="571"/>
                  </a:cubicBezTo>
                  <a:lnTo>
                    <a:pt x="87" y="568"/>
                  </a:lnTo>
                  <a:close/>
                  <a:moveTo>
                    <a:pt x="110" y="557"/>
                  </a:moveTo>
                  <a:cubicBezTo>
                    <a:pt x="109" y="551"/>
                    <a:pt x="109" y="551"/>
                    <a:pt x="109" y="551"/>
                  </a:cubicBezTo>
                  <a:cubicBezTo>
                    <a:pt x="106" y="551"/>
                    <a:pt x="106" y="551"/>
                    <a:pt x="106" y="551"/>
                  </a:cubicBezTo>
                  <a:cubicBezTo>
                    <a:pt x="107" y="554"/>
                    <a:pt x="107" y="554"/>
                    <a:pt x="107" y="554"/>
                  </a:cubicBezTo>
                  <a:cubicBezTo>
                    <a:pt x="104" y="554"/>
                    <a:pt x="104" y="554"/>
                    <a:pt x="104" y="554"/>
                  </a:cubicBezTo>
                  <a:cubicBezTo>
                    <a:pt x="100" y="558"/>
                    <a:pt x="100" y="558"/>
                    <a:pt x="100" y="558"/>
                  </a:cubicBezTo>
                  <a:cubicBezTo>
                    <a:pt x="105" y="562"/>
                    <a:pt x="105" y="562"/>
                    <a:pt x="105" y="562"/>
                  </a:cubicBezTo>
                  <a:lnTo>
                    <a:pt x="110" y="557"/>
                  </a:lnTo>
                  <a:close/>
                  <a:moveTo>
                    <a:pt x="116" y="555"/>
                  </a:moveTo>
                  <a:cubicBezTo>
                    <a:pt x="116" y="552"/>
                    <a:pt x="116" y="552"/>
                    <a:pt x="116" y="552"/>
                  </a:cubicBezTo>
                  <a:cubicBezTo>
                    <a:pt x="111" y="553"/>
                    <a:pt x="111" y="553"/>
                    <a:pt x="111" y="553"/>
                  </a:cubicBezTo>
                  <a:cubicBezTo>
                    <a:pt x="112" y="557"/>
                    <a:pt x="112" y="557"/>
                    <a:pt x="112" y="557"/>
                  </a:cubicBezTo>
                  <a:lnTo>
                    <a:pt x="116" y="555"/>
                  </a:lnTo>
                  <a:close/>
                  <a:moveTo>
                    <a:pt x="113" y="548"/>
                  </a:moveTo>
                  <a:cubicBezTo>
                    <a:pt x="111" y="552"/>
                    <a:pt x="111" y="552"/>
                    <a:pt x="111" y="552"/>
                  </a:cubicBezTo>
                  <a:cubicBezTo>
                    <a:pt x="115" y="551"/>
                    <a:pt x="115" y="551"/>
                    <a:pt x="115" y="551"/>
                  </a:cubicBezTo>
                  <a:lnTo>
                    <a:pt x="113" y="548"/>
                  </a:lnTo>
                  <a:close/>
                  <a:moveTo>
                    <a:pt x="124" y="545"/>
                  </a:moveTo>
                  <a:cubicBezTo>
                    <a:pt x="117" y="545"/>
                    <a:pt x="121" y="549"/>
                    <a:pt x="123" y="549"/>
                  </a:cubicBezTo>
                  <a:cubicBezTo>
                    <a:pt x="126" y="550"/>
                    <a:pt x="130" y="545"/>
                    <a:pt x="124" y="545"/>
                  </a:cubicBezTo>
                  <a:close/>
                  <a:moveTo>
                    <a:pt x="135" y="547"/>
                  </a:moveTo>
                  <a:cubicBezTo>
                    <a:pt x="133" y="542"/>
                    <a:pt x="133" y="542"/>
                    <a:pt x="133" y="542"/>
                  </a:cubicBezTo>
                  <a:cubicBezTo>
                    <a:pt x="132" y="544"/>
                    <a:pt x="132" y="544"/>
                    <a:pt x="132" y="544"/>
                  </a:cubicBezTo>
                  <a:cubicBezTo>
                    <a:pt x="129" y="541"/>
                    <a:pt x="129" y="541"/>
                    <a:pt x="129" y="541"/>
                  </a:cubicBezTo>
                  <a:cubicBezTo>
                    <a:pt x="127" y="542"/>
                    <a:pt x="127" y="542"/>
                    <a:pt x="127" y="542"/>
                  </a:cubicBezTo>
                  <a:cubicBezTo>
                    <a:pt x="132" y="549"/>
                    <a:pt x="132" y="549"/>
                    <a:pt x="132" y="549"/>
                  </a:cubicBezTo>
                  <a:lnTo>
                    <a:pt x="135" y="547"/>
                  </a:lnTo>
                  <a:close/>
                  <a:moveTo>
                    <a:pt x="118" y="535"/>
                  </a:moveTo>
                  <a:cubicBezTo>
                    <a:pt x="123" y="537"/>
                    <a:pt x="123" y="537"/>
                    <a:pt x="123" y="537"/>
                  </a:cubicBezTo>
                  <a:cubicBezTo>
                    <a:pt x="127" y="536"/>
                    <a:pt x="127" y="536"/>
                    <a:pt x="127" y="536"/>
                  </a:cubicBezTo>
                  <a:cubicBezTo>
                    <a:pt x="127" y="536"/>
                    <a:pt x="127" y="529"/>
                    <a:pt x="123" y="530"/>
                  </a:cubicBezTo>
                  <a:cubicBezTo>
                    <a:pt x="117" y="530"/>
                    <a:pt x="115" y="531"/>
                    <a:pt x="115" y="531"/>
                  </a:cubicBezTo>
                  <a:cubicBezTo>
                    <a:pt x="116" y="535"/>
                    <a:pt x="116" y="535"/>
                    <a:pt x="116" y="535"/>
                  </a:cubicBezTo>
                  <a:lnTo>
                    <a:pt x="118" y="535"/>
                  </a:lnTo>
                  <a:close/>
                  <a:moveTo>
                    <a:pt x="138" y="522"/>
                  </a:moveTo>
                  <a:cubicBezTo>
                    <a:pt x="138" y="522"/>
                    <a:pt x="131" y="524"/>
                    <a:pt x="131" y="528"/>
                  </a:cubicBezTo>
                  <a:cubicBezTo>
                    <a:pt x="131" y="533"/>
                    <a:pt x="138" y="530"/>
                    <a:pt x="145" y="529"/>
                  </a:cubicBezTo>
                  <a:cubicBezTo>
                    <a:pt x="154" y="526"/>
                    <a:pt x="158" y="523"/>
                    <a:pt x="156" y="522"/>
                  </a:cubicBezTo>
                  <a:cubicBezTo>
                    <a:pt x="154" y="521"/>
                    <a:pt x="150" y="521"/>
                    <a:pt x="150" y="521"/>
                  </a:cubicBezTo>
                  <a:cubicBezTo>
                    <a:pt x="150" y="518"/>
                    <a:pt x="150" y="518"/>
                    <a:pt x="150" y="518"/>
                  </a:cubicBezTo>
                  <a:cubicBezTo>
                    <a:pt x="150" y="518"/>
                    <a:pt x="147" y="518"/>
                    <a:pt x="143" y="519"/>
                  </a:cubicBezTo>
                  <a:cubicBezTo>
                    <a:pt x="139" y="519"/>
                    <a:pt x="138" y="522"/>
                    <a:pt x="138" y="522"/>
                  </a:cubicBezTo>
                  <a:close/>
                  <a:moveTo>
                    <a:pt x="139" y="516"/>
                  </a:moveTo>
                  <a:cubicBezTo>
                    <a:pt x="147" y="514"/>
                    <a:pt x="147" y="514"/>
                    <a:pt x="147" y="514"/>
                  </a:cubicBezTo>
                  <a:cubicBezTo>
                    <a:pt x="146" y="508"/>
                    <a:pt x="146" y="508"/>
                    <a:pt x="146" y="508"/>
                  </a:cubicBezTo>
                  <a:cubicBezTo>
                    <a:pt x="146" y="508"/>
                    <a:pt x="142" y="513"/>
                    <a:pt x="139" y="513"/>
                  </a:cubicBezTo>
                  <a:cubicBezTo>
                    <a:pt x="137" y="514"/>
                    <a:pt x="131" y="515"/>
                    <a:pt x="131" y="515"/>
                  </a:cubicBezTo>
                  <a:cubicBezTo>
                    <a:pt x="132" y="516"/>
                    <a:pt x="132" y="516"/>
                    <a:pt x="132" y="516"/>
                  </a:cubicBezTo>
                  <a:lnTo>
                    <a:pt x="139" y="516"/>
                  </a:lnTo>
                  <a:close/>
                  <a:moveTo>
                    <a:pt x="159" y="517"/>
                  </a:moveTo>
                  <a:cubicBezTo>
                    <a:pt x="154" y="518"/>
                    <a:pt x="154" y="518"/>
                    <a:pt x="154" y="518"/>
                  </a:cubicBezTo>
                  <a:cubicBezTo>
                    <a:pt x="153" y="519"/>
                    <a:pt x="153" y="519"/>
                    <a:pt x="153" y="519"/>
                  </a:cubicBezTo>
                  <a:cubicBezTo>
                    <a:pt x="159" y="519"/>
                    <a:pt x="159" y="519"/>
                    <a:pt x="159" y="519"/>
                  </a:cubicBezTo>
                  <a:lnTo>
                    <a:pt x="159" y="517"/>
                  </a:lnTo>
                  <a:close/>
                  <a:moveTo>
                    <a:pt x="162" y="515"/>
                  </a:moveTo>
                  <a:cubicBezTo>
                    <a:pt x="162" y="521"/>
                    <a:pt x="162" y="521"/>
                    <a:pt x="162" y="521"/>
                  </a:cubicBezTo>
                  <a:cubicBezTo>
                    <a:pt x="166" y="519"/>
                    <a:pt x="166" y="519"/>
                    <a:pt x="166" y="519"/>
                  </a:cubicBezTo>
                  <a:lnTo>
                    <a:pt x="162" y="515"/>
                  </a:lnTo>
                  <a:close/>
                  <a:moveTo>
                    <a:pt x="235" y="425"/>
                  </a:moveTo>
                  <a:cubicBezTo>
                    <a:pt x="235" y="425"/>
                    <a:pt x="232" y="424"/>
                    <a:pt x="230" y="425"/>
                  </a:cubicBezTo>
                  <a:cubicBezTo>
                    <a:pt x="227" y="427"/>
                    <a:pt x="229" y="430"/>
                    <a:pt x="229" y="430"/>
                  </a:cubicBezTo>
                  <a:lnTo>
                    <a:pt x="235" y="425"/>
                  </a:lnTo>
                  <a:close/>
                  <a:moveTo>
                    <a:pt x="215" y="439"/>
                  </a:moveTo>
                  <a:cubicBezTo>
                    <a:pt x="216" y="439"/>
                    <a:pt x="214" y="441"/>
                    <a:pt x="214" y="441"/>
                  </a:cubicBezTo>
                  <a:cubicBezTo>
                    <a:pt x="216" y="443"/>
                    <a:pt x="216" y="443"/>
                    <a:pt x="216" y="443"/>
                  </a:cubicBezTo>
                  <a:cubicBezTo>
                    <a:pt x="222" y="439"/>
                    <a:pt x="222" y="439"/>
                    <a:pt x="222" y="439"/>
                  </a:cubicBezTo>
                  <a:cubicBezTo>
                    <a:pt x="222" y="439"/>
                    <a:pt x="220" y="434"/>
                    <a:pt x="214" y="435"/>
                  </a:cubicBezTo>
                  <a:cubicBezTo>
                    <a:pt x="210" y="436"/>
                    <a:pt x="207" y="440"/>
                    <a:pt x="207" y="440"/>
                  </a:cubicBezTo>
                  <a:cubicBezTo>
                    <a:pt x="210" y="442"/>
                    <a:pt x="210" y="442"/>
                    <a:pt x="210" y="442"/>
                  </a:cubicBezTo>
                  <a:cubicBezTo>
                    <a:pt x="210" y="442"/>
                    <a:pt x="214" y="438"/>
                    <a:pt x="215" y="439"/>
                  </a:cubicBezTo>
                  <a:close/>
                  <a:moveTo>
                    <a:pt x="239" y="396"/>
                  </a:moveTo>
                  <a:cubicBezTo>
                    <a:pt x="244" y="390"/>
                    <a:pt x="244" y="390"/>
                    <a:pt x="244" y="390"/>
                  </a:cubicBezTo>
                  <a:cubicBezTo>
                    <a:pt x="242" y="387"/>
                    <a:pt x="242" y="387"/>
                    <a:pt x="242" y="387"/>
                  </a:cubicBezTo>
                  <a:cubicBezTo>
                    <a:pt x="242" y="387"/>
                    <a:pt x="236" y="386"/>
                    <a:pt x="237" y="391"/>
                  </a:cubicBezTo>
                  <a:cubicBezTo>
                    <a:pt x="237" y="396"/>
                    <a:pt x="239" y="396"/>
                    <a:pt x="239" y="396"/>
                  </a:cubicBezTo>
                  <a:close/>
                  <a:moveTo>
                    <a:pt x="242" y="408"/>
                  </a:moveTo>
                  <a:cubicBezTo>
                    <a:pt x="244" y="408"/>
                    <a:pt x="244" y="408"/>
                    <a:pt x="244" y="408"/>
                  </a:cubicBezTo>
                  <a:cubicBezTo>
                    <a:pt x="245" y="406"/>
                    <a:pt x="245" y="406"/>
                    <a:pt x="245" y="406"/>
                  </a:cubicBezTo>
                  <a:cubicBezTo>
                    <a:pt x="244" y="402"/>
                    <a:pt x="244" y="402"/>
                    <a:pt x="244" y="402"/>
                  </a:cubicBezTo>
                  <a:lnTo>
                    <a:pt x="242" y="408"/>
                  </a:lnTo>
                  <a:close/>
                  <a:moveTo>
                    <a:pt x="259" y="367"/>
                  </a:moveTo>
                  <a:cubicBezTo>
                    <a:pt x="259" y="367"/>
                    <a:pt x="254" y="371"/>
                    <a:pt x="253" y="373"/>
                  </a:cubicBezTo>
                  <a:cubicBezTo>
                    <a:pt x="252" y="374"/>
                    <a:pt x="255" y="378"/>
                    <a:pt x="255" y="378"/>
                  </a:cubicBezTo>
                  <a:cubicBezTo>
                    <a:pt x="260" y="373"/>
                    <a:pt x="260" y="373"/>
                    <a:pt x="260" y="373"/>
                  </a:cubicBezTo>
                  <a:cubicBezTo>
                    <a:pt x="265" y="370"/>
                    <a:pt x="265" y="370"/>
                    <a:pt x="265" y="370"/>
                  </a:cubicBezTo>
                  <a:cubicBezTo>
                    <a:pt x="266" y="367"/>
                    <a:pt x="266" y="367"/>
                    <a:pt x="266" y="367"/>
                  </a:cubicBezTo>
                  <a:cubicBezTo>
                    <a:pt x="260" y="370"/>
                    <a:pt x="260" y="370"/>
                    <a:pt x="260" y="370"/>
                  </a:cubicBezTo>
                  <a:lnTo>
                    <a:pt x="259" y="367"/>
                  </a:lnTo>
                  <a:close/>
                  <a:moveTo>
                    <a:pt x="253" y="366"/>
                  </a:moveTo>
                  <a:cubicBezTo>
                    <a:pt x="259" y="363"/>
                    <a:pt x="259" y="363"/>
                    <a:pt x="259" y="363"/>
                  </a:cubicBezTo>
                  <a:cubicBezTo>
                    <a:pt x="260" y="360"/>
                    <a:pt x="260" y="360"/>
                    <a:pt x="260" y="360"/>
                  </a:cubicBezTo>
                  <a:cubicBezTo>
                    <a:pt x="258" y="359"/>
                    <a:pt x="258" y="359"/>
                    <a:pt x="258" y="359"/>
                  </a:cubicBezTo>
                  <a:cubicBezTo>
                    <a:pt x="260" y="357"/>
                    <a:pt x="260" y="357"/>
                    <a:pt x="260" y="357"/>
                  </a:cubicBezTo>
                  <a:cubicBezTo>
                    <a:pt x="259" y="353"/>
                    <a:pt x="259" y="353"/>
                    <a:pt x="259" y="353"/>
                  </a:cubicBezTo>
                  <a:cubicBezTo>
                    <a:pt x="255" y="356"/>
                    <a:pt x="255" y="356"/>
                    <a:pt x="255" y="356"/>
                  </a:cubicBezTo>
                  <a:cubicBezTo>
                    <a:pt x="255" y="358"/>
                    <a:pt x="255" y="358"/>
                    <a:pt x="255" y="358"/>
                  </a:cubicBezTo>
                  <a:cubicBezTo>
                    <a:pt x="252" y="363"/>
                    <a:pt x="252" y="363"/>
                    <a:pt x="252" y="363"/>
                  </a:cubicBezTo>
                  <a:lnTo>
                    <a:pt x="253" y="366"/>
                  </a:lnTo>
                  <a:close/>
                  <a:moveTo>
                    <a:pt x="263" y="349"/>
                  </a:moveTo>
                  <a:cubicBezTo>
                    <a:pt x="262" y="352"/>
                    <a:pt x="262" y="352"/>
                    <a:pt x="262" y="352"/>
                  </a:cubicBezTo>
                  <a:cubicBezTo>
                    <a:pt x="264" y="355"/>
                    <a:pt x="264" y="355"/>
                    <a:pt x="264" y="355"/>
                  </a:cubicBezTo>
                  <a:cubicBezTo>
                    <a:pt x="268" y="350"/>
                    <a:pt x="268" y="350"/>
                    <a:pt x="268" y="350"/>
                  </a:cubicBezTo>
                  <a:lnTo>
                    <a:pt x="263" y="349"/>
                  </a:lnTo>
                  <a:close/>
                  <a:moveTo>
                    <a:pt x="264" y="359"/>
                  </a:moveTo>
                  <a:cubicBezTo>
                    <a:pt x="265" y="357"/>
                    <a:pt x="265" y="357"/>
                    <a:pt x="265" y="357"/>
                  </a:cubicBezTo>
                  <a:cubicBezTo>
                    <a:pt x="262" y="357"/>
                    <a:pt x="262" y="357"/>
                    <a:pt x="262" y="357"/>
                  </a:cubicBezTo>
                  <a:lnTo>
                    <a:pt x="264" y="359"/>
                  </a:lnTo>
                  <a:close/>
                  <a:moveTo>
                    <a:pt x="266" y="343"/>
                  </a:moveTo>
                  <a:cubicBezTo>
                    <a:pt x="269" y="340"/>
                    <a:pt x="269" y="340"/>
                    <a:pt x="269" y="340"/>
                  </a:cubicBezTo>
                  <a:cubicBezTo>
                    <a:pt x="265" y="339"/>
                    <a:pt x="265" y="339"/>
                    <a:pt x="265" y="339"/>
                  </a:cubicBezTo>
                  <a:lnTo>
                    <a:pt x="266" y="343"/>
                  </a:lnTo>
                  <a:close/>
                  <a:moveTo>
                    <a:pt x="261" y="330"/>
                  </a:moveTo>
                  <a:cubicBezTo>
                    <a:pt x="258" y="329"/>
                    <a:pt x="258" y="329"/>
                    <a:pt x="258" y="329"/>
                  </a:cubicBezTo>
                  <a:cubicBezTo>
                    <a:pt x="257" y="333"/>
                    <a:pt x="257" y="333"/>
                    <a:pt x="257" y="333"/>
                  </a:cubicBezTo>
                  <a:cubicBezTo>
                    <a:pt x="260" y="332"/>
                    <a:pt x="260" y="332"/>
                    <a:pt x="260" y="332"/>
                  </a:cubicBezTo>
                  <a:lnTo>
                    <a:pt x="261" y="330"/>
                  </a:lnTo>
                  <a:close/>
                  <a:moveTo>
                    <a:pt x="272" y="351"/>
                  </a:moveTo>
                  <a:cubicBezTo>
                    <a:pt x="269" y="350"/>
                    <a:pt x="269" y="350"/>
                    <a:pt x="269" y="350"/>
                  </a:cubicBezTo>
                  <a:cubicBezTo>
                    <a:pt x="268" y="356"/>
                    <a:pt x="268" y="356"/>
                    <a:pt x="268" y="356"/>
                  </a:cubicBezTo>
                  <a:lnTo>
                    <a:pt x="272" y="351"/>
                  </a:lnTo>
                  <a:close/>
                  <a:moveTo>
                    <a:pt x="280" y="319"/>
                  </a:moveTo>
                  <a:cubicBezTo>
                    <a:pt x="278" y="317"/>
                    <a:pt x="278" y="317"/>
                    <a:pt x="278" y="317"/>
                  </a:cubicBezTo>
                  <a:cubicBezTo>
                    <a:pt x="276" y="320"/>
                    <a:pt x="276" y="320"/>
                    <a:pt x="276" y="320"/>
                  </a:cubicBezTo>
                  <a:lnTo>
                    <a:pt x="280" y="319"/>
                  </a:lnTo>
                  <a:close/>
                  <a:moveTo>
                    <a:pt x="284" y="313"/>
                  </a:moveTo>
                  <a:cubicBezTo>
                    <a:pt x="279" y="312"/>
                    <a:pt x="279" y="312"/>
                    <a:pt x="279" y="312"/>
                  </a:cubicBezTo>
                  <a:cubicBezTo>
                    <a:pt x="276" y="315"/>
                    <a:pt x="276" y="315"/>
                    <a:pt x="276" y="315"/>
                  </a:cubicBezTo>
                  <a:cubicBezTo>
                    <a:pt x="284" y="315"/>
                    <a:pt x="284" y="315"/>
                    <a:pt x="284" y="315"/>
                  </a:cubicBezTo>
                  <a:lnTo>
                    <a:pt x="284" y="313"/>
                  </a:lnTo>
                  <a:close/>
                  <a:moveTo>
                    <a:pt x="301" y="300"/>
                  </a:moveTo>
                  <a:cubicBezTo>
                    <a:pt x="304" y="290"/>
                    <a:pt x="304" y="290"/>
                    <a:pt x="304" y="290"/>
                  </a:cubicBezTo>
                  <a:cubicBezTo>
                    <a:pt x="302" y="289"/>
                    <a:pt x="302" y="289"/>
                    <a:pt x="302" y="289"/>
                  </a:cubicBezTo>
                  <a:cubicBezTo>
                    <a:pt x="301" y="294"/>
                    <a:pt x="301" y="294"/>
                    <a:pt x="301" y="294"/>
                  </a:cubicBezTo>
                  <a:cubicBezTo>
                    <a:pt x="297" y="292"/>
                    <a:pt x="297" y="292"/>
                    <a:pt x="297" y="292"/>
                  </a:cubicBezTo>
                  <a:cubicBezTo>
                    <a:pt x="296" y="297"/>
                    <a:pt x="296" y="297"/>
                    <a:pt x="296" y="297"/>
                  </a:cubicBezTo>
                  <a:cubicBezTo>
                    <a:pt x="300" y="298"/>
                    <a:pt x="300" y="298"/>
                    <a:pt x="300" y="298"/>
                  </a:cubicBezTo>
                  <a:cubicBezTo>
                    <a:pt x="300" y="300"/>
                    <a:pt x="300" y="300"/>
                    <a:pt x="300" y="300"/>
                  </a:cubicBezTo>
                  <a:lnTo>
                    <a:pt x="301" y="300"/>
                  </a:lnTo>
                  <a:close/>
                  <a:moveTo>
                    <a:pt x="305" y="276"/>
                  </a:moveTo>
                  <a:cubicBezTo>
                    <a:pt x="298" y="279"/>
                    <a:pt x="304" y="279"/>
                    <a:pt x="306" y="278"/>
                  </a:cubicBezTo>
                  <a:cubicBezTo>
                    <a:pt x="311" y="276"/>
                    <a:pt x="310" y="273"/>
                    <a:pt x="305" y="276"/>
                  </a:cubicBezTo>
                  <a:close/>
                  <a:moveTo>
                    <a:pt x="262" y="260"/>
                  </a:moveTo>
                  <a:cubicBezTo>
                    <a:pt x="260" y="266"/>
                    <a:pt x="260" y="266"/>
                    <a:pt x="260" y="266"/>
                  </a:cubicBezTo>
                  <a:cubicBezTo>
                    <a:pt x="265" y="263"/>
                    <a:pt x="265" y="263"/>
                    <a:pt x="265" y="263"/>
                  </a:cubicBezTo>
                  <a:lnTo>
                    <a:pt x="262" y="260"/>
                  </a:lnTo>
                  <a:close/>
                  <a:moveTo>
                    <a:pt x="320" y="244"/>
                  </a:moveTo>
                  <a:cubicBezTo>
                    <a:pt x="327" y="242"/>
                    <a:pt x="327" y="242"/>
                    <a:pt x="327" y="242"/>
                  </a:cubicBezTo>
                  <a:cubicBezTo>
                    <a:pt x="327" y="241"/>
                    <a:pt x="327" y="241"/>
                    <a:pt x="327" y="241"/>
                  </a:cubicBezTo>
                  <a:cubicBezTo>
                    <a:pt x="320" y="239"/>
                    <a:pt x="320" y="239"/>
                    <a:pt x="320" y="239"/>
                  </a:cubicBezTo>
                  <a:lnTo>
                    <a:pt x="320" y="244"/>
                  </a:lnTo>
                  <a:close/>
                  <a:moveTo>
                    <a:pt x="323" y="236"/>
                  </a:moveTo>
                  <a:cubicBezTo>
                    <a:pt x="327" y="239"/>
                    <a:pt x="327" y="239"/>
                    <a:pt x="327" y="239"/>
                  </a:cubicBezTo>
                  <a:cubicBezTo>
                    <a:pt x="327" y="238"/>
                    <a:pt x="324" y="234"/>
                    <a:pt x="324" y="234"/>
                  </a:cubicBezTo>
                  <a:lnTo>
                    <a:pt x="323" y="236"/>
                  </a:lnTo>
                  <a:close/>
                  <a:moveTo>
                    <a:pt x="353" y="201"/>
                  </a:moveTo>
                  <a:cubicBezTo>
                    <a:pt x="346" y="195"/>
                    <a:pt x="347" y="207"/>
                    <a:pt x="347" y="207"/>
                  </a:cubicBezTo>
                  <a:cubicBezTo>
                    <a:pt x="344" y="210"/>
                    <a:pt x="344" y="210"/>
                    <a:pt x="344" y="210"/>
                  </a:cubicBezTo>
                  <a:cubicBezTo>
                    <a:pt x="345" y="210"/>
                    <a:pt x="345" y="210"/>
                    <a:pt x="345" y="210"/>
                  </a:cubicBezTo>
                  <a:cubicBezTo>
                    <a:pt x="351" y="208"/>
                    <a:pt x="351" y="208"/>
                    <a:pt x="351" y="208"/>
                  </a:cubicBezTo>
                  <a:cubicBezTo>
                    <a:pt x="351" y="208"/>
                    <a:pt x="358" y="206"/>
                    <a:pt x="353" y="201"/>
                  </a:cubicBezTo>
                  <a:close/>
                  <a:moveTo>
                    <a:pt x="343" y="217"/>
                  </a:moveTo>
                  <a:cubicBezTo>
                    <a:pt x="348" y="213"/>
                    <a:pt x="348" y="213"/>
                    <a:pt x="348" y="213"/>
                  </a:cubicBezTo>
                  <a:cubicBezTo>
                    <a:pt x="343" y="214"/>
                    <a:pt x="343" y="214"/>
                    <a:pt x="343" y="214"/>
                  </a:cubicBezTo>
                  <a:lnTo>
                    <a:pt x="343" y="217"/>
                  </a:lnTo>
                  <a:close/>
                  <a:moveTo>
                    <a:pt x="350" y="229"/>
                  </a:moveTo>
                  <a:cubicBezTo>
                    <a:pt x="348" y="232"/>
                    <a:pt x="348" y="232"/>
                    <a:pt x="348" y="232"/>
                  </a:cubicBezTo>
                  <a:cubicBezTo>
                    <a:pt x="354" y="232"/>
                    <a:pt x="354" y="232"/>
                    <a:pt x="354" y="232"/>
                  </a:cubicBezTo>
                  <a:lnTo>
                    <a:pt x="350" y="229"/>
                  </a:lnTo>
                  <a:close/>
                  <a:moveTo>
                    <a:pt x="265" y="251"/>
                  </a:moveTo>
                  <a:cubicBezTo>
                    <a:pt x="265" y="251"/>
                    <a:pt x="270" y="250"/>
                    <a:pt x="271" y="247"/>
                  </a:cubicBezTo>
                  <a:cubicBezTo>
                    <a:pt x="271" y="245"/>
                    <a:pt x="270" y="242"/>
                    <a:pt x="271" y="242"/>
                  </a:cubicBezTo>
                  <a:cubicBezTo>
                    <a:pt x="272" y="242"/>
                    <a:pt x="275" y="238"/>
                    <a:pt x="275" y="238"/>
                  </a:cubicBezTo>
                  <a:cubicBezTo>
                    <a:pt x="275" y="238"/>
                    <a:pt x="281" y="237"/>
                    <a:pt x="281" y="232"/>
                  </a:cubicBezTo>
                  <a:cubicBezTo>
                    <a:pt x="281" y="226"/>
                    <a:pt x="278" y="227"/>
                    <a:pt x="278" y="227"/>
                  </a:cubicBezTo>
                  <a:cubicBezTo>
                    <a:pt x="274" y="235"/>
                    <a:pt x="274" y="235"/>
                    <a:pt x="274" y="235"/>
                  </a:cubicBezTo>
                  <a:cubicBezTo>
                    <a:pt x="272" y="232"/>
                    <a:pt x="272" y="232"/>
                    <a:pt x="272" y="232"/>
                  </a:cubicBezTo>
                  <a:cubicBezTo>
                    <a:pt x="272" y="232"/>
                    <a:pt x="266" y="239"/>
                    <a:pt x="266" y="242"/>
                  </a:cubicBezTo>
                  <a:cubicBezTo>
                    <a:pt x="265" y="245"/>
                    <a:pt x="266" y="247"/>
                    <a:pt x="266" y="248"/>
                  </a:cubicBezTo>
                  <a:cubicBezTo>
                    <a:pt x="266" y="249"/>
                    <a:pt x="264" y="250"/>
                    <a:pt x="265" y="251"/>
                  </a:cubicBezTo>
                  <a:close/>
                  <a:moveTo>
                    <a:pt x="282" y="233"/>
                  </a:moveTo>
                  <a:cubicBezTo>
                    <a:pt x="282" y="233"/>
                    <a:pt x="287" y="233"/>
                    <a:pt x="289" y="232"/>
                  </a:cubicBezTo>
                  <a:cubicBezTo>
                    <a:pt x="292" y="231"/>
                    <a:pt x="290" y="226"/>
                    <a:pt x="290" y="226"/>
                  </a:cubicBezTo>
                  <a:cubicBezTo>
                    <a:pt x="290" y="226"/>
                    <a:pt x="297" y="222"/>
                    <a:pt x="301" y="221"/>
                  </a:cubicBezTo>
                  <a:cubicBezTo>
                    <a:pt x="303" y="220"/>
                    <a:pt x="298" y="215"/>
                    <a:pt x="296" y="215"/>
                  </a:cubicBezTo>
                  <a:cubicBezTo>
                    <a:pt x="293" y="215"/>
                    <a:pt x="298" y="219"/>
                    <a:pt x="296" y="220"/>
                  </a:cubicBezTo>
                  <a:cubicBezTo>
                    <a:pt x="294" y="221"/>
                    <a:pt x="292" y="215"/>
                    <a:pt x="292" y="215"/>
                  </a:cubicBezTo>
                  <a:cubicBezTo>
                    <a:pt x="288" y="219"/>
                    <a:pt x="288" y="219"/>
                    <a:pt x="288" y="219"/>
                  </a:cubicBezTo>
                  <a:cubicBezTo>
                    <a:pt x="285" y="220"/>
                    <a:pt x="285" y="220"/>
                    <a:pt x="285" y="220"/>
                  </a:cubicBezTo>
                  <a:cubicBezTo>
                    <a:pt x="285" y="223"/>
                    <a:pt x="285" y="223"/>
                    <a:pt x="285" y="223"/>
                  </a:cubicBezTo>
                  <a:cubicBezTo>
                    <a:pt x="282" y="224"/>
                    <a:pt x="282" y="224"/>
                    <a:pt x="282" y="224"/>
                  </a:cubicBezTo>
                  <a:cubicBezTo>
                    <a:pt x="282" y="227"/>
                    <a:pt x="282" y="227"/>
                    <a:pt x="282" y="227"/>
                  </a:cubicBezTo>
                  <a:cubicBezTo>
                    <a:pt x="284" y="229"/>
                    <a:pt x="284" y="229"/>
                    <a:pt x="284" y="229"/>
                  </a:cubicBezTo>
                  <a:lnTo>
                    <a:pt x="282" y="233"/>
                  </a:lnTo>
                  <a:close/>
                  <a:moveTo>
                    <a:pt x="303" y="221"/>
                  </a:moveTo>
                  <a:cubicBezTo>
                    <a:pt x="303" y="223"/>
                    <a:pt x="301" y="226"/>
                    <a:pt x="301" y="226"/>
                  </a:cubicBezTo>
                  <a:cubicBezTo>
                    <a:pt x="310" y="222"/>
                    <a:pt x="310" y="222"/>
                    <a:pt x="310" y="222"/>
                  </a:cubicBezTo>
                  <a:cubicBezTo>
                    <a:pt x="311" y="216"/>
                    <a:pt x="311" y="216"/>
                    <a:pt x="311" y="216"/>
                  </a:cubicBezTo>
                  <a:cubicBezTo>
                    <a:pt x="313" y="220"/>
                    <a:pt x="313" y="220"/>
                    <a:pt x="313" y="220"/>
                  </a:cubicBezTo>
                  <a:cubicBezTo>
                    <a:pt x="322" y="207"/>
                    <a:pt x="322" y="207"/>
                    <a:pt x="322" y="207"/>
                  </a:cubicBezTo>
                  <a:cubicBezTo>
                    <a:pt x="322" y="207"/>
                    <a:pt x="317" y="208"/>
                    <a:pt x="317" y="207"/>
                  </a:cubicBezTo>
                  <a:cubicBezTo>
                    <a:pt x="317" y="213"/>
                    <a:pt x="317" y="213"/>
                    <a:pt x="317" y="213"/>
                  </a:cubicBezTo>
                  <a:cubicBezTo>
                    <a:pt x="312" y="209"/>
                    <a:pt x="312" y="209"/>
                    <a:pt x="312" y="209"/>
                  </a:cubicBezTo>
                  <a:cubicBezTo>
                    <a:pt x="305" y="213"/>
                    <a:pt x="305" y="213"/>
                    <a:pt x="305" y="213"/>
                  </a:cubicBezTo>
                  <a:cubicBezTo>
                    <a:pt x="306" y="217"/>
                    <a:pt x="306" y="217"/>
                    <a:pt x="306" y="217"/>
                  </a:cubicBezTo>
                  <a:cubicBezTo>
                    <a:pt x="303" y="216"/>
                    <a:pt x="303" y="216"/>
                    <a:pt x="303" y="216"/>
                  </a:cubicBezTo>
                  <a:cubicBezTo>
                    <a:pt x="303" y="216"/>
                    <a:pt x="304" y="219"/>
                    <a:pt x="303" y="221"/>
                  </a:cubicBezTo>
                  <a:close/>
                  <a:moveTo>
                    <a:pt x="362" y="187"/>
                  </a:moveTo>
                  <a:cubicBezTo>
                    <a:pt x="362" y="187"/>
                    <a:pt x="366" y="187"/>
                    <a:pt x="367" y="186"/>
                  </a:cubicBezTo>
                  <a:cubicBezTo>
                    <a:pt x="369" y="186"/>
                    <a:pt x="372" y="184"/>
                    <a:pt x="372" y="184"/>
                  </a:cubicBezTo>
                  <a:cubicBezTo>
                    <a:pt x="367" y="178"/>
                    <a:pt x="367" y="178"/>
                    <a:pt x="367" y="178"/>
                  </a:cubicBezTo>
                  <a:lnTo>
                    <a:pt x="362" y="187"/>
                  </a:lnTo>
                  <a:close/>
                  <a:moveTo>
                    <a:pt x="378" y="177"/>
                  </a:moveTo>
                  <a:cubicBezTo>
                    <a:pt x="377" y="175"/>
                    <a:pt x="376" y="174"/>
                    <a:pt x="374" y="174"/>
                  </a:cubicBezTo>
                  <a:cubicBezTo>
                    <a:pt x="371" y="173"/>
                    <a:pt x="369" y="175"/>
                    <a:pt x="369" y="175"/>
                  </a:cubicBezTo>
                  <a:cubicBezTo>
                    <a:pt x="369" y="175"/>
                    <a:pt x="370" y="182"/>
                    <a:pt x="373" y="182"/>
                  </a:cubicBezTo>
                  <a:cubicBezTo>
                    <a:pt x="375" y="183"/>
                    <a:pt x="379" y="178"/>
                    <a:pt x="378" y="177"/>
                  </a:cubicBezTo>
                  <a:close/>
                  <a:moveTo>
                    <a:pt x="352" y="177"/>
                  </a:moveTo>
                  <a:cubicBezTo>
                    <a:pt x="355" y="179"/>
                    <a:pt x="357" y="179"/>
                    <a:pt x="357" y="179"/>
                  </a:cubicBezTo>
                  <a:cubicBezTo>
                    <a:pt x="357" y="174"/>
                    <a:pt x="357" y="174"/>
                    <a:pt x="357" y="174"/>
                  </a:cubicBezTo>
                  <a:cubicBezTo>
                    <a:pt x="350" y="171"/>
                    <a:pt x="350" y="171"/>
                    <a:pt x="350" y="171"/>
                  </a:cubicBezTo>
                  <a:cubicBezTo>
                    <a:pt x="348" y="173"/>
                    <a:pt x="348" y="173"/>
                    <a:pt x="348" y="173"/>
                  </a:cubicBezTo>
                  <a:cubicBezTo>
                    <a:pt x="348" y="173"/>
                    <a:pt x="350" y="177"/>
                    <a:pt x="352" y="177"/>
                  </a:cubicBezTo>
                  <a:close/>
                  <a:moveTo>
                    <a:pt x="348" y="178"/>
                  </a:moveTo>
                  <a:cubicBezTo>
                    <a:pt x="344" y="183"/>
                    <a:pt x="344" y="183"/>
                    <a:pt x="344" y="183"/>
                  </a:cubicBezTo>
                  <a:cubicBezTo>
                    <a:pt x="348" y="188"/>
                    <a:pt x="348" y="188"/>
                    <a:pt x="348" y="188"/>
                  </a:cubicBezTo>
                  <a:cubicBezTo>
                    <a:pt x="344" y="189"/>
                    <a:pt x="344" y="189"/>
                    <a:pt x="344" y="189"/>
                  </a:cubicBezTo>
                  <a:cubicBezTo>
                    <a:pt x="337" y="201"/>
                    <a:pt x="337" y="201"/>
                    <a:pt x="337" y="201"/>
                  </a:cubicBezTo>
                  <a:cubicBezTo>
                    <a:pt x="343" y="185"/>
                    <a:pt x="343" y="185"/>
                    <a:pt x="343" y="185"/>
                  </a:cubicBezTo>
                  <a:cubicBezTo>
                    <a:pt x="341" y="184"/>
                    <a:pt x="341" y="184"/>
                    <a:pt x="341" y="184"/>
                  </a:cubicBezTo>
                  <a:cubicBezTo>
                    <a:pt x="341" y="184"/>
                    <a:pt x="342" y="177"/>
                    <a:pt x="338" y="175"/>
                  </a:cubicBezTo>
                  <a:cubicBezTo>
                    <a:pt x="333" y="173"/>
                    <a:pt x="333" y="185"/>
                    <a:pt x="333" y="185"/>
                  </a:cubicBezTo>
                  <a:cubicBezTo>
                    <a:pt x="330" y="186"/>
                    <a:pt x="330" y="186"/>
                    <a:pt x="330" y="186"/>
                  </a:cubicBezTo>
                  <a:cubicBezTo>
                    <a:pt x="331" y="197"/>
                    <a:pt x="331" y="197"/>
                    <a:pt x="331" y="197"/>
                  </a:cubicBezTo>
                  <a:cubicBezTo>
                    <a:pt x="324" y="202"/>
                    <a:pt x="324" y="202"/>
                    <a:pt x="324" y="202"/>
                  </a:cubicBezTo>
                  <a:cubicBezTo>
                    <a:pt x="325" y="206"/>
                    <a:pt x="325" y="206"/>
                    <a:pt x="325" y="206"/>
                  </a:cubicBezTo>
                  <a:cubicBezTo>
                    <a:pt x="319" y="218"/>
                    <a:pt x="319" y="218"/>
                    <a:pt x="319" y="218"/>
                  </a:cubicBezTo>
                  <a:cubicBezTo>
                    <a:pt x="322" y="218"/>
                    <a:pt x="322" y="218"/>
                    <a:pt x="322" y="218"/>
                  </a:cubicBezTo>
                  <a:cubicBezTo>
                    <a:pt x="331" y="208"/>
                    <a:pt x="331" y="208"/>
                    <a:pt x="331" y="208"/>
                  </a:cubicBezTo>
                  <a:cubicBezTo>
                    <a:pt x="328" y="214"/>
                    <a:pt x="328" y="214"/>
                    <a:pt x="328" y="214"/>
                  </a:cubicBezTo>
                  <a:cubicBezTo>
                    <a:pt x="335" y="215"/>
                    <a:pt x="335" y="215"/>
                    <a:pt x="335" y="215"/>
                  </a:cubicBezTo>
                  <a:cubicBezTo>
                    <a:pt x="336" y="215"/>
                    <a:pt x="337" y="209"/>
                    <a:pt x="337" y="209"/>
                  </a:cubicBezTo>
                  <a:cubicBezTo>
                    <a:pt x="340" y="211"/>
                    <a:pt x="340" y="211"/>
                    <a:pt x="340" y="211"/>
                  </a:cubicBezTo>
                  <a:cubicBezTo>
                    <a:pt x="340" y="211"/>
                    <a:pt x="345" y="202"/>
                    <a:pt x="346" y="200"/>
                  </a:cubicBezTo>
                  <a:cubicBezTo>
                    <a:pt x="347" y="198"/>
                    <a:pt x="354" y="198"/>
                    <a:pt x="354" y="198"/>
                  </a:cubicBezTo>
                  <a:cubicBezTo>
                    <a:pt x="354" y="198"/>
                    <a:pt x="357" y="193"/>
                    <a:pt x="358" y="188"/>
                  </a:cubicBezTo>
                  <a:cubicBezTo>
                    <a:pt x="359" y="184"/>
                    <a:pt x="348" y="178"/>
                    <a:pt x="348" y="178"/>
                  </a:cubicBezTo>
                  <a:close/>
                  <a:moveTo>
                    <a:pt x="330" y="179"/>
                  </a:moveTo>
                  <a:cubicBezTo>
                    <a:pt x="330" y="174"/>
                    <a:pt x="330" y="174"/>
                    <a:pt x="330" y="174"/>
                  </a:cubicBezTo>
                  <a:cubicBezTo>
                    <a:pt x="335" y="174"/>
                    <a:pt x="335" y="174"/>
                    <a:pt x="335" y="174"/>
                  </a:cubicBezTo>
                  <a:cubicBezTo>
                    <a:pt x="343" y="162"/>
                    <a:pt x="343" y="162"/>
                    <a:pt x="343" y="162"/>
                  </a:cubicBezTo>
                  <a:cubicBezTo>
                    <a:pt x="343" y="162"/>
                    <a:pt x="351" y="146"/>
                    <a:pt x="341" y="155"/>
                  </a:cubicBezTo>
                  <a:cubicBezTo>
                    <a:pt x="331" y="162"/>
                    <a:pt x="326" y="174"/>
                    <a:pt x="327" y="177"/>
                  </a:cubicBezTo>
                  <a:cubicBezTo>
                    <a:pt x="328" y="181"/>
                    <a:pt x="330" y="179"/>
                    <a:pt x="330" y="179"/>
                  </a:cubicBezTo>
                  <a:close/>
                  <a:moveTo>
                    <a:pt x="312" y="197"/>
                  </a:moveTo>
                  <a:cubicBezTo>
                    <a:pt x="315" y="194"/>
                    <a:pt x="319" y="192"/>
                    <a:pt x="319" y="192"/>
                  </a:cubicBezTo>
                  <a:cubicBezTo>
                    <a:pt x="313" y="199"/>
                    <a:pt x="313" y="199"/>
                    <a:pt x="313" y="199"/>
                  </a:cubicBezTo>
                  <a:cubicBezTo>
                    <a:pt x="317" y="201"/>
                    <a:pt x="317" y="201"/>
                    <a:pt x="317" y="201"/>
                  </a:cubicBezTo>
                  <a:cubicBezTo>
                    <a:pt x="327" y="191"/>
                    <a:pt x="327" y="191"/>
                    <a:pt x="327" y="191"/>
                  </a:cubicBezTo>
                  <a:cubicBezTo>
                    <a:pt x="325" y="187"/>
                    <a:pt x="325" y="187"/>
                    <a:pt x="325" y="187"/>
                  </a:cubicBezTo>
                  <a:cubicBezTo>
                    <a:pt x="327" y="185"/>
                    <a:pt x="327" y="185"/>
                    <a:pt x="327" y="185"/>
                  </a:cubicBezTo>
                  <a:cubicBezTo>
                    <a:pt x="322" y="171"/>
                    <a:pt x="322" y="171"/>
                    <a:pt x="322" y="171"/>
                  </a:cubicBezTo>
                  <a:cubicBezTo>
                    <a:pt x="315" y="172"/>
                    <a:pt x="315" y="172"/>
                    <a:pt x="315" y="172"/>
                  </a:cubicBezTo>
                  <a:cubicBezTo>
                    <a:pt x="320" y="183"/>
                    <a:pt x="320" y="183"/>
                    <a:pt x="320" y="183"/>
                  </a:cubicBezTo>
                  <a:cubicBezTo>
                    <a:pt x="317" y="183"/>
                    <a:pt x="317" y="183"/>
                    <a:pt x="317" y="183"/>
                  </a:cubicBezTo>
                  <a:cubicBezTo>
                    <a:pt x="317" y="188"/>
                    <a:pt x="317" y="188"/>
                    <a:pt x="317" y="188"/>
                  </a:cubicBezTo>
                  <a:cubicBezTo>
                    <a:pt x="309" y="186"/>
                    <a:pt x="309" y="186"/>
                    <a:pt x="309" y="186"/>
                  </a:cubicBezTo>
                  <a:cubicBezTo>
                    <a:pt x="309" y="186"/>
                    <a:pt x="306" y="191"/>
                    <a:pt x="305" y="194"/>
                  </a:cubicBezTo>
                  <a:cubicBezTo>
                    <a:pt x="303" y="199"/>
                    <a:pt x="308" y="198"/>
                    <a:pt x="312" y="197"/>
                  </a:cubicBezTo>
                  <a:close/>
                  <a:moveTo>
                    <a:pt x="309" y="186"/>
                  </a:moveTo>
                  <a:cubicBezTo>
                    <a:pt x="309" y="186"/>
                    <a:pt x="309" y="186"/>
                    <a:pt x="309" y="186"/>
                  </a:cubicBezTo>
                  <a:moveTo>
                    <a:pt x="313" y="206"/>
                  </a:moveTo>
                  <a:cubicBezTo>
                    <a:pt x="322" y="206"/>
                    <a:pt x="319" y="202"/>
                    <a:pt x="313" y="202"/>
                  </a:cubicBezTo>
                  <a:cubicBezTo>
                    <a:pt x="307" y="202"/>
                    <a:pt x="306" y="206"/>
                    <a:pt x="313" y="206"/>
                  </a:cubicBezTo>
                  <a:close/>
                  <a:moveTo>
                    <a:pt x="361" y="157"/>
                  </a:moveTo>
                  <a:cubicBezTo>
                    <a:pt x="367" y="159"/>
                    <a:pt x="367" y="159"/>
                    <a:pt x="367" y="159"/>
                  </a:cubicBezTo>
                  <a:cubicBezTo>
                    <a:pt x="360" y="165"/>
                    <a:pt x="360" y="165"/>
                    <a:pt x="360" y="165"/>
                  </a:cubicBezTo>
                  <a:cubicBezTo>
                    <a:pt x="362" y="168"/>
                    <a:pt x="362" y="168"/>
                    <a:pt x="362" y="168"/>
                  </a:cubicBezTo>
                  <a:cubicBezTo>
                    <a:pt x="362" y="168"/>
                    <a:pt x="368" y="170"/>
                    <a:pt x="371" y="168"/>
                  </a:cubicBezTo>
                  <a:cubicBezTo>
                    <a:pt x="376" y="157"/>
                    <a:pt x="376" y="157"/>
                    <a:pt x="376" y="157"/>
                  </a:cubicBezTo>
                  <a:cubicBezTo>
                    <a:pt x="387" y="158"/>
                    <a:pt x="387" y="158"/>
                    <a:pt x="387" y="158"/>
                  </a:cubicBezTo>
                  <a:cubicBezTo>
                    <a:pt x="385" y="151"/>
                    <a:pt x="385" y="151"/>
                    <a:pt x="385" y="151"/>
                  </a:cubicBezTo>
                  <a:cubicBezTo>
                    <a:pt x="389" y="144"/>
                    <a:pt x="389" y="144"/>
                    <a:pt x="389" y="144"/>
                  </a:cubicBezTo>
                  <a:cubicBezTo>
                    <a:pt x="389" y="144"/>
                    <a:pt x="391" y="135"/>
                    <a:pt x="384" y="132"/>
                  </a:cubicBezTo>
                  <a:cubicBezTo>
                    <a:pt x="376" y="129"/>
                    <a:pt x="370" y="139"/>
                    <a:pt x="370" y="139"/>
                  </a:cubicBezTo>
                  <a:cubicBezTo>
                    <a:pt x="375" y="145"/>
                    <a:pt x="375" y="145"/>
                    <a:pt x="375" y="145"/>
                  </a:cubicBezTo>
                  <a:cubicBezTo>
                    <a:pt x="371" y="143"/>
                    <a:pt x="371" y="143"/>
                    <a:pt x="371" y="143"/>
                  </a:cubicBezTo>
                  <a:cubicBezTo>
                    <a:pt x="371" y="143"/>
                    <a:pt x="362" y="144"/>
                    <a:pt x="362" y="145"/>
                  </a:cubicBezTo>
                  <a:cubicBezTo>
                    <a:pt x="362" y="150"/>
                    <a:pt x="362" y="150"/>
                    <a:pt x="362" y="150"/>
                  </a:cubicBezTo>
                  <a:cubicBezTo>
                    <a:pt x="367" y="152"/>
                    <a:pt x="367" y="152"/>
                    <a:pt x="367" y="152"/>
                  </a:cubicBezTo>
                  <a:cubicBezTo>
                    <a:pt x="360" y="155"/>
                    <a:pt x="360" y="155"/>
                    <a:pt x="360" y="155"/>
                  </a:cubicBezTo>
                  <a:lnTo>
                    <a:pt x="361" y="157"/>
                  </a:lnTo>
                  <a:close/>
                  <a:moveTo>
                    <a:pt x="401" y="132"/>
                  </a:moveTo>
                  <a:cubicBezTo>
                    <a:pt x="406" y="130"/>
                    <a:pt x="406" y="127"/>
                    <a:pt x="406" y="127"/>
                  </a:cubicBezTo>
                  <a:cubicBezTo>
                    <a:pt x="404" y="127"/>
                    <a:pt x="404" y="127"/>
                    <a:pt x="404" y="127"/>
                  </a:cubicBezTo>
                  <a:cubicBezTo>
                    <a:pt x="404" y="127"/>
                    <a:pt x="405" y="121"/>
                    <a:pt x="407" y="120"/>
                  </a:cubicBezTo>
                  <a:cubicBezTo>
                    <a:pt x="408" y="119"/>
                    <a:pt x="410" y="118"/>
                    <a:pt x="410" y="118"/>
                  </a:cubicBezTo>
                  <a:cubicBezTo>
                    <a:pt x="410" y="118"/>
                    <a:pt x="408" y="111"/>
                    <a:pt x="403" y="112"/>
                  </a:cubicBezTo>
                  <a:cubicBezTo>
                    <a:pt x="399" y="112"/>
                    <a:pt x="401" y="119"/>
                    <a:pt x="401" y="119"/>
                  </a:cubicBezTo>
                  <a:cubicBezTo>
                    <a:pt x="397" y="118"/>
                    <a:pt x="397" y="118"/>
                    <a:pt x="397" y="118"/>
                  </a:cubicBezTo>
                  <a:cubicBezTo>
                    <a:pt x="393" y="121"/>
                    <a:pt x="393" y="121"/>
                    <a:pt x="393" y="121"/>
                  </a:cubicBezTo>
                  <a:cubicBezTo>
                    <a:pt x="394" y="124"/>
                    <a:pt x="394" y="124"/>
                    <a:pt x="394" y="124"/>
                  </a:cubicBezTo>
                  <a:cubicBezTo>
                    <a:pt x="390" y="123"/>
                    <a:pt x="390" y="123"/>
                    <a:pt x="390" y="123"/>
                  </a:cubicBezTo>
                  <a:cubicBezTo>
                    <a:pt x="389" y="126"/>
                    <a:pt x="389" y="126"/>
                    <a:pt x="389" y="126"/>
                  </a:cubicBezTo>
                  <a:cubicBezTo>
                    <a:pt x="390" y="129"/>
                    <a:pt x="390" y="129"/>
                    <a:pt x="390" y="129"/>
                  </a:cubicBezTo>
                  <a:cubicBezTo>
                    <a:pt x="388" y="128"/>
                    <a:pt x="388" y="128"/>
                    <a:pt x="388" y="128"/>
                  </a:cubicBezTo>
                  <a:cubicBezTo>
                    <a:pt x="388" y="132"/>
                    <a:pt x="388" y="132"/>
                    <a:pt x="388" y="132"/>
                  </a:cubicBezTo>
                  <a:cubicBezTo>
                    <a:pt x="388" y="132"/>
                    <a:pt x="395" y="134"/>
                    <a:pt x="401" y="132"/>
                  </a:cubicBezTo>
                  <a:close/>
                  <a:moveTo>
                    <a:pt x="408" y="111"/>
                  </a:moveTo>
                  <a:cubicBezTo>
                    <a:pt x="410" y="112"/>
                    <a:pt x="411" y="112"/>
                    <a:pt x="411" y="112"/>
                  </a:cubicBezTo>
                  <a:cubicBezTo>
                    <a:pt x="412" y="115"/>
                    <a:pt x="412" y="115"/>
                    <a:pt x="412" y="115"/>
                  </a:cubicBezTo>
                  <a:cubicBezTo>
                    <a:pt x="412" y="115"/>
                    <a:pt x="420" y="113"/>
                    <a:pt x="420" y="109"/>
                  </a:cubicBezTo>
                  <a:cubicBezTo>
                    <a:pt x="420" y="106"/>
                    <a:pt x="420" y="106"/>
                    <a:pt x="420" y="106"/>
                  </a:cubicBezTo>
                  <a:cubicBezTo>
                    <a:pt x="420" y="106"/>
                    <a:pt x="426" y="104"/>
                    <a:pt x="424" y="102"/>
                  </a:cubicBezTo>
                  <a:cubicBezTo>
                    <a:pt x="423" y="99"/>
                    <a:pt x="418" y="100"/>
                    <a:pt x="418" y="100"/>
                  </a:cubicBezTo>
                  <a:cubicBezTo>
                    <a:pt x="418" y="100"/>
                    <a:pt x="416" y="96"/>
                    <a:pt x="411" y="97"/>
                  </a:cubicBezTo>
                  <a:cubicBezTo>
                    <a:pt x="408" y="98"/>
                    <a:pt x="403" y="106"/>
                    <a:pt x="403" y="106"/>
                  </a:cubicBezTo>
                  <a:cubicBezTo>
                    <a:pt x="403" y="106"/>
                    <a:pt x="406" y="110"/>
                    <a:pt x="408" y="111"/>
                  </a:cubicBezTo>
                  <a:close/>
                  <a:moveTo>
                    <a:pt x="424" y="106"/>
                  </a:moveTo>
                  <a:cubicBezTo>
                    <a:pt x="421" y="111"/>
                    <a:pt x="421" y="111"/>
                    <a:pt x="421" y="111"/>
                  </a:cubicBezTo>
                  <a:cubicBezTo>
                    <a:pt x="428" y="111"/>
                    <a:pt x="428" y="111"/>
                    <a:pt x="428" y="111"/>
                  </a:cubicBezTo>
                  <a:cubicBezTo>
                    <a:pt x="433" y="100"/>
                    <a:pt x="433" y="100"/>
                    <a:pt x="433" y="100"/>
                  </a:cubicBezTo>
                  <a:cubicBezTo>
                    <a:pt x="429" y="100"/>
                    <a:pt x="429" y="100"/>
                    <a:pt x="429" y="100"/>
                  </a:cubicBezTo>
                  <a:lnTo>
                    <a:pt x="424" y="106"/>
                  </a:lnTo>
                  <a:close/>
                  <a:moveTo>
                    <a:pt x="426" y="97"/>
                  </a:moveTo>
                  <a:cubicBezTo>
                    <a:pt x="433" y="98"/>
                    <a:pt x="434" y="97"/>
                    <a:pt x="433" y="93"/>
                  </a:cubicBezTo>
                  <a:cubicBezTo>
                    <a:pt x="431" y="90"/>
                    <a:pt x="427" y="87"/>
                    <a:pt x="427" y="87"/>
                  </a:cubicBezTo>
                  <a:cubicBezTo>
                    <a:pt x="426" y="91"/>
                    <a:pt x="426" y="91"/>
                    <a:pt x="426" y="91"/>
                  </a:cubicBezTo>
                  <a:cubicBezTo>
                    <a:pt x="422" y="83"/>
                    <a:pt x="422" y="83"/>
                    <a:pt x="422" y="83"/>
                  </a:cubicBezTo>
                  <a:cubicBezTo>
                    <a:pt x="420" y="87"/>
                    <a:pt x="420" y="87"/>
                    <a:pt x="420" y="87"/>
                  </a:cubicBezTo>
                  <a:cubicBezTo>
                    <a:pt x="424" y="94"/>
                    <a:pt x="424" y="94"/>
                    <a:pt x="424" y="94"/>
                  </a:cubicBezTo>
                  <a:cubicBezTo>
                    <a:pt x="424" y="94"/>
                    <a:pt x="422" y="96"/>
                    <a:pt x="426" y="97"/>
                  </a:cubicBezTo>
                  <a:close/>
                  <a:moveTo>
                    <a:pt x="421" y="95"/>
                  </a:moveTo>
                  <a:cubicBezTo>
                    <a:pt x="417" y="91"/>
                    <a:pt x="417" y="91"/>
                    <a:pt x="417" y="91"/>
                  </a:cubicBezTo>
                  <a:cubicBezTo>
                    <a:pt x="417" y="94"/>
                    <a:pt x="417" y="94"/>
                    <a:pt x="417" y="94"/>
                  </a:cubicBezTo>
                  <a:lnTo>
                    <a:pt x="421" y="95"/>
                  </a:lnTo>
                  <a:close/>
                  <a:moveTo>
                    <a:pt x="413" y="95"/>
                  </a:moveTo>
                  <a:cubicBezTo>
                    <a:pt x="415" y="87"/>
                    <a:pt x="415" y="87"/>
                    <a:pt x="415" y="87"/>
                  </a:cubicBezTo>
                  <a:cubicBezTo>
                    <a:pt x="409" y="84"/>
                    <a:pt x="409" y="84"/>
                    <a:pt x="409" y="84"/>
                  </a:cubicBezTo>
                  <a:cubicBezTo>
                    <a:pt x="409" y="95"/>
                    <a:pt x="409" y="95"/>
                    <a:pt x="409" y="95"/>
                  </a:cubicBezTo>
                  <a:lnTo>
                    <a:pt x="413" y="95"/>
                  </a:lnTo>
                  <a:close/>
                  <a:moveTo>
                    <a:pt x="407" y="97"/>
                  </a:moveTo>
                  <a:cubicBezTo>
                    <a:pt x="403" y="94"/>
                    <a:pt x="403" y="94"/>
                    <a:pt x="403" y="94"/>
                  </a:cubicBezTo>
                  <a:cubicBezTo>
                    <a:pt x="403" y="98"/>
                    <a:pt x="403" y="98"/>
                    <a:pt x="403" y="98"/>
                  </a:cubicBezTo>
                  <a:cubicBezTo>
                    <a:pt x="397" y="96"/>
                    <a:pt x="397" y="96"/>
                    <a:pt x="397" y="96"/>
                  </a:cubicBezTo>
                  <a:cubicBezTo>
                    <a:pt x="400" y="103"/>
                    <a:pt x="400" y="103"/>
                    <a:pt x="400" y="103"/>
                  </a:cubicBezTo>
                  <a:lnTo>
                    <a:pt x="407" y="97"/>
                  </a:lnTo>
                  <a:close/>
                  <a:moveTo>
                    <a:pt x="443" y="96"/>
                  </a:moveTo>
                  <a:cubicBezTo>
                    <a:pt x="449" y="97"/>
                    <a:pt x="452" y="90"/>
                    <a:pt x="449" y="84"/>
                  </a:cubicBezTo>
                  <a:cubicBezTo>
                    <a:pt x="446" y="79"/>
                    <a:pt x="441" y="83"/>
                    <a:pt x="440" y="90"/>
                  </a:cubicBezTo>
                  <a:cubicBezTo>
                    <a:pt x="439" y="95"/>
                    <a:pt x="443" y="96"/>
                    <a:pt x="443" y="96"/>
                  </a:cubicBezTo>
                  <a:close/>
                  <a:moveTo>
                    <a:pt x="455" y="99"/>
                  </a:moveTo>
                  <a:cubicBezTo>
                    <a:pt x="451" y="96"/>
                    <a:pt x="451" y="96"/>
                    <a:pt x="451" y="96"/>
                  </a:cubicBezTo>
                  <a:cubicBezTo>
                    <a:pt x="451" y="96"/>
                    <a:pt x="449" y="99"/>
                    <a:pt x="448" y="100"/>
                  </a:cubicBezTo>
                  <a:lnTo>
                    <a:pt x="455" y="99"/>
                  </a:lnTo>
                  <a:close/>
                  <a:moveTo>
                    <a:pt x="445" y="105"/>
                  </a:moveTo>
                  <a:cubicBezTo>
                    <a:pt x="444" y="111"/>
                    <a:pt x="444" y="111"/>
                    <a:pt x="444" y="111"/>
                  </a:cubicBezTo>
                  <a:cubicBezTo>
                    <a:pt x="449" y="109"/>
                    <a:pt x="449" y="109"/>
                    <a:pt x="449" y="109"/>
                  </a:cubicBezTo>
                  <a:cubicBezTo>
                    <a:pt x="448" y="104"/>
                    <a:pt x="448" y="104"/>
                    <a:pt x="448" y="104"/>
                  </a:cubicBezTo>
                  <a:lnTo>
                    <a:pt x="445" y="105"/>
                  </a:lnTo>
                  <a:close/>
                  <a:moveTo>
                    <a:pt x="474" y="58"/>
                  </a:moveTo>
                  <a:cubicBezTo>
                    <a:pt x="479" y="58"/>
                    <a:pt x="479" y="58"/>
                    <a:pt x="479" y="58"/>
                  </a:cubicBezTo>
                  <a:cubicBezTo>
                    <a:pt x="476" y="63"/>
                    <a:pt x="476" y="63"/>
                    <a:pt x="476" y="63"/>
                  </a:cubicBezTo>
                  <a:cubicBezTo>
                    <a:pt x="478" y="65"/>
                    <a:pt x="484" y="64"/>
                    <a:pt x="492" y="60"/>
                  </a:cubicBezTo>
                  <a:cubicBezTo>
                    <a:pt x="500" y="56"/>
                    <a:pt x="497" y="50"/>
                    <a:pt x="497" y="50"/>
                  </a:cubicBezTo>
                  <a:cubicBezTo>
                    <a:pt x="504" y="41"/>
                    <a:pt x="504" y="41"/>
                    <a:pt x="504" y="41"/>
                  </a:cubicBezTo>
                  <a:cubicBezTo>
                    <a:pt x="500" y="36"/>
                    <a:pt x="500" y="36"/>
                    <a:pt x="500" y="36"/>
                  </a:cubicBezTo>
                  <a:cubicBezTo>
                    <a:pt x="492" y="40"/>
                    <a:pt x="492" y="40"/>
                    <a:pt x="492" y="40"/>
                  </a:cubicBezTo>
                  <a:cubicBezTo>
                    <a:pt x="493" y="48"/>
                    <a:pt x="493" y="48"/>
                    <a:pt x="493" y="48"/>
                  </a:cubicBezTo>
                  <a:cubicBezTo>
                    <a:pt x="488" y="44"/>
                    <a:pt x="488" y="44"/>
                    <a:pt x="488" y="44"/>
                  </a:cubicBezTo>
                  <a:cubicBezTo>
                    <a:pt x="486" y="46"/>
                    <a:pt x="486" y="46"/>
                    <a:pt x="486" y="46"/>
                  </a:cubicBezTo>
                  <a:cubicBezTo>
                    <a:pt x="490" y="52"/>
                    <a:pt x="490" y="52"/>
                    <a:pt x="490" y="52"/>
                  </a:cubicBezTo>
                  <a:cubicBezTo>
                    <a:pt x="483" y="48"/>
                    <a:pt x="483" y="48"/>
                    <a:pt x="483" y="48"/>
                  </a:cubicBezTo>
                  <a:cubicBezTo>
                    <a:pt x="478" y="48"/>
                    <a:pt x="478" y="48"/>
                    <a:pt x="478" y="48"/>
                  </a:cubicBezTo>
                  <a:cubicBezTo>
                    <a:pt x="479" y="53"/>
                    <a:pt x="479" y="53"/>
                    <a:pt x="479" y="53"/>
                  </a:cubicBezTo>
                  <a:cubicBezTo>
                    <a:pt x="472" y="55"/>
                    <a:pt x="472" y="55"/>
                    <a:pt x="472" y="55"/>
                  </a:cubicBezTo>
                  <a:lnTo>
                    <a:pt x="474" y="58"/>
                  </a:lnTo>
                  <a:close/>
                  <a:moveTo>
                    <a:pt x="484" y="73"/>
                  </a:moveTo>
                  <a:cubicBezTo>
                    <a:pt x="484" y="76"/>
                    <a:pt x="489" y="76"/>
                    <a:pt x="489" y="76"/>
                  </a:cubicBezTo>
                  <a:cubicBezTo>
                    <a:pt x="489" y="76"/>
                    <a:pt x="498" y="77"/>
                    <a:pt x="497" y="73"/>
                  </a:cubicBezTo>
                  <a:cubicBezTo>
                    <a:pt x="497" y="68"/>
                    <a:pt x="482" y="66"/>
                    <a:pt x="484" y="73"/>
                  </a:cubicBezTo>
                  <a:close/>
                  <a:moveTo>
                    <a:pt x="503" y="55"/>
                  </a:moveTo>
                  <a:cubicBezTo>
                    <a:pt x="501" y="59"/>
                    <a:pt x="501" y="59"/>
                    <a:pt x="501" y="59"/>
                  </a:cubicBezTo>
                  <a:cubicBezTo>
                    <a:pt x="499" y="57"/>
                    <a:pt x="499" y="57"/>
                    <a:pt x="499" y="57"/>
                  </a:cubicBezTo>
                  <a:cubicBezTo>
                    <a:pt x="493" y="66"/>
                    <a:pt x="493" y="66"/>
                    <a:pt x="493" y="66"/>
                  </a:cubicBezTo>
                  <a:cubicBezTo>
                    <a:pt x="499" y="68"/>
                    <a:pt x="499" y="68"/>
                    <a:pt x="499" y="68"/>
                  </a:cubicBezTo>
                  <a:cubicBezTo>
                    <a:pt x="500" y="66"/>
                    <a:pt x="500" y="66"/>
                    <a:pt x="500" y="66"/>
                  </a:cubicBezTo>
                  <a:cubicBezTo>
                    <a:pt x="500" y="72"/>
                    <a:pt x="500" y="72"/>
                    <a:pt x="500" y="72"/>
                  </a:cubicBezTo>
                  <a:cubicBezTo>
                    <a:pt x="504" y="72"/>
                    <a:pt x="504" y="72"/>
                    <a:pt x="504" y="72"/>
                  </a:cubicBezTo>
                  <a:cubicBezTo>
                    <a:pt x="509" y="59"/>
                    <a:pt x="509" y="59"/>
                    <a:pt x="509" y="59"/>
                  </a:cubicBezTo>
                  <a:cubicBezTo>
                    <a:pt x="505" y="48"/>
                    <a:pt x="505" y="48"/>
                    <a:pt x="505" y="48"/>
                  </a:cubicBezTo>
                  <a:cubicBezTo>
                    <a:pt x="501" y="50"/>
                    <a:pt x="501" y="50"/>
                    <a:pt x="501" y="50"/>
                  </a:cubicBezTo>
                  <a:lnTo>
                    <a:pt x="503" y="55"/>
                  </a:lnTo>
                  <a:close/>
                  <a:moveTo>
                    <a:pt x="514" y="56"/>
                  </a:moveTo>
                  <a:cubicBezTo>
                    <a:pt x="517" y="56"/>
                    <a:pt x="521" y="48"/>
                    <a:pt x="516" y="43"/>
                  </a:cubicBezTo>
                  <a:cubicBezTo>
                    <a:pt x="509" y="37"/>
                    <a:pt x="505" y="43"/>
                    <a:pt x="508" y="50"/>
                  </a:cubicBezTo>
                  <a:cubicBezTo>
                    <a:pt x="508" y="50"/>
                    <a:pt x="510" y="56"/>
                    <a:pt x="514" y="56"/>
                  </a:cubicBezTo>
                  <a:close/>
                  <a:moveTo>
                    <a:pt x="513" y="22"/>
                  </a:moveTo>
                  <a:cubicBezTo>
                    <a:pt x="506" y="22"/>
                    <a:pt x="511" y="30"/>
                    <a:pt x="511" y="30"/>
                  </a:cubicBezTo>
                  <a:cubicBezTo>
                    <a:pt x="517" y="29"/>
                    <a:pt x="518" y="22"/>
                    <a:pt x="513" y="22"/>
                  </a:cubicBezTo>
                  <a:close/>
                  <a:moveTo>
                    <a:pt x="528" y="14"/>
                  </a:moveTo>
                  <a:cubicBezTo>
                    <a:pt x="523" y="17"/>
                    <a:pt x="523" y="17"/>
                    <a:pt x="523" y="17"/>
                  </a:cubicBezTo>
                  <a:cubicBezTo>
                    <a:pt x="531" y="19"/>
                    <a:pt x="531" y="19"/>
                    <a:pt x="531" y="19"/>
                  </a:cubicBezTo>
                  <a:lnTo>
                    <a:pt x="528" y="14"/>
                  </a:lnTo>
                  <a:close/>
                  <a:moveTo>
                    <a:pt x="538" y="19"/>
                  </a:moveTo>
                  <a:cubicBezTo>
                    <a:pt x="539" y="19"/>
                    <a:pt x="541" y="17"/>
                    <a:pt x="541" y="17"/>
                  </a:cubicBezTo>
                  <a:cubicBezTo>
                    <a:pt x="541" y="20"/>
                    <a:pt x="541" y="20"/>
                    <a:pt x="541" y="20"/>
                  </a:cubicBezTo>
                  <a:cubicBezTo>
                    <a:pt x="548" y="22"/>
                    <a:pt x="548" y="22"/>
                    <a:pt x="548" y="22"/>
                  </a:cubicBezTo>
                  <a:cubicBezTo>
                    <a:pt x="559" y="16"/>
                    <a:pt x="559" y="16"/>
                    <a:pt x="559" y="16"/>
                  </a:cubicBezTo>
                  <a:cubicBezTo>
                    <a:pt x="559" y="12"/>
                    <a:pt x="559" y="12"/>
                    <a:pt x="559" y="12"/>
                  </a:cubicBezTo>
                  <a:cubicBezTo>
                    <a:pt x="553" y="16"/>
                    <a:pt x="553" y="16"/>
                    <a:pt x="553" y="16"/>
                  </a:cubicBezTo>
                  <a:cubicBezTo>
                    <a:pt x="550" y="14"/>
                    <a:pt x="550" y="14"/>
                    <a:pt x="550" y="14"/>
                  </a:cubicBezTo>
                  <a:cubicBezTo>
                    <a:pt x="555" y="10"/>
                    <a:pt x="555" y="10"/>
                    <a:pt x="555" y="10"/>
                  </a:cubicBezTo>
                  <a:cubicBezTo>
                    <a:pt x="552" y="6"/>
                    <a:pt x="552" y="6"/>
                    <a:pt x="552" y="6"/>
                  </a:cubicBezTo>
                  <a:cubicBezTo>
                    <a:pt x="550" y="10"/>
                    <a:pt x="550" y="10"/>
                    <a:pt x="550" y="10"/>
                  </a:cubicBezTo>
                  <a:cubicBezTo>
                    <a:pt x="548" y="5"/>
                    <a:pt x="548" y="5"/>
                    <a:pt x="548" y="5"/>
                  </a:cubicBezTo>
                  <a:cubicBezTo>
                    <a:pt x="544" y="8"/>
                    <a:pt x="544" y="8"/>
                    <a:pt x="544" y="8"/>
                  </a:cubicBezTo>
                  <a:cubicBezTo>
                    <a:pt x="546" y="12"/>
                    <a:pt x="546" y="12"/>
                    <a:pt x="546" y="12"/>
                  </a:cubicBezTo>
                  <a:cubicBezTo>
                    <a:pt x="537" y="14"/>
                    <a:pt x="537" y="14"/>
                    <a:pt x="537" y="14"/>
                  </a:cubicBezTo>
                  <a:lnTo>
                    <a:pt x="538" y="19"/>
                  </a:lnTo>
                  <a:close/>
                  <a:moveTo>
                    <a:pt x="658" y="62"/>
                  </a:moveTo>
                  <a:cubicBezTo>
                    <a:pt x="659" y="72"/>
                    <a:pt x="659" y="72"/>
                    <a:pt x="659" y="72"/>
                  </a:cubicBezTo>
                  <a:cubicBezTo>
                    <a:pt x="665" y="68"/>
                    <a:pt x="665" y="68"/>
                    <a:pt x="665" y="68"/>
                  </a:cubicBezTo>
                  <a:cubicBezTo>
                    <a:pt x="662" y="60"/>
                    <a:pt x="662" y="60"/>
                    <a:pt x="662" y="60"/>
                  </a:cubicBezTo>
                  <a:lnTo>
                    <a:pt x="658" y="62"/>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26" name="Niederlande"/>
            <p:cNvSpPr>
              <a:spLocks noEditPoints="1"/>
            </p:cNvSpPr>
            <p:nvPr/>
          </p:nvSpPr>
          <p:spPr bwMode="auto">
            <a:xfrm>
              <a:off x="4243854" y="2913856"/>
              <a:ext cx="287020" cy="300990"/>
            </a:xfrm>
            <a:custGeom>
              <a:avLst/>
              <a:gdLst>
                <a:gd name="T0" fmla="*/ 154 w 168"/>
                <a:gd name="T1" fmla="*/ 5 h 177"/>
                <a:gd name="T2" fmla="*/ 131 w 168"/>
                <a:gd name="T3" fmla="*/ 10 h 177"/>
                <a:gd name="T4" fmla="*/ 96 w 168"/>
                <a:gd name="T5" fmla="*/ 34 h 177"/>
                <a:gd name="T6" fmla="*/ 105 w 168"/>
                <a:gd name="T7" fmla="*/ 45 h 177"/>
                <a:gd name="T8" fmla="*/ 104 w 168"/>
                <a:gd name="T9" fmla="*/ 55 h 177"/>
                <a:gd name="T10" fmla="*/ 101 w 168"/>
                <a:gd name="T11" fmla="*/ 57 h 177"/>
                <a:gd name="T12" fmla="*/ 83 w 168"/>
                <a:gd name="T13" fmla="*/ 73 h 177"/>
                <a:gd name="T14" fmla="*/ 99 w 168"/>
                <a:gd name="T15" fmla="*/ 72 h 177"/>
                <a:gd name="T16" fmla="*/ 109 w 168"/>
                <a:gd name="T17" fmla="*/ 72 h 177"/>
                <a:gd name="T18" fmla="*/ 76 w 168"/>
                <a:gd name="T19" fmla="*/ 71 h 177"/>
                <a:gd name="T20" fmla="*/ 82 w 168"/>
                <a:gd name="T21" fmla="*/ 64 h 177"/>
                <a:gd name="T22" fmla="*/ 84 w 168"/>
                <a:gd name="T23" fmla="*/ 44 h 177"/>
                <a:gd name="T24" fmla="*/ 67 w 168"/>
                <a:gd name="T25" fmla="*/ 32 h 177"/>
                <a:gd name="T26" fmla="*/ 47 w 168"/>
                <a:gd name="T27" fmla="*/ 101 h 177"/>
                <a:gd name="T28" fmla="*/ 33 w 168"/>
                <a:gd name="T29" fmla="*/ 94 h 177"/>
                <a:gd name="T30" fmla="*/ 61 w 168"/>
                <a:gd name="T31" fmla="*/ 109 h 177"/>
                <a:gd name="T32" fmla="*/ 48 w 168"/>
                <a:gd name="T33" fmla="*/ 113 h 177"/>
                <a:gd name="T34" fmla="*/ 40 w 168"/>
                <a:gd name="T35" fmla="*/ 119 h 177"/>
                <a:gd name="T36" fmla="*/ 32 w 168"/>
                <a:gd name="T37" fmla="*/ 119 h 177"/>
                <a:gd name="T38" fmla="*/ 40 w 168"/>
                <a:gd name="T39" fmla="*/ 126 h 177"/>
                <a:gd name="T40" fmla="*/ 19 w 168"/>
                <a:gd name="T41" fmla="*/ 121 h 177"/>
                <a:gd name="T42" fmla="*/ 10 w 168"/>
                <a:gd name="T43" fmla="*/ 124 h 177"/>
                <a:gd name="T44" fmla="*/ 26 w 168"/>
                <a:gd name="T45" fmla="*/ 127 h 177"/>
                <a:gd name="T46" fmla="*/ 33 w 168"/>
                <a:gd name="T47" fmla="*/ 135 h 177"/>
                <a:gd name="T48" fmla="*/ 23 w 168"/>
                <a:gd name="T49" fmla="*/ 133 h 177"/>
                <a:gd name="T50" fmla="*/ 2 w 168"/>
                <a:gd name="T51" fmla="*/ 129 h 177"/>
                <a:gd name="T52" fmla="*/ 7 w 168"/>
                <a:gd name="T53" fmla="*/ 139 h 177"/>
                <a:gd name="T54" fmla="*/ 22 w 168"/>
                <a:gd name="T55" fmla="*/ 143 h 177"/>
                <a:gd name="T56" fmla="*/ 46 w 168"/>
                <a:gd name="T57" fmla="*/ 135 h 177"/>
                <a:gd name="T58" fmla="*/ 54 w 168"/>
                <a:gd name="T59" fmla="*/ 131 h 177"/>
                <a:gd name="T60" fmla="*/ 67 w 168"/>
                <a:gd name="T61" fmla="*/ 134 h 177"/>
                <a:gd name="T62" fmla="*/ 76 w 168"/>
                <a:gd name="T63" fmla="*/ 138 h 177"/>
                <a:gd name="T64" fmla="*/ 92 w 168"/>
                <a:gd name="T65" fmla="*/ 145 h 177"/>
                <a:gd name="T66" fmla="*/ 99 w 168"/>
                <a:gd name="T67" fmla="*/ 159 h 177"/>
                <a:gd name="T68" fmla="*/ 93 w 168"/>
                <a:gd name="T69" fmla="*/ 170 h 177"/>
                <a:gd name="T70" fmla="*/ 110 w 168"/>
                <a:gd name="T71" fmla="*/ 175 h 177"/>
                <a:gd name="T72" fmla="*/ 106 w 168"/>
                <a:gd name="T73" fmla="*/ 161 h 177"/>
                <a:gd name="T74" fmla="*/ 118 w 168"/>
                <a:gd name="T75" fmla="*/ 149 h 177"/>
                <a:gd name="T76" fmla="*/ 119 w 168"/>
                <a:gd name="T77" fmla="*/ 124 h 177"/>
                <a:gd name="T78" fmla="*/ 120 w 168"/>
                <a:gd name="T79" fmla="*/ 106 h 177"/>
                <a:gd name="T80" fmla="*/ 131 w 168"/>
                <a:gd name="T81" fmla="*/ 104 h 177"/>
                <a:gd name="T82" fmla="*/ 150 w 168"/>
                <a:gd name="T83" fmla="*/ 88 h 177"/>
                <a:gd name="T84" fmla="*/ 147 w 168"/>
                <a:gd name="T85" fmla="*/ 58 h 177"/>
                <a:gd name="T86" fmla="*/ 166 w 168"/>
                <a:gd name="T87" fmla="*/ 29 h 177"/>
                <a:gd name="T88" fmla="*/ 76 w 168"/>
                <a:gd name="T89" fmla="*/ 17 h 177"/>
                <a:gd name="T90" fmla="*/ 70 w 168"/>
                <a:gd name="T91" fmla="*/ 29 h 177"/>
                <a:gd name="T92" fmla="*/ 27 w 168"/>
                <a:gd name="T93" fmla="*/ 115 h 177"/>
                <a:gd name="T94" fmla="*/ 31 w 168"/>
                <a:gd name="T95" fmla="*/ 112 h 177"/>
                <a:gd name="T96" fmla="*/ 22 w 168"/>
                <a:gd name="T97" fmla="*/ 110 h 177"/>
                <a:gd name="T98" fmla="*/ 24 w 168"/>
                <a:gd name="T99" fmla="*/ 116 h 177"/>
                <a:gd name="T100" fmla="*/ 18 w 168"/>
                <a:gd name="T101" fmla="*/ 118 h 177"/>
                <a:gd name="T102" fmla="*/ 32 w 168"/>
                <a:gd name="T103" fmla="*/ 106 h 177"/>
                <a:gd name="T104" fmla="*/ 45 w 168"/>
                <a:gd name="T105" fmla="*/ 112 h 177"/>
                <a:gd name="T106" fmla="*/ 27 w 168"/>
                <a:gd name="T107" fmla="*/ 105 h 177"/>
                <a:gd name="T108" fmla="*/ 82 w 168"/>
                <a:gd name="T109" fmla="*/ 13 h 177"/>
                <a:gd name="T110" fmla="*/ 99 w 168"/>
                <a:gd name="T111" fmla="*/ 7 h 177"/>
                <a:gd name="T112" fmla="*/ 98 w 168"/>
                <a:gd name="T113" fmla="*/ 3 h 177"/>
                <a:gd name="T114" fmla="*/ 90 w 168"/>
                <a:gd name="T115" fmla="*/ 9 h 177"/>
                <a:gd name="T116" fmla="*/ 109 w 168"/>
                <a:gd name="T117" fmla="*/ 3 h 177"/>
                <a:gd name="T118" fmla="*/ 135 w 168"/>
                <a:gd name="T119" fmla="*/ 0 h 177"/>
                <a:gd name="T120" fmla="*/ 136 w 168"/>
                <a:gd name="T121" fmla="*/ 2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
                <a:gd name="T184" fmla="*/ 0 h 177"/>
                <a:gd name="T185" fmla="*/ 168 w 168"/>
                <a:gd name="T186" fmla="*/ 177 h 1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 h="177">
                  <a:moveTo>
                    <a:pt x="168" y="18"/>
                  </a:moveTo>
                  <a:cubicBezTo>
                    <a:pt x="164" y="17"/>
                    <a:pt x="160" y="15"/>
                    <a:pt x="159" y="14"/>
                  </a:cubicBezTo>
                  <a:cubicBezTo>
                    <a:pt x="155" y="12"/>
                    <a:pt x="155" y="7"/>
                    <a:pt x="154" y="5"/>
                  </a:cubicBezTo>
                  <a:cubicBezTo>
                    <a:pt x="153" y="3"/>
                    <a:pt x="149" y="7"/>
                    <a:pt x="149" y="7"/>
                  </a:cubicBezTo>
                  <a:cubicBezTo>
                    <a:pt x="130" y="8"/>
                    <a:pt x="130" y="8"/>
                    <a:pt x="130" y="8"/>
                  </a:cubicBezTo>
                  <a:cubicBezTo>
                    <a:pt x="131" y="10"/>
                    <a:pt x="131" y="10"/>
                    <a:pt x="131" y="10"/>
                  </a:cubicBezTo>
                  <a:cubicBezTo>
                    <a:pt x="131" y="10"/>
                    <a:pt x="128" y="10"/>
                    <a:pt x="127" y="8"/>
                  </a:cubicBezTo>
                  <a:cubicBezTo>
                    <a:pt x="125" y="6"/>
                    <a:pt x="108" y="11"/>
                    <a:pt x="102" y="14"/>
                  </a:cubicBezTo>
                  <a:cubicBezTo>
                    <a:pt x="96" y="16"/>
                    <a:pt x="95" y="29"/>
                    <a:pt x="96" y="34"/>
                  </a:cubicBezTo>
                  <a:cubicBezTo>
                    <a:pt x="96" y="40"/>
                    <a:pt x="95" y="39"/>
                    <a:pt x="95" y="39"/>
                  </a:cubicBezTo>
                  <a:cubicBezTo>
                    <a:pt x="95" y="39"/>
                    <a:pt x="96" y="40"/>
                    <a:pt x="99" y="41"/>
                  </a:cubicBezTo>
                  <a:cubicBezTo>
                    <a:pt x="102" y="43"/>
                    <a:pt x="105" y="45"/>
                    <a:pt x="105" y="45"/>
                  </a:cubicBezTo>
                  <a:cubicBezTo>
                    <a:pt x="105" y="45"/>
                    <a:pt x="101" y="47"/>
                    <a:pt x="101" y="48"/>
                  </a:cubicBezTo>
                  <a:cubicBezTo>
                    <a:pt x="101" y="50"/>
                    <a:pt x="104" y="50"/>
                    <a:pt x="104" y="50"/>
                  </a:cubicBezTo>
                  <a:cubicBezTo>
                    <a:pt x="104" y="50"/>
                    <a:pt x="101" y="54"/>
                    <a:pt x="104" y="55"/>
                  </a:cubicBezTo>
                  <a:cubicBezTo>
                    <a:pt x="109" y="56"/>
                    <a:pt x="113" y="57"/>
                    <a:pt x="113" y="57"/>
                  </a:cubicBezTo>
                  <a:cubicBezTo>
                    <a:pt x="112" y="59"/>
                    <a:pt x="112" y="59"/>
                    <a:pt x="112" y="59"/>
                  </a:cubicBezTo>
                  <a:cubicBezTo>
                    <a:pt x="112" y="59"/>
                    <a:pt x="105" y="57"/>
                    <a:pt x="101" y="57"/>
                  </a:cubicBezTo>
                  <a:cubicBezTo>
                    <a:pt x="98" y="57"/>
                    <a:pt x="94" y="62"/>
                    <a:pt x="90" y="64"/>
                  </a:cubicBezTo>
                  <a:cubicBezTo>
                    <a:pt x="87" y="66"/>
                    <a:pt x="79" y="70"/>
                    <a:pt x="79" y="70"/>
                  </a:cubicBezTo>
                  <a:cubicBezTo>
                    <a:pt x="79" y="70"/>
                    <a:pt x="81" y="73"/>
                    <a:pt x="83" y="73"/>
                  </a:cubicBezTo>
                  <a:cubicBezTo>
                    <a:pt x="87" y="73"/>
                    <a:pt x="87" y="73"/>
                    <a:pt x="87" y="73"/>
                  </a:cubicBezTo>
                  <a:cubicBezTo>
                    <a:pt x="87" y="73"/>
                    <a:pt x="94" y="77"/>
                    <a:pt x="96" y="76"/>
                  </a:cubicBezTo>
                  <a:cubicBezTo>
                    <a:pt x="99" y="74"/>
                    <a:pt x="99" y="72"/>
                    <a:pt x="99" y="72"/>
                  </a:cubicBezTo>
                  <a:cubicBezTo>
                    <a:pt x="99" y="72"/>
                    <a:pt x="106" y="69"/>
                    <a:pt x="108" y="66"/>
                  </a:cubicBezTo>
                  <a:cubicBezTo>
                    <a:pt x="109" y="65"/>
                    <a:pt x="111" y="65"/>
                    <a:pt x="112" y="65"/>
                  </a:cubicBezTo>
                  <a:cubicBezTo>
                    <a:pt x="113" y="66"/>
                    <a:pt x="109" y="72"/>
                    <a:pt x="109" y="72"/>
                  </a:cubicBezTo>
                  <a:cubicBezTo>
                    <a:pt x="96" y="78"/>
                    <a:pt x="96" y="78"/>
                    <a:pt x="96" y="78"/>
                  </a:cubicBezTo>
                  <a:cubicBezTo>
                    <a:pt x="86" y="77"/>
                    <a:pt x="86" y="77"/>
                    <a:pt x="86" y="77"/>
                  </a:cubicBezTo>
                  <a:cubicBezTo>
                    <a:pt x="76" y="71"/>
                    <a:pt x="76" y="71"/>
                    <a:pt x="76" y="71"/>
                  </a:cubicBezTo>
                  <a:cubicBezTo>
                    <a:pt x="73" y="69"/>
                    <a:pt x="73" y="69"/>
                    <a:pt x="73" y="69"/>
                  </a:cubicBezTo>
                  <a:cubicBezTo>
                    <a:pt x="80" y="68"/>
                    <a:pt x="80" y="68"/>
                    <a:pt x="80" y="68"/>
                  </a:cubicBezTo>
                  <a:cubicBezTo>
                    <a:pt x="82" y="64"/>
                    <a:pt x="82" y="64"/>
                    <a:pt x="82" y="64"/>
                  </a:cubicBezTo>
                  <a:cubicBezTo>
                    <a:pt x="82" y="64"/>
                    <a:pt x="79" y="55"/>
                    <a:pt x="79" y="53"/>
                  </a:cubicBezTo>
                  <a:cubicBezTo>
                    <a:pt x="78" y="50"/>
                    <a:pt x="85" y="54"/>
                    <a:pt x="88" y="50"/>
                  </a:cubicBezTo>
                  <a:cubicBezTo>
                    <a:pt x="90" y="48"/>
                    <a:pt x="87" y="45"/>
                    <a:pt x="84" y="44"/>
                  </a:cubicBezTo>
                  <a:cubicBezTo>
                    <a:pt x="80" y="43"/>
                    <a:pt x="82" y="33"/>
                    <a:pt x="78" y="33"/>
                  </a:cubicBezTo>
                  <a:cubicBezTo>
                    <a:pt x="74" y="32"/>
                    <a:pt x="77" y="35"/>
                    <a:pt x="73" y="34"/>
                  </a:cubicBezTo>
                  <a:cubicBezTo>
                    <a:pt x="71" y="33"/>
                    <a:pt x="69" y="30"/>
                    <a:pt x="67" y="32"/>
                  </a:cubicBezTo>
                  <a:cubicBezTo>
                    <a:pt x="65" y="33"/>
                    <a:pt x="60" y="63"/>
                    <a:pt x="56" y="70"/>
                  </a:cubicBezTo>
                  <a:cubicBezTo>
                    <a:pt x="53" y="76"/>
                    <a:pt x="37" y="91"/>
                    <a:pt x="37" y="91"/>
                  </a:cubicBezTo>
                  <a:cubicBezTo>
                    <a:pt x="47" y="101"/>
                    <a:pt x="47" y="101"/>
                    <a:pt x="47" y="101"/>
                  </a:cubicBezTo>
                  <a:cubicBezTo>
                    <a:pt x="47" y="104"/>
                    <a:pt x="47" y="104"/>
                    <a:pt x="47" y="104"/>
                  </a:cubicBezTo>
                  <a:cubicBezTo>
                    <a:pt x="47" y="104"/>
                    <a:pt x="40" y="97"/>
                    <a:pt x="39" y="97"/>
                  </a:cubicBezTo>
                  <a:cubicBezTo>
                    <a:pt x="37" y="96"/>
                    <a:pt x="35" y="94"/>
                    <a:pt x="33" y="94"/>
                  </a:cubicBezTo>
                  <a:cubicBezTo>
                    <a:pt x="32" y="94"/>
                    <a:pt x="34" y="101"/>
                    <a:pt x="34" y="101"/>
                  </a:cubicBezTo>
                  <a:cubicBezTo>
                    <a:pt x="34" y="101"/>
                    <a:pt x="50" y="112"/>
                    <a:pt x="51" y="112"/>
                  </a:cubicBezTo>
                  <a:cubicBezTo>
                    <a:pt x="53" y="112"/>
                    <a:pt x="56" y="110"/>
                    <a:pt x="61" y="109"/>
                  </a:cubicBezTo>
                  <a:cubicBezTo>
                    <a:pt x="65" y="109"/>
                    <a:pt x="64" y="112"/>
                    <a:pt x="62" y="112"/>
                  </a:cubicBezTo>
                  <a:cubicBezTo>
                    <a:pt x="60" y="112"/>
                    <a:pt x="52" y="115"/>
                    <a:pt x="52" y="115"/>
                  </a:cubicBezTo>
                  <a:cubicBezTo>
                    <a:pt x="52" y="115"/>
                    <a:pt x="50" y="113"/>
                    <a:pt x="48" y="113"/>
                  </a:cubicBezTo>
                  <a:cubicBezTo>
                    <a:pt x="45" y="113"/>
                    <a:pt x="43" y="116"/>
                    <a:pt x="43" y="116"/>
                  </a:cubicBezTo>
                  <a:cubicBezTo>
                    <a:pt x="36" y="115"/>
                    <a:pt x="36" y="115"/>
                    <a:pt x="36" y="115"/>
                  </a:cubicBezTo>
                  <a:cubicBezTo>
                    <a:pt x="40" y="119"/>
                    <a:pt x="40" y="119"/>
                    <a:pt x="40" y="119"/>
                  </a:cubicBezTo>
                  <a:cubicBezTo>
                    <a:pt x="40" y="119"/>
                    <a:pt x="35" y="117"/>
                    <a:pt x="34" y="117"/>
                  </a:cubicBezTo>
                  <a:cubicBezTo>
                    <a:pt x="32" y="116"/>
                    <a:pt x="29" y="119"/>
                    <a:pt x="29" y="119"/>
                  </a:cubicBezTo>
                  <a:cubicBezTo>
                    <a:pt x="32" y="119"/>
                    <a:pt x="32" y="119"/>
                    <a:pt x="32" y="119"/>
                  </a:cubicBezTo>
                  <a:cubicBezTo>
                    <a:pt x="33" y="120"/>
                    <a:pt x="33" y="120"/>
                    <a:pt x="33" y="120"/>
                  </a:cubicBezTo>
                  <a:cubicBezTo>
                    <a:pt x="40" y="124"/>
                    <a:pt x="40" y="124"/>
                    <a:pt x="40" y="124"/>
                  </a:cubicBezTo>
                  <a:cubicBezTo>
                    <a:pt x="40" y="126"/>
                    <a:pt x="40" y="126"/>
                    <a:pt x="40" y="126"/>
                  </a:cubicBezTo>
                  <a:cubicBezTo>
                    <a:pt x="35" y="126"/>
                    <a:pt x="35" y="126"/>
                    <a:pt x="35" y="126"/>
                  </a:cubicBezTo>
                  <a:cubicBezTo>
                    <a:pt x="35" y="126"/>
                    <a:pt x="31" y="122"/>
                    <a:pt x="27" y="121"/>
                  </a:cubicBezTo>
                  <a:cubicBezTo>
                    <a:pt x="19" y="121"/>
                    <a:pt x="19" y="121"/>
                    <a:pt x="19" y="121"/>
                  </a:cubicBezTo>
                  <a:cubicBezTo>
                    <a:pt x="19" y="121"/>
                    <a:pt x="17" y="120"/>
                    <a:pt x="15" y="118"/>
                  </a:cubicBezTo>
                  <a:cubicBezTo>
                    <a:pt x="14" y="117"/>
                    <a:pt x="7" y="119"/>
                    <a:pt x="7" y="119"/>
                  </a:cubicBezTo>
                  <a:cubicBezTo>
                    <a:pt x="7" y="119"/>
                    <a:pt x="7" y="122"/>
                    <a:pt x="10" y="124"/>
                  </a:cubicBezTo>
                  <a:cubicBezTo>
                    <a:pt x="13" y="126"/>
                    <a:pt x="17" y="125"/>
                    <a:pt x="17" y="125"/>
                  </a:cubicBezTo>
                  <a:cubicBezTo>
                    <a:pt x="17" y="125"/>
                    <a:pt x="17" y="128"/>
                    <a:pt x="19" y="129"/>
                  </a:cubicBezTo>
                  <a:cubicBezTo>
                    <a:pt x="22" y="131"/>
                    <a:pt x="26" y="127"/>
                    <a:pt x="26" y="127"/>
                  </a:cubicBezTo>
                  <a:cubicBezTo>
                    <a:pt x="29" y="127"/>
                    <a:pt x="29" y="127"/>
                    <a:pt x="29" y="127"/>
                  </a:cubicBezTo>
                  <a:cubicBezTo>
                    <a:pt x="29" y="127"/>
                    <a:pt x="35" y="131"/>
                    <a:pt x="38" y="132"/>
                  </a:cubicBezTo>
                  <a:cubicBezTo>
                    <a:pt x="41" y="132"/>
                    <a:pt x="33" y="135"/>
                    <a:pt x="33" y="135"/>
                  </a:cubicBezTo>
                  <a:cubicBezTo>
                    <a:pt x="31" y="134"/>
                    <a:pt x="31" y="134"/>
                    <a:pt x="31" y="134"/>
                  </a:cubicBezTo>
                  <a:cubicBezTo>
                    <a:pt x="31" y="134"/>
                    <a:pt x="30" y="131"/>
                    <a:pt x="28" y="131"/>
                  </a:cubicBezTo>
                  <a:cubicBezTo>
                    <a:pt x="26" y="129"/>
                    <a:pt x="23" y="133"/>
                    <a:pt x="23" y="133"/>
                  </a:cubicBezTo>
                  <a:cubicBezTo>
                    <a:pt x="23" y="133"/>
                    <a:pt x="19" y="133"/>
                    <a:pt x="16" y="132"/>
                  </a:cubicBezTo>
                  <a:cubicBezTo>
                    <a:pt x="14" y="132"/>
                    <a:pt x="11" y="127"/>
                    <a:pt x="8" y="127"/>
                  </a:cubicBezTo>
                  <a:cubicBezTo>
                    <a:pt x="7" y="127"/>
                    <a:pt x="2" y="129"/>
                    <a:pt x="2" y="129"/>
                  </a:cubicBezTo>
                  <a:cubicBezTo>
                    <a:pt x="2" y="129"/>
                    <a:pt x="1" y="133"/>
                    <a:pt x="0" y="134"/>
                  </a:cubicBezTo>
                  <a:cubicBezTo>
                    <a:pt x="0" y="135"/>
                    <a:pt x="1" y="138"/>
                    <a:pt x="1" y="138"/>
                  </a:cubicBezTo>
                  <a:cubicBezTo>
                    <a:pt x="7" y="139"/>
                    <a:pt x="7" y="139"/>
                    <a:pt x="7" y="139"/>
                  </a:cubicBezTo>
                  <a:cubicBezTo>
                    <a:pt x="8" y="135"/>
                    <a:pt x="8" y="135"/>
                    <a:pt x="8" y="135"/>
                  </a:cubicBezTo>
                  <a:cubicBezTo>
                    <a:pt x="18" y="138"/>
                    <a:pt x="18" y="138"/>
                    <a:pt x="18" y="138"/>
                  </a:cubicBezTo>
                  <a:cubicBezTo>
                    <a:pt x="18" y="138"/>
                    <a:pt x="15" y="143"/>
                    <a:pt x="22" y="143"/>
                  </a:cubicBezTo>
                  <a:cubicBezTo>
                    <a:pt x="29" y="144"/>
                    <a:pt x="39" y="134"/>
                    <a:pt x="39" y="134"/>
                  </a:cubicBezTo>
                  <a:cubicBezTo>
                    <a:pt x="43" y="135"/>
                    <a:pt x="43" y="135"/>
                    <a:pt x="43" y="135"/>
                  </a:cubicBezTo>
                  <a:cubicBezTo>
                    <a:pt x="46" y="135"/>
                    <a:pt x="46" y="135"/>
                    <a:pt x="46" y="135"/>
                  </a:cubicBezTo>
                  <a:cubicBezTo>
                    <a:pt x="46" y="135"/>
                    <a:pt x="44" y="129"/>
                    <a:pt x="48" y="128"/>
                  </a:cubicBezTo>
                  <a:cubicBezTo>
                    <a:pt x="51" y="126"/>
                    <a:pt x="51" y="131"/>
                    <a:pt x="51" y="131"/>
                  </a:cubicBezTo>
                  <a:cubicBezTo>
                    <a:pt x="54" y="131"/>
                    <a:pt x="54" y="131"/>
                    <a:pt x="54" y="131"/>
                  </a:cubicBezTo>
                  <a:cubicBezTo>
                    <a:pt x="54" y="131"/>
                    <a:pt x="59" y="127"/>
                    <a:pt x="63" y="127"/>
                  </a:cubicBezTo>
                  <a:cubicBezTo>
                    <a:pt x="66" y="127"/>
                    <a:pt x="62" y="134"/>
                    <a:pt x="62" y="134"/>
                  </a:cubicBezTo>
                  <a:cubicBezTo>
                    <a:pt x="67" y="134"/>
                    <a:pt x="67" y="134"/>
                    <a:pt x="67" y="134"/>
                  </a:cubicBezTo>
                  <a:cubicBezTo>
                    <a:pt x="67" y="134"/>
                    <a:pt x="69" y="128"/>
                    <a:pt x="72" y="129"/>
                  </a:cubicBezTo>
                  <a:cubicBezTo>
                    <a:pt x="74" y="131"/>
                    <a:pt x="71" y="136"/>
                    <a:pt x="71" y="136"/>
                  </a:cubicBezTo>
                  <a:cubicBezTo>
                    <a:pt x="76" y="138"/>
                    <a:pt x="76" y="138"/>
                    <a:pt x="76" y="138"/>
                  </a:cubicBezTo>
                  <a:cubicBezTo>
                    <a:pt x="76" y="138"/>
                    <a:pt x="77" y="143"/>
                    <a:pt x="80" y="143"/>
                  </a:cubicBezTo>
                  <a:cubicBezTo>
                    <a:pt x="83" y="144"/>
                    <a:pt x="86" y="141"/>
                    <a:pt x="89" y="142"/>
                  </a:cubicBezTo>
                  <a:cubicBezTo>
                    <a:pt x="93" y="142"/>
                    <a:pt x="92" y="145"/>
                    <a:pt x="92" y="145"/>
                  </a:cubicBezTo>
                  <a:cubicBezTo>
                    <a:pt x="96" y="150"/>
                    <a:pt x="96" y="150"/>
                    <a:pt x="96" y="150"/>
                  </a:cubicBezTo>
                  <a:cubicBezTo>
                    <a:pt x="96" y="150"/>
                    <a:pt x="99" y="150"/>
                    <a:pt x="102" y="153"/>
                  </a:cubicBezTo>
                  <a:cubicBezTo>
                    <a:pt x="104" y="155"/>
                    <a:pt x="101" y="157"/>
                    <a:pt x="99" y="159"/>
                  </a:cubicBezTo>
                  <a:cubicBezTo>
                    <a:pt x="98" y="160"/>
                    <a:pt x="99" y="163"/>
                    <a:pt x="99" y="163"/>
                  </a:cubicBezTo>
                  <a:cubicBezTo>
                    <a:pt x="98" y="168"/>
                    <a:pt x="98" y="168"/>
                    <a:pt x="98" y="168"/>
                  </a:cubicBezTo>
                  <a:cubicBezTo>
                    <a:pt x="98" y="168"/>
                    <a:pt x="94" y="168"/>
                    <a:pt x="93" y="170"/>
                  </a:cubicBezTo>
                  <a:cubicBezTo>
                    <a:pt x="90" y="173"/>
                    <a:pt x="94" y="174"/>
                    <a:pt x="94" y="174"/>
                  </a:cubicBezTo>
                  <a:cubicBezTo>
                    <a:pt x="94" y="174"/>
                    <a:pt x="98" y="176"/>
                    <a:pt x="102" y="176"/>
                  </a:cubicBezTo>
                  <a:cubicBezTo>
                    <a:pt x="105" y="177"/>
                    <a:pt x="109" y="175"/>
                    <a:pt x="110" y="175"/>
                  </a:cubicBezTo>
                  <a:cubicBezTo>
                    <a:pt x="110" y="174"/>
                    <a:pt x="109" y="173"/>
                    <a:pt x="109" y="173"/>
                  </a:cubicBezTo>
                  <a:cubicBezTo>
                    <a:pt x="111" y="171"/>
                    <a:pt x="112" y="170"/>
                    <a:pt x="114" y="170"/>
                  </a:cubicBezTo>
                  <a:cubicBezTo>
                    <a:pt x="113" y="166"/>
                    <a:pt x="113" y="159"/>
                    <a:pt x="106" y="161"/>
                  </a:cubicBezTo>
                  <a:cubicBezTo>
                    <a:pt x="105" y="159"/>
                    <a:pt x="105" y="156"/>
                    <a:pt x="108" y="155"/>
                  </a:cubicBezTo>
                  <a:cubicBezTo>
                    <a:pt x="109" y="156"/>
                    <a:pt x="109" y="157"/>
                    <a:pt x="110" y="158"/>
                  </a:cubicBezTo>
                  <a:cubicBezTo>
                    <a:pt x="111" y="153"/>
                    <a:pt x="117" y="154"/>
                    <a:pt x="118" y="149"/>
                  </a:cubicBezTo>
                  <a:cubicBezTo>
                    <a:pt x="115" y="150"/>
                    <a:pt x="115" y="150"/>
                    <a:pt x="115" y="150"/>
                  </a:cubicBezTo>
                  <a:cubicBezTo>
                    <a:pt x="113" y="142"/>
                    <a:pt x="121" y="141"/>
                    <a:pt x="121" y="136"/>
                  </a:cubicBezTo>
                  <a:cubicBezTo>
                    <a:pt x="121" y="132"/>
                    <a:pt x="121" y="127"/>
                    <a:pt x="119" y="124"/>
                  </a:cubicBezTo>
                  <a:cubicBezTo>
                    <a:pt x="117" y="121"/>
                    <a:pt x="115" y="117"/>
                    <a:pt x="115" y="113"/>
                  </a:cubicBezTo>
                  <a:cubicBezTo>
                    <a:pt x="115" y="115"/>
                    <a:pt x="112" y="105"/>
                    <a:pt x="112" y="105"/>
                  </a:cubicBezTo>
                  <a:cubicBezTo>
                    <a:pt x="115" y="105"/>
                    <a:pt x="117" y="104"/>
                    <a:pt x="120" y="106"/>
                  </a:cubicBezTo>
                  <a:cubicBezTo>
                    <a:pt x="119" y="105"/>
                    <a:pt x="119" y="103"/>
                    <a:pt x="118" y="102"/>
                  </a:cubicBezTo>
                  <a:cubicBezTo>
                    <a:pt x="122" y="102"/>
                    <a:pt x="128" y="104"/>
                    <a:pt x="131" y="106"/>
                  </a:cubicBezTo>
                  <a:cubicBezTo>
                    <a:pt x="131" y="104"/>
                    <a:pt x="131" y="104"/>
                    <a:pt x="131" y="104"/>
                  </a:cubicBezTo>
                  <a:cubicBezTo>
                    <a:pt x="135" y="105"/>
                    <a:pt x="139" y="98"/>
                    <a:pt x="144" y="102"/>
                  </a:cubicBezTo>
                  <a:cubicBezTo>
                    <a:pt x="146" y="103"/>
                    <a:pt x="150" y="93"/>
                    <a:pt x="142" y="93"/>
                  </a:cubicBezTo>
                  <a:cubicBezTo>
                    <a:pt x="144" y="90"/>
                    <a:pt x="146" y="88"/>
                    <a:pt x="150" y="88"/>
                  </a:cubicBezTo>
                  <a:cubicBezTo>
                    <a:pt x="150" y="88"/>
                    <a:pt x="157" y="81"/>
                    <a:pt x="159" y="80"/>
                  </a:cubicBezTo>
                  <a:cubicBezTo>
                    <a:pt x="154" y="77"/>
                    <a:pt x="161" y="71"/>
                    <a:pt x="155" y="65"/>
                  </a:cubicBezTo>
                  <a:cubicBezTo>
                    <a:pt x="152" y="72"/>
                    <a:pt x="138" y="62"/>
                    <a:pt x="147" y="58"/>
                  </a:cubicBezTo>
                  <a:cubicBezTo>
                    <a:pt x="142" y="49"/>
                    <a:pt x="154" y="56"/>
                    <a:pt x="157" y="55"/>
                  </a:cubicBezTo>
                  <a:cubicBezTo>
                    <a:pt x="162" y="53"/>
                    <a:pt x="159" y="45"/>
                    <a:pt x="162" y="41"/>
                  </a:cubicBezTo>
                  <a:cubicBezTo>
                    <a:pt x="164" y="38"/>
                    <a:pt x="167" y="33"/>
                    <a:pt x="166" y="29"/>
                  </a:cubicBezTo>
                  <a:cubicBezTo>
                    <a:pt x="166" y="26"/>
                    <a:pt x="168" y="22"/>
                    <a:pt x="168" y="18"/>
                  </a:cubicBezTo>
                  <a:close/>
                  <a:moveTo>
                    <a:pt x="77" y="26"/>
                  </a:moveTo>
                  <a:cubicBezTo>
                    <a:pt x="81" y="19"/>
                    <a:pt x="77" y="18"/>
                    <a:pt x="76" y="17"/>
                  </a:cubicBezTo>
                  <a:cubicBezTo>
                    <a:pt x="74" y="16"/>
                    <a:pt x="72" y="18"/>
                    <a:pt x="72" y="18"/>
                  </a:cubicBezTo>
                  <a:cubicBezTo>
                    <a:pt x="68" y="26"/>
                    <a:pt x="68" y="26"/>
                    <a:pt x="68" y="26"/>
                  </a:cubicBezTo>
                  <a:cubicBezTo>
                    <a:pt x="70" y="29"/>
                    <a:pt x="70" y="29"/>
                    <a:pt x="70" y="29"/>
                  </a:cubicBezTo>
                  <a:cubicBezTo>
                    <a:pt x="70" y="29"/>
                    <a:pt x="73" y="30"/>
                    <a:pt x="77" y="26"/>
                  </a:cubicBezTo>
                  <a:close/>
                  <a:moveTo>
                    <a:pt x="22" y="110"/>
                  </a:moveTo>
                  <a:cubicBezTo>
                    <a:pt x="24" y="111"/>
                    <a:pt x="27" y="115"/>
                    <a:pt x="27" y="115"/>
                  </a:cubicBezTo>
                  <a:cubicBezTo>
                    <a:pt x="33" y="115"/>
                    <a:pt x="33" y="115"/>
                    <a:pt x="33" y="115"/>
                  </a:cubicBezTo>
                  <a:cubicBezTo>
                    <a:pt x="33" y="113"/>
                    <a:pt x="33" y="113"/>
                    <a:pt x="33" y="113"/>
                  </a:cubicBezTo>
                  <a:cubicBezTo>
                    <a:pt x="31" y="112"/>
                    <a:pt x="31" y="112"/>
                    <a:pt x="31" y="112"/>
                  </a:cubicBezTo>
                  <a:cubicBezTo>
                    <a:pt x="31" y="112"/>
                    <a:pt x="31" y="108"/>
                    <a:pt x="27" y="108"/>
                  </a:cubicBezTo>
                  <a:cubicBezTo>
                    <a:pt x="22" y="107"/>
                    <a:pt x="18" y="107"/>
                    <a:pt x="18" y="108"/>
                  </a:cubicBezTo>
                  <a:cubicBezTo>
                    <a:pt x="18" y="110"/>
                    <a:pt x="22" y="110"/>
                    <a:pt x="22" y="110"/>
                  </a:cubicBezTo>
                  <a:close/>
                  <a:moveTo>
                    <a:pt x="23" y="119"/>
                  </a:moveTo>
                  <a:cubicBezTo>
                    <a:pt x="27" y="119"/>
                    <a:pt x="27" y="119"/>
                    <a:pt x="27" y="119"/>
                  </a:cubicBezTo>
                  <a:cubicBezTo>
                    <a:pt x="28" y="119"/>
                    <a:pt x="24" y="116"/>
                    <a:pt x="24" y="116"/>
                  </a:cubicBezTo>
                  <a:cubicBezTo>
                    <a:pt x="21" y="117"/>
                    <a:pt x="21" y="117"/>
                    <a:pt x="21" y="117"/>
                  </a:cubicBezTo>
                  <a:cubicBezTo>
                    <a:pt x="19" y="115"/>
                    <a:pt x="19" y="115"/>
                    <a:pt x="19" y="115"/>
                  </a:cubicBezTo>
                  <a:cubicBezTo>
                    <a:pt x="19" y="115"/>
                    <a:pt x="16" y="116"/>
                    <a:pt x="18" y="118"/>
                  </a:cubicBezTo>
                  <a:cubicBezTo>
                    <a:pt x="21" y="120"/>
                    <a:pt x="22" y="119"/>
                    <a:pt x="23" y="119"/>
                  </a:cubicBezTo>
                  <a:close/>
                  <a:moveTo>
                    <a:pt x="27" y="105"/>
                  </a:moveTo>
                  <a:cubicBezTo>
                    <a:pt x="29" y="106"/>
                    <a:pt x="32" y="106"/>
                    <a:pt x="32" y="106"/>
                  </a:cubicBezTo>
                  <a:cubicBezTo>
                    <a:pt x="32" y="106"/>
                    <a:pt x="32" y="108"/>
                    <a:pt x="36" y="110"/>
                  </a:cubicBezTo>
                  <a:cubicBezTo>
                    <a:pt x="39" y="112"/>
                    <a:pt x="40" y="113"/>
                    <a:pt x="43" y="113"/>
                  </a:cubicBezTo>
                  <a:cubicBezTo>
                    <a:pt x="45" y="113"/>
                    <a:pt x="45" y="112"/>
                    <a:pt x="45" y="112"/>
                  </a:cubicBezTo>
                  <a:cubicBezTo>
                    <a:pt x="34" y="103"/>
                    <a:pt x="34" y="103"/>
                    <a:pt x="34" y="103"/>
                  </a:cubicBezTo>
                  <a:cubicBezTo>
                    <a:pt x="27" y="103"/>
                    <a:pt x="27" y="103"/>
                    <a:pt x="27" y="103"/>
                  </a:cubicBezTo>
                  <a:cubicBezTo>
                    <a:pt x="27" y="103"/>
                    <a:pt x="26" y="105"/>
                    <a:pt x="27" y="105"/>
                  </a:cubicBezTo>
                  <a:close/>
                  <a:moveTo>
                    <a:pt x="82" y="13"/>
                  </a:moveTo>
                  <a:cubicBezTo>
                    <a:pt x="87" y="10"/>
                    <a:pt x="86" y="7"/>
                    <a:pt x="81" y="11"/>
                  </a:cubicBezTo>
                  <a:cubicBezTo>
                    <a:pt x="77" y="14"/>
                    <a:pt x="82" y="13"/>
                    <a:pt x="82" y="13"/>
                  </a:cubicBezTo>
                  <a:close/>
                  <a:moveTo>
                    <a:pt x="90" y="9"/>
                  </a:moveTo>
                  <a:cubicBezTo>
                    <a:pt x="93" y="7"/>
                    <a:pt x="93" y="7"/>
                    <a:pt x="93" y="7"/>
                  </a:cubicBezTo>
                  <a:cubicBezTo>
                    <a:pt x="99" y="7"/>
                    <a:pt x="99" y="7"/>
                    <a:pt x="99" y="7"/>
                  </a:cubicBezTo>
                  <a:cubicBezTo>
                    <a:pt x="105" y="2"/>
                    <a:pt x="105" y="2"/>
                    <a:pt x="105" y="2"/>
                  </a:cubicBezTo>
                  <a:cubicBezTo>
                    <a:pt x="103" y="2"/>
                    <a:pt x="103" y="2"/>
                    <a:pt x="103" y="2"/>
                  </a:cubicBezTo>
                  <a:cubicBezTo>
                    <a:pt x="98" y="3"/>
                    <a:pt x="98" y="3"/>
                    <a:pt x="98" y="3"/>
                  </a:cubicBezTo>
                  <a:cubicBezTo>
                    <a:pt x="93" y="3"/>
                    <a:pt x="93" y="3"/>
                    <a:pt x="93" y="3"/>
                  </a:cubicBezTo>
                  <a:cubicBezTo>
                    <a:pt x="93" y="3"/>
                    <a:pt x="89" y="5"/>
                    <a:pt x="88" y="7"/>
                  </a:cubicBezTo>
                  <a:cubicBezTo>
                    <a:pt x="87" y="9"/>
                    <a:pt x="90" y="9"/>
                    <a:pt x="90" y="9"/>
                  </a:cubicBezTo>
                  <a:close/>
                  <a:moveTo>
                    <a:pt x="115" y="5"/>
                  </a:moveTo>
                  <a:cubicBezTo>
                    <a:pt x="118" y="5"/>
                    <a:pt x="126" y="2"/>
                    <a:pt x="118" y="2"/>
                  </a:cubicBezTo>
                  <a:cubicBezTo>
                    <a:pt x="112" y="2"/>
                    <a:pt x="109" y="3"/>
                    <a:pt x="109" y="3"/>
                  </a:cubicBezTo>
                  <a:cubicBezTo>
                    <a:pt x="109" y="6"/>
                    <a:pt x="112" y="5"/>
                    <a:pt x="115" y="5"/>
                  </a:cubicBezTo>
                  <a:close/>
                  <a:moveTo>
                    <a:pt x="136" y="2"/>
                  </a:moveTo>
                  <a:cubicBezTo>
                    <a:pt x="135" y="0"/>
                    <a:pt x="135" y="0"/>
                    <a:pt x="135" y="0"/>
                  </a:cubicBezTo>
                  <a:cubicBezTo>
                    <a:pt x="129" y="1"/>
                    <a:pt x="129" y="1"/>
                    <a:pt x="129" y="1"/>
                  </a:cubicBezTo>
                  <a:cubicBezTo>
                    <a:pt x="129" y="5"/>
                    <a:pt x="129" y="5"/>
                    <a:pt x="129" y="5"/>
                  </a:cubicBezTo>
                  <a:lnTo>
                    <a:pt x="136" y="2"/>
                  </a:ln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27" name="Malta"/>
            <p:cNvSpPr>
              <a:spLocks noEditPoints="1"/>
            </p:cNvSpPr>
            <p:nvPr/>
          </p:nvSpPr>
          <p:spPr bwMode="auto">
            <a:xfrm>
              <a:off x="5076974" y="4841716"/>
              <a:ext cx="39370" cy="34290"/>
            </a:xfrm>
            <a:custGeom>
              <a:avLst/>
              <a:gdLst>
                <a:gd name="T0" fmla="*/ 7 w 23"/>
                <a:gd name="T1" fmla="*/ 3 h 20"/>
                <a:gd name="T2" fmla="*/ 2 w 23"/>
                <a:gd name="T3" fmla="*/ 4 h 20"/>
                <a:gd name="T4" fmla="*/ 5 w 23"/>
                <a:gd name="T5" fmla="*/ 8 h 20"/>
                <a:gd name="T6" fmla="*/ 7 w 23"/>
                <a:gd name="T7" fmla="*/ 3 h 20"/>
                <a:gd name="T8" fmla="*/ 16 w 23"/>
                <a:gd name="T9" fmla="*/ 11 h 20"/>
                <a:gd name="T10" fmla="*/ 14 w 23"/>
                <a:gd name="T11" fmla="*/ 12 h 20"/>
                <a:gd name="T12" fmla="*/ 11 w 23"/>
                <a:gd name="T13" fmla="*/ 9 h 20"/>
                <a:gd name="T14" fmla="*/ 9 w 23"/>
                <a:gd name="T15" fmla="*/ 11 h 20"/>
                <a:gd name="T16" fmla="*/ 10 w 23"/>
                <a:gd name="T17" fmla="*/ 15 h 20"/>
                <a:gd name="T18" fmla="*/ 19 w 23"/>
                <a:gd name="T19" fmla="*/ 20 h 20"/>
                <a:gd name="T20" fmla="*/ 23 w 23"/>
                <a:gd name="T21" fmla="*/ 15 h 20"/>
                <a:gd name="T22" fmla="*/ 16 w 23"/>
                <a:gd name="T23" fmla="*/ 1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20"/>
                <a:gd name="T38" fmla="*/ 23 w 23"/>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20">
                  <a:moveTo>
                    <a:pt x="7" y="3"/>
                  </a:moveTo>
                  <a:cubicBezTo>
                    <a:pt x="0" y="0"/>
                    <a:pt x="2" y="4"/>
                    <a:pt x="2" y="4"/>
                  </a:cubicBezTo>
                  <a:cubicBezTo>
                    <a:pt x="5" y="8"/>
                    <a:pt x="5" y="8"/>
                    <a:pt x="5" y="8"/>
                  </a:cubicBezTo>
                  <a:cubicBezTo>
                    <a:pt x="9" y="9"/>
                    <a:pt x="15" y="5"/>
                    <a:pt x="7" y="3"/>
                  </a:cubicBezTo>
                  <a:close/>
                  <a:moveTo>
                    <a:pt x="16" y="11"/>
                  </a:moveTo>
                  <a:cubicBezTo>
                    <a:pt x="14" y="12"/>
                    <a:pt x="14" y="12"/>
                    <a:pt x="14" y="12"/>
                  </a:cubicBezTo>
                  <a:cubicBezTo>
                    <a:pt x="11" y="9"/>
                    <a:pt x="11" y="9"/>
                    <a:pt x="11" y="9"/>
                  </a:cubicBezTo>
                  <a:cubicBezTo>
                    <a:pt x="9" y="11"/>
                    <a:pt x="9" y="11"/>
                    <a:pt x="9" y="11"/>
                  </a:cubicBezTo>
                  <a:cubicBezTo>
                    <a:pt x="10" y="15"/>
                    <a:pt x="10" y="15"/>
                    <a:pt x="10" y="15"/>
                  </a:cubicBezTo>
                  <a:cubicBezTo>
                    <a:pt x="10" y="15"/>
                    <a:pt x="15" y="20"/>
                    <a:pt x="19" y="20"/>
                  </a:cubicBezTo>
                  <a:cubicBezTo>
                    <a:pt x="23" y="20"/>
                    <a:pt x="23" y="15"/>
                    <a:pt x="23" y="15"/>
                  </a:cubicBezTo>
                  <a:lnTo>
                    <a:pt x="16" y="11"/>
                  </a:lnTo>
                  <a:close/>
                </a:path>
              </a:pathLst>
            </a:custGeom>
            <a:solidFill>
              <a:srgbClr val="C0C0C0"/>
            </a:solidFill>
            <a:ln w="3175">
              <a:solidFill>
                <a:schemeClr val="bg1"/>
              </a:solidFill>
              <a:round/>
              <a:headEnd/>
              <a:tailEnd/>
            </a:ln>
          </p:spPr>
          <p:txBody>
            <a:bodyPr/>
            <a:lstStyle/>
            <a:p>
              <a:endParaRPr lang="de-DE" dirty="0">
                <a:solidFill>
                  <a:prstClr val="black"/>
                </a:solidFill>
              </a:endParaRPr>
            </a:p>
          </p:txBody>
        </p:sp>
        <p:sp>
          <p:nvSpPr>
            <p:cNvPr id="28" name="Luxemburg"/>
            <p:cNvSpPr>
              <a:spLocks/>
            </p:cNvSpPr>
            <p:nvPr/>
          </p:nvSpPr>
          <p:spPr bwMode="auto">
            <a:xfrm>
              <a:off x="4405144" y="3282156"/>
              <a:ext cx="59690" cy="85090"/>
            </a:xfrm>
            <a:custGeom>
              <a:avLst/>
              <a:gdLst>
                <a:gd name="T0" fmla="*/ 34 w 35"/>
                <a:gd name="T1" fmla="*/ 30 h 50"/>
                <a:gd name="T2" fmla="*/ 28 w 35"/>
                <a:gd name="T3" fmla="*/ 21 h 50"/>
                <a:gd name="T4" fmla="*/ 19 w 35"/>
                <a:gd name="T5" fmla="*/ 5 h 50"/>
                <a:gd name="T6" fmla="*/ 19 w 35"/>
                <a:gd name="T7" fmla="*/ 2 h 50"/>
                <a:gd name="T8" fmla="*/ 10 w 35"/>
                <a:gd name="T9" fmla="*/ 0 h 50"/>
                <a:gd name="T10" fmla="*/ 3 w 35"/>
                <a:gd name="T11" fmla="*/ 14 h 50"/>
                <a:gd name="T12" fmla="*/ 0 w 35"/>
                <a:gd name="T13" fmla="*/ 15 h 50"/>
                <a:gd name="T14" fmla="*/ 4 w 35"/>
                <a:gd name="T15" fmla="*/ 34 h 50"/>
                <a:gd name="T16" fmla="*/ 1 w 35"/>
                <a:gd name="T17" fmla="*/ 42 h 50"/>
                <a:gd name="T18" fmla="*/ 0 w 35"/>
                <a:gd name="T19" fmla="*/ 42 h 50"/>
                <a:gd name="T20" fmla="*/ 5 w 35"/>
                <a:gd name="T21" fmla="*/ 44 h 50"/>
                <a:gd name="T22" fmla="*/ 10 w 35"/>
                <a:gd name="T23" fmla="*/ 49 h 50"/>
                <a:gd name="T24" fmla="*/ 18 w 35"/>
                <a:gd name="T25" fmla="*/ 45 h 50"/>
                <a:gd name="T26" fmla="*/ 23 w 35"/>
                <a:gd name="T27" fmla="*/ 47 h 50"/>
                <a:gd name="T28" fmla="*/ 27 w 35"/>
                <a:gd name="T29" fmla="*/ 46 h 50"/>
                <a:gd name="T30" fmla="*/ 26 w 35"/>
                <a:gd name="T31" fmla="*/ 43 h 50"/>
                <a:gd name="T32" fmla="*/ 27 w 35"/>
                <a:gd name="T33" fmla="*/ 37 h 50"/>
                <a:gd name="T34" fmla="*/ 34 w 35"/>
                <a:gd name="T35" fmla="*/ 30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50"/>
                <a:gd name="T56" fmla="*/ 35 w 35"/>
                <a:gd name="T57" fmla="*/ 50 h 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50">
                  <a:moveTo>
                    <a:pt x="34" y="30"/>
                  </a:moveTo>
                  <a:cubicBezTo>
                    <a:pt x="35" y="22"/>
                    <a:pt x="29" y="26"/>
                    <a:pt x="28" y="21"/>
                  </a:cubicBezTo>
                  <a:cubicBezTo>
                    <a:pt x="23" y="22"/>
                    <a:pt x="19" y="12"/>
                    <a:pt x="19" y="5"/>
                  </a:cubicBezTo>
                  <a:cubicBezTo>
                    <a:pt x="19" y="2"/>
                    <a:pt x="19" y="2"/>
                    <a:pt x="19" y="2"/>
                  </a:cubicBezTo>
                  <a:cubicBezTo>
                    <a:pt x="10" y="0"/>
                    <a:pt x="10" y="0"/>
                    <a:pt x="10" y="0"/>
                  </a:cubicBezTo>
                  <a:cubicBezTo>
                    <a:pt x="3" y="14"/>
                    <a:pt x="3" y="14"/>
                    <a:pt x="3" y="14"/>
                  </a:cubicBezTo>
                  <a:cubicBezTo>
                    <a:pt x="0" y="15"/>
                    <a:pt x="0" y="15"/>
                    <a:pt x="0" y="15"/>
                  </a:cubicBezTo>
                  <a:cubicBezTo>
                    <a:pt x="4" y="34"/>
                    <a:pt x="4" y="34"/>
                    <a:pt x="4" y="34"/>
                  </a:cubicBezTo>
                  <a:cubicBezTo>
                    <a:pt x="1" y="42"/>
                    <a:pt x="1" y="42"/>
                    <a:pt x="1" y="42"/>
                  </a:cubicBezTo>
                  <a:cubicBezTo>
                    <a:pt x="0" y="42"/>
                    <a:pt x="0" y="42"/>
                    <a:pt x="0" y="42"/>
                  </a:cubicBezTo>
                  <a:cubicBezTo>
                    <a:pt x="5" y="44"/>
                    <a:pt x="5" y="44"/>
                    <a:pt x="5" y="44"/>
                  </a:cubicBezTo>
                  <a:cubicBezTo>
                    <a:pt x="5" y="44"/>
                    <a:pt x="5" y="50"/>
                    <a:pt x="10" y="49"/>
                  </a:cubicBezTo>
                  <a:cubicBezTo>
                    <a:pt x="17" y="49"/>
                    <a:pt x="15" y="44"/>
                    <a:pt x="18" y="45"/>
                  </a:cubicBezTo>
                  <a:cubicBezTo>
                    <a:pt x="21" y="45"/>
                    <a:pt x="21" y="47"/>
                    <a:pt x="23" y="47"/>
                  </a:cubicBezTo>
                  <a:cubicBezTo>
                    <a:pt x="24" y="47"/>
                    <a:pt x="25" y="47"/>
                    <a:pt x="27" y="46"/>
                  </a:cubicBezTo>
                  <a:cubicBezTo>
                    <a:pt x="26" y="46"/>
                    <a:pt x="26" y="45"/>
                    <a:pt x="26" y="43"/>
                  </a:cubicBezTo>
                  <a:cubicBezTo>
                    <a:pt x="26" y="41"/>
                    <a:pt x="25" y="38"/>
                    <a:pt x="27" y="37"/>
                  </a:cubicBezTo>
                  <a:cubicBezTo>
                    <a:pt x="28" y="36"/>
                    <a:pt x="33" y="31"/>
                    <a:pt x="34" y="30"/>
                  </a:cubicBez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29" name="Litauen"/>
            <p:cNvSpPr>
              <a:spLocks/>
            </p:cNvSpPr>
            <p:nvPr/>
          </p:nvSpPr>
          <p:spPr bwMode="auto">
            <a:xfrm>
              <a:off x="5430034" y="2525236"/>
              <a:ext cx="378460" cy="285750"/>
            </a:xfrm>
            <a:custGeom>
              <a:avLst/>
              <a:gdLst>
                <a:gd name="T0" fmla="*/ 87 w 222"/>
                <a:gd name="T1" fmla="*/ 142 h 168"/>
                <a:gd name="T2" fmla="*/ 110 w 222"/>
                <a:gd name="T3" fmla="*/ 154 h 168"/>
                <a:gd name="T4" fmla="*/ 114 w 222"/>
                <a:gd name="T5" fmla="*/ 168 h 168"/>
                <a:gd name="T6" fmla="*/ 127 w 222"/>
                <a:gd name="T7" fmla="*/ 163 h 168"/>
                <a:gd name="T8" fmla="*/ 141 w 222"/>
                <a:gd name="T9" fmla="*/ 163 h 168"/>
                <a:gd name="T10" fmla="*/ 155 w 222"/>
                <a:gd name="T11" fmla="*/ 158 h 168"/>
                <a:gd name="T12" fmla="*/ 161 w 222"/>
                <a:gd name="T13" fmla="*/ 146 h 168"/>
                <a:gd name="T14" fmla="*/ 175 w 222"/>
                <a:gd name="T15" fmla="*/ 136 h 168"/>
                <a:gd name="T16" fmla="*/ 189 w 222"/>
                <a:gd name="T17" fmla="*/ 142 h 168"/>
                <a:gd name="T18" fmla="*/ 188 w 222"/>
                <a:gd name="T19" fmla="*/ 129 h 168"/>
                <a:gd name="T20" fmla="*/ 188 w 222"/>
                <a:gd name="T21" fmla="*/ 96 h 168"/>
                <a:gd name="T22" fmla="*/ 203 w 222"/>
                <a:gd name="T23" fmla="*/ 74 h 168"/>
                <a:gd name="T24" fmla="*/ 218 w 222"/>
                <a:gd name="T25" fmla="*/ 65 h 168"/>
                <a:gd name="T26" fmla="*/ 207 w 222"/>
                <a:gd name="T27" fmla="*/ 58 h 168"/>
                <a:gd name="T28" fmla="*/ 210 w 222"/>
                <a:gd name="T29" fmla="*/ 42 h 168"/>
                <a:gd name="T30" fmla="*/ 197 w 222"/>
                <a:gd name="T31" fmla="*/ 33 h 168"/>
                <a:gd name="T32" fmla="*/ 191 w 222"/>
                <a:gd name="T33" fmla="*/ 29 h 168"/>
                <a:gd name="T34" fmla="*/ 169 w 222"/>
                <a:gd name="T35" fmla="*/ 15 h 168"/>
                <a:gd name="T36" fmla="*/ 148 w 222"/>
                <a:gd name="T37" fmla="*/ 14 h 168"/>
                <a:gd name="T38" fmla="*/ 137 w 222"/>
                <a:gd name="T39" fmla="*/ 0 h 168"/>
                <a:gd name="T40" fmla="*/ 127 w 222"/>
                <a:gd name="T41" fmla="*/ 12 h 168"/>
                <a:gd name="T42" fmla="*/ 120 w 222"/>
                <a:gd name="T43" fmla="*/ 12 h 168"/>
                <a:gd name="T44" fmla="*/ 107 w 222"/>
                <a:gd name="T45" fmla="*/ 10 h 168"/>
                <a:gd name="T46" fmla="*/ 90 w 222"/>
                <a:gd name="T47" fmla="*/ 15 h 168"/>
                <a:gd name="T48" fmla="*/ 77 w 222"/>
                <a:gd name="T49" fmla="*/ 13 h 168"/>
                <a:gd name="T50" fmla="*/ 71 w 222"/>
                <a:gd name="T51" fmla="*/ 18 h 168"/>
                <a:gd name="T52" fmla="*/ 66 w 222"/>
                <a:gd name="T53" fmla="*/ 13 h 168"/>
                <a:gd name="T54" fmla="*/ 54 w 222"/>
                <a:gd name="T55" fmla="*/ 15 h 168"/>
                <a:gd name="T56" fmla="*/ 31 w 222"/>
                <a:gd name="T57" fmla="*/ 21 h 168"/>
                <a:gd name="T58" fmla="*/ 23 w 222"/>
                <a:gd name="T59" fmla="*/ 24 h 168"/>
                <a:gd name="T60" fmla="*/ 7 w 222"/>
                <a:gd name="T61" fmla="*/ 40 h 168"/>
                <a:gd name="T62" fmla="*/ 4 w 222"/>
                <a:gd name="T63" fmla="*/ 40 h 168"/>
                <a:gd name="T64" fmla="*/ 5 w 222"/>
                <a:gd name="T65" fmla="*/ 62 h 168"/>
                <a:gd name="T66" fmla="*/ 6 w 222"/>
                <a:gd name="T67" fmla="*/ 72 h 168"/>
                <a:gd name="T68" fmla="*/ 5 w 222"/>
                <a:gd name="T69" fmla="*/ 94 h 168"/>
                <a:gd name="T70" fmla="*/ 9 w 222"/>
                <a:gd name="T71" fmla="*/ 86 h 168"/>
                <a:gd name="T72" fmla="*/ 9 w 222"/>
                <a:gd name="T73" fmla="*/ 71 h 168"/>
                <a:gd name="T74" fmla="*/ 14 w 222"/>
                <a:gd name="T75" fmla="*/ 87 h 168"/>
                <a:gd name="T76" fmla="*/ 16 w 222"/>
                <a:gd name="T77" fmla="*/ 92 h 168"/>
                <a:gd name="T78" fmla="*/ 24 w 222"/>
                <a:gd name="T79" fmla="*/ 100 h 168"/>
                <a:gd name="T80" fmla="*/ 37 w 222"/>
                <a:gd name="T81" fmla="*/ 102 h 168"/>
                <a:gd name="T82" fmla="*/ 48 w 222"/>
                <a:gd name="T83" fmla="*/ 107 h 168"/>
                <a:gd name="T84" fmla="*/ 69 w 222"/>
                <a:gd name="T85" fmla="*/ 103 h 168"/>
                <a:gd name="T86" fmla="*/ 77 w 222"/>
                <a:gd name="T87" fmla="*/ 120 h 168"/>
                <a:gd name="T88" fmla="*/ 81 w 222"/>
                <a:gd name="T89" fmla="*/ 146 h 1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2"/>
                <a:gd name="T136" fmla="*/ 0 h 168"/>
                <a:gd name="T137" fmla="*/ 222 w 222"/>
                <a:gd name="T138" fmla="*/ 168 h 1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2" h="168">
                  <a:moveTo>
                    <a:pt x="83" y="146"/>
                  </a:moveTo>
                  <a:cubicBezTo>
                    <a:pt x="83" y="146"/>
                    <a:pt x="84" y="141"/>
                    <a:pt x="87" y="142"/>
                  </a:cubicBezTo>
                  <a:cubicBezTo>
                    <a:pt x="90" y="143"/>
                    <a:pt x="89" y="147"/>
                    <a:pt x="93" y="148"/>
                  </a:cubicBezTo>
                  <a:cubicBezTo>
                    <a:pt x="97" y="148"/>
                    <a:pt x="105" y="146"/>
                    <a:pt x="110" y="154"/>
                  </a:cubicBezTo>
                  <a:cubicBezTo>
                    <a:pt x="114" y="162"/>
                    <a:pt x="111" y="165"/>
                    <a:pt x="111" y="165"/>
                  </a:cubicBezTo>
                  <a:cubicBezTo>
                    <a:pt x="114" y="168"/>
                    <a:pt x="114" y="168"/>
                    <a:pt x="114" y="168"/>
                  </a:cubicBezTo>
                  <a:cubicBezTo>
                    <a:pt x="126" y="167"/>
                    <a:pt x="126" y="167"/>
                    <a:pt x="126" y="167"/>
                  </a:cubicBezTo>
                  <a:cubicBezTo>
                    <a:pt x="127" y="163"/>
                    <a:pt x="127" y="163"/>
                    <a:pt x="127" y="163"/>
                  </a:cubicBezTo>
                  <a:cubicBezTo>
                    <a:pt x="134" y="165"/>
                    <a:pt x="134" y="165"/>
                    <a:pt x="134" y="165"/>
                  </a:cubicBezTo>
                  <a:cubicBezTo>
                    <a:pt x="141" y="163"/>
                    <a:pt x="141" y="163"/>
                    <a:pt x="141" y="163"/>
                  </a:cubicBezTo>
                  <a:cubicBezTo>
                    <a:pt x="148" y="166"/>
                    <a:pt x="148" y="166"/>
                    <a:pt x="148" y="166"/>
                  </a:cubicBezTo>
                  <a:cubicBezTo>
                    <a:pt x="155" y="158"/>
                    <a:pt x="155" y="158"/>
                    <a:pt x="155" y="158"/>
                  </a:cubicBezTo>
                  <a:cubicBezTo>
                    <a:pt x="155" y="158"/>
                    <a:pt x="159" y="160"/>
                    <a:pt x="163" y="158"/>
                  </a:cubicBezTo>
                  <a:cubicBezTo>
                    <a:pt x="167" y="157"/>
                    <a:pt x="160" y="148"/>
                    <a:pt x="161" y="146"/>
                  </a:cubicBezTo>
                  <a:cubicBezTo>
                    <a:pt x="163" y="143"/>
                    <a:pt x="171" y="146"/>
                    <a:pt x="171" y="146"/>
                  </a:cubicBezTo>
                  <a:cubicBezTo>
                    <a:pt x="175" y="136"/>
                    <a:pt x="175" y="136"/>
                    <a:pt x="175" y="136"/>
                  </a:cubicBezTo>
                  <a:cubicBezTo>
                    <a:pt x="175" y="136"/>
                    <a:pt x="181" y="134"/>
                    <a:pt x="186" y="134"/>
                  </a:cubicBezTo>
                  <a:cubicBezTo>
                    <a:pt x="190" y="133"/>
                    <a:pt x="186" y="139"/>
                    <a:pt x="189" y="142"/>
                  </a:cubicBezTo>
                  <a:cubicBezTo>
                    <a:pt x="192" y="145"/>
                    <a:pt x="199" y="140"/>
                    <a:pt x="197" y="133"/>
                  </a:cubicBezTo>
                  <a:cubicBezTo>
                    <a:pt x="197" y="128"/>
                    <a:pt x="188" y="129"/>
                    <a:pt x="188" y="129"/>
                  </a:cubicBezTo>
                  <a:cubicBezTo>
                    <a:pt x="191" y="113"/>
                    <a:pt x="191" y="113"/>
                    <a:pt x="191" y="113"/>
                  </a:cubicBezTo>
                  <a:cubicBezTo>
                    <a:pt x="191" y="113"/>
                    <a:pt x="188" y="101"/>
                    <a:pt x="188" y="96"/>
                  </a:cubicBezTo>
                  <a:cubicBezTo>
                    <a:pt x="188" y="92"/>
                    <a:pt x="195" y="87"/>
                    <a:pt x="200" y="86"/>
                  </a:cubicBezTo>
                  <a:cubicBezTo>
                    <a:pt x="204" y="84"/>
                    <a:pt x="203" y="74"/>
                    <a:pt x="203" y="74"/>
                  </a:cubicBezTo>
                  <a:cubicBezTo>
                    <a:pt x="218" y="70"/>
                    <a:pt x="218" y="70"/>
                    <a:pt x="218" y="70"/>
                  </a:cubicBezTo>
                  <a:cubicBezTo>
                    <a:pt x="218" y="65"/>
                    <a:pt x="218" y="65"/>
                    <a:pt x="218" y="65"/>
                  </a:cubicBezTo>
                  <a:cubicBezTo>
                    <a:pt x="218" y="65"/>
                    <a:pt x="222" y="60"/>
                    <a:pt x="221" y="56"/>
                  </a:cubicBezTo>
                  <a:cubicBezTo>
                    <a:pt x="220" y="53"/>
                    <a:pt x="207" y="58"/>
                    <a:pt x="207" y="58"/>
                  </a:cubicBezTo>
                  <a:cubicBezTo>
                    <a:pt x="208" y="48"/>
                    <a:pt x="208" y="48"/>
                    <a:pt x="208" y="48"/>
                  </a:cubicBezTo>
                  <a:cubicBezTo>
                    <a:pt x="210" y="42"/>
                    <a:pt x="210" y="42"/>
                    <a:pt x="210" y="42"/>
                  </a:cubicBezTo>
                  <a:cubicBezTo>
                    <a:pt x="210" y="36"/>
                    <a:pt x="210" y="36"/>
                    <a:pt x="210" y="36"/>
                  </a:cubicBezTo>
                  <a:cubicBezTo>
                    <a:pt x="197" y="33"/>
                    <a:pt x="197" y="33"/>
                    <a:pt x="197" y="33"/>
                  </a:cubicBezTo>
                  <a:cubicBezTo>
                    <a:pt x="196" y="29"/>
                    <a:pt x="196" y="29"/>
                    <a:pt x="196" y="29"/>
                  </a:cubicBezTo>
                  <a:cubicBezTo>
                    <a:pt x="191" y="29"/>
                    <a:pt x="191" y="29"/>
                    <a:pt x="191" y="29"/>
                  </a:cubicBezTo>
                  <a:cubicBezTo>
                    <a:pt x="191" y="29"/>
                    <a:pt x="188" y="22"/>
                    <a:pt x="186" y="19"/>
                  </a:cubicBezTo>
                  <a:cubicBezTo>
                    <a:pt x="183" y="16"/>
                    <a:pt x="169" y="15"/>
                    <a:pt x="169" y="15"/>
                  </a:cubicBezTo>
                  <a:cubicBezTo>
                    <a:pt x="169" y="12"/>
                    <a:pt x="169" y="12"/>
                    <a:pt x="169" y="12"/>
                  </a:cubicBezTo>
                  <a:cubicBezTo>
                    <a:pt x="148" y="14"/>
                    <a:pt x="148" y="14"/>
                    <a:pt x="148" y="14"/>
                  </a:cubicBezTo>
                  <a:cubicBezTo>
                    <a:pt x="142" y="2"/>
                    <a:pt x="142" y="2"/>
                    <a:pt x="142" y="2"/>
                  </a:cubicBezTo>
                  <a:cubicBezTo>
                    <a:pt x="137" y="0"/>
                    <a:pt x="137" y="0"/>
                    <a:pt x="137" y="0"/>
                  </a:cubicBezTo>
                  <a:cubicBezTo>
                    <a:pt x="130" y="5"/>
                    <a:pt x="130" y="5"/>
                    <a:pt x="130" y="5"/>
                  </a:cubicBezTo>
                  <a:cubicBezTo>
                    <a:pt x="127" y="12"/>
                    <a:pt x="127" y="12"/>
                    <a:pt x="127" y="12"/>
                  </a:cubicBezTo>
                  <a:cubicBezTo>
                    <a:pt x="124" y="13"/>
                    <a:pt x="124" y="13"/>
                    <a:pt x="124" y="13"/>
                  </a:cubicBezTo>
                  <a:cubicBezTo>
                    <a:pt x="120" y="12"/>
                    <a:pt x="120" y="12"/>
                    <a:pt x="120" y="12"/>
                  </a:cubicBezTo>
                  <a:cubicBezTo>
                    <a:pt x="113" y="15"/>
                    <a:pt x="113" y="15"/>
                    <a:pt x="113" y="15"/>
                  </a:cubicBezTo>
                  <a:cubicBezTo>
                    <a:pt x="107" y="10"/>
                    <a:pt x="107" y="10"/>
                    <a:pt x="107" y="10"/>
                  </a:cubicBezTo>
                  <a:cubicBezTo>
                    <a:pt x="94" y="10"/>
                    <a:pt x="94" y="10"/>
                    <a:pt x="94" y="10"/>
                  </a:cubicBezTo>
                  <a:cubicBezTo>
                    <a:pt x="90" y="15"/>
                    <a:pt x="90" y="15"/>
                    <a:pt x="90" y="15"/>
                  </a:cubicBezTo>
                  <a:cubicBezTo>
                    <a:pt x="83" y="12"/>
                    <a:pt x="83" y="12"/>
                    <a:pt x="83" y="12"/>
                  </a:cubicBezTo>
                  <a:cubicBezTo>
                    <a:pt x="77" y="13"/>
                    <a:pt x="77" y="13"/>
                    <a:pt x="77" y="13"/>
                  </a:cubicBezTo>
                  <a:cubicBezTo>
                    <a:pt x="75" y="18"/>
                    <a:pt x="75" y="18"/>
                    <a:pt x="75" y="18"/>
                  </a:cubicBezTo>
                  <a:cubicBezTo>
                    <a:pt x="71" y="18"/>
                    <a:pt x="71" y="18"/>
                    <a:pt x="71" y="18"/>
                  </a:cubicBezTo>
                  <a:cubicBezTo>
                    <a:pt x="70" y="12"/>
                    <a:pt x="70" y="12"/>
                    <a:pt x="70" y="12"/>
                  </a:cubicBezTo>
                  <a:cubicBezTo>
                    <a:pt x="66" y="13"/>
                    <a:pt x="66" y="13"/>
                    <a:pt x="66" y="13"/>
                  </a:cubicBezTo>
                  <a:cubicBezTo>
                    <a:pt x="58" y="18"/>
                    <a:pt x="58" y="18"/>
                    <a:pt x="58" y="18"/>
                  </a:cubicBezTo>
                  <a:cubicBezTo>
                    <a:pt x="54" y="15"/>
                    <a:pt x="54" y="15"/>
                    <a:pt x="54" y="15"/>
                  </a:cubicBezTo>
                  <a:cubicBezTo>
                    <a:pt x="36" y="16"/>
                    <a:pt x="36" y="16"/>
                    <a:pt x="36" y="16"/>
                  </a:cubicBezTo>
                  <a:cubicBezTo>
                    <a:pt x="31" y="21"/>
                    <a:pt x="31" y="21"/>
                    <a:pt x="31" y="21"/>
                  </a:cubicBezTo>
                  <a:cubicBezTo>
                    <a:pt x="28" y="20"/>
                    <a:pt x="28" y="20"/>
                    <a:pt x="28" y="20"/>
                  </a:cubicBezTo>
                  <a:cubicBezTo>
                    <a:pt x="23" y="24"/>
                    <a:pt x="23" y="24"/>
                    <a:pt x="23" y="24"/>
                  </a:cubicBezTo>
                  <a:cubicBezTo>
                    <a:pt x="23" y="24"/>
                    <a:pt x="20" y="22"/>
                    <a:pt x="16" y="26"/>
                  </a:cubicBezTo>
                  <a:cubicBezTo>
                    <a:pt x="12" y="31"/>
                    <a:pt x="7" y="40"/>
                    <a:pt x="7" y="40"/>
                  </a:cubicBezTo>
                  <a:cubicBezTo>
                    <a:pt x="5" y="42"/>
                    <a:pt x="5" y="42"/>
                    <a:pt x="5" y="42"/>
                  </a:cubicBezTo>
                  <a:cubicBezTo>
                    <a:pt x="4" y="40"/>
                    <a:pt x="4" y="40"/>
                    <a:pt x="4" y="40"/>
                  </a:cubicBezTo>
                  <a:cubicBezTo>
                    <a:pt x="0" y="44"/>
                    <a:pt x="0" y="44"/>
                    <a:pt x="0" y="44"/>
                  </a:cubicBezTo>
                  <a:cubicBezTo>
                    <a:pt x="0" y="44"/>
                    <a:pt x="4" y="57"/>
                    <a:pt x="5" y="62"/>
                  </a:cubicBezTo>
                  <a:cubicBezTo>
                    <a:pt x="5" y="64"/>
                    <a:pt x="6" y="66"/>
                    <a:pt x="7" y="68"/>
                  </a:cubicBezTo>
                  <a:cubicBezTo>
                    <a:pt x="6" y="72"/>
                    <a:pt x="6" y="72"/>
                    <a:pt x="6" y="72"/>
                  </a:cubicBezTo>
                  <a:cubicBezTo>
                    <a:pt x="7" y="84"/>
                    <a:pt x="7" y="84"/>
                    <a:pt x="7" y="84"/>
                  </a:cubicBezTo>
                  <a:cubicBezTo>
                    <a:pt x="5" y="94"/>
                    <a:pt x="5" y="94"/>
                    <a:pt x="5" y="94"/>
                  </a:cubicBezTo>
                  <a:cubicBezTo>
                    <a:pt x="7" y="93"/>
                    <a:pt x="7" y="93"/>
                    <a:pt x="7" y="93"/>
                  </a:cubicBezTo>
                  <a:cubicBezTo>
                    <a:pt x="9" y="86"/>
                    <a:pt x="9" y="86"/>
                    <a:pt x="9" y="86"/>
                  </a:cubicBezTo>
                  <a:cubicBezTo>
                    <a:pt x="8" y="73"/>
                    <a:pt x="8" y="73"/>
                    <a:pt x="8" y="73"/>
                  </a:cubicBezTo>
                  <a:cubicBezTo>
                    <a:pt x="9" y="71"/>
                    <a:pt x="9" y="71"/>
                    <a:pt x="9" y="71"/>
                  </a:cubicBezTo>
                  <a:cubicBezTo>
                    <a:pt x="10" y="76"/>
                    <a:pt x="12" y="79"/>
                    <a:pt x="12" y="79"/>
                  </a:cubicBezTo>
                  <a:cubicBezTo>
                    <a:pt x="14" y="87"/>
                    <a:pt x="14" y="87"/>
                    <a:pt x="14" y="87"/>
                  </a:cubicBezTo>
                  <a:cubicBezTo>
                    <a:pt x="12" y="92"/>
                    <a:pt x="12" y="92"/>
                    <a:pt x="12" y="92"/>
                  </a:cubicBezTo>
                  <a:cubicBezTo>
                    <a:pt x="16" y="92"/>
                    <a:pt x="16" y="92"/>
                    <a:pt x="16" y="92"/>
                  </a:cubicBezTo>
                  <a:cubicBezTo>
                    <a:pt x="19" y="96"/>
                    <a:pt x="19" y="96"/>
                    <a:pt x="19" y="96"/>
                  </a:cubicBezTo>
                  <a:cubicBezTo>
                    <a:pt x="24" y="100"/>
                    <a:pt x="24" y="100"/>
                    <a:pt x="24" y="100"/>
                  </a:cubicBezTo>
                  <a:cubicBezTo>
                    <a:pt x="30" y="99"/>
                    <a:pt x="30" y="99"/>
                    <a:pt x="30" y="99"/>
                  </a:cubicBezTo>
                  <a:cubicBezTo>
                    <a:pt x="30" y="99"/>
                    <a:pt x="32" y="100"/>
                    <a:pt x="37" y="102"/>
                  </a:cubicBezTo>
                  <a:cubicBezTo>
                    <a:pt x="41" y="105"/>
                    <a:pt x="47" y="103"/>
                    <a:pt x="47" y="103"/>
                  </a:cubicBezTo>
                  <a:cubicBezTo>
                    <a:pt x="48" y="107"/>
                    <a:pt x="48" y="107"/>
                    <a:pt x="48" y="107"/>
                  </a:cubicBezTo>
                  <a:cubicBezTo>
                    <a:pt x="58" y="103"/>
                    <a:pt x="58" y="103"/>
                    <a:pt x="58" y="103"/>
                  </a:cubicBezTo>
                  <a:cubicBezTo>
                    <a:pt x="69" y="103"/>
                    <a:pt x="69" y="103"/>
                    <a:pt x="69" y="103"/>
                  </a:cubicBezTo>
                  <a:cubicBezTo>
                    <a:pt x="69" y="103"/>
                    <a:pt x="78" y="110"/>
                    <a:pt x="81" y="112"/>
                  </a:cubicBezTo>
                  <a:cubicBezTo>
                    <a:pt x="85" y="115"/>
                    <a:pt x="77" y="120"/>
                    <a:pt x="77" y="120"/>
                  </a:cubicBezTo>
                  <a:cubicBezTo>
                    <a:pt x="77" y="120"/>
                    <a:pt x="75" y="125"/>
                    <a:pt x="75" y="131"/>
                  </a:cubicBezTo>
                  <a:cubicBezTo>
                    <a:pt x="74" y="139"/>
                    <a:pt x="81" y="146"/>
                    <a:pt x="81" y="146"/>
                  </a:cubicBezTo>
                  <a:lnTo>
                    <a:pt x="83" y="146"/>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30" name="Lettland"/>
            <p:cNvSpPr>
              <a:spLocks/>
            </p:cNvSpPr>
            <p:nvPr/>
          </p:nvSpPr>
          <p:spPr bwMode="auto">
            <a:xfrm>
              <a:off x="5421144" y="2343626"/>
              <a:ext cx="454660" cy="256540"/>
            </a:xfrm>
            <a:custGeom>
              <a:avLst/>
              <a:gdLst>
                <a:gd name="T0" fmla="*/ 264 w 267"/>
                <a:gd name="T1" fmla="*/ 89 h 151"/>
                <a:gd name="T2" fmla="*/ 259 w 267"/>
                <a:gd name="T3" fmla="*/ 74 h 151"/>
                <a:gd name="T4" fmla="*/ 255 w 267"/>
                <a:gd name="T5" fmla="*/ 68 h 151"/>
                <a:gd name="T6" fmla="*/ 249 w 267"/>
                <a:gd name="T7" fmla="*/ 61 h 151"/>
                <a:gd name="T8" fmla="*/ 237 w 267"/>
                <a:gd name="T9" fmla="*/ 61 h 151"/>
                <a:gd name="T10" fmla="*/ 237 w 267"/>
                <a:gd name="T11" fmla="*/ 46 h 151"/>
                <a:gd name="T12" fmla="*/ 240 w 267"/>
                <a:gd name="T13" fmla="*/ 31 h 151"/>
                <a:gd name="T14" fmla="*/ 225 w 267"/>
                <a:gd name="T15" fmla="*/ 25 h 151"/>
                <a:gd name="T16" fmla="*/ 212 w 267"/>
                <a:gd name="T17" fmla="*/ 20 h 151"/>
                <a:gd name="T18" fmla="*/ 190 w 267"/>
                <a:gd name="T19" fmla="*/ 26 h 151"/>
                <a:gd name="T20" fmla="*/ 177 w 267"/>
                <a:gd name="T21" fmla="*/ 23 h 151"/>
                <a:gd name="T22" fmla="*/ 167 w 267"/>
                <a:gd name="T23" fmla="*/ 13 h 151"/>
                <a:gd name="T24" fmla="*/ 161 w 267"/>
                <a:gd name="T25" fmla="*/ 11 h 151"/>
                <a:gd name="T26" fmla="*/ 153 w 267"/>
                <a:gd name="T27" fmla="*/ 9 h 151"/>
                <a:gd name="T28" fmla="*/ 146 w 267"/>
                <a:gd name="T29" fmla="*/ 4 h 151"/>
                <a:gd name="T30" fmla="*/ 139 w 267"/>
                <a:gd name="T31" fmla="*/ 5 h 151"/>
                <a:gd name="T32" fmla="*/ 132 w 267"/>
                <a:gd name="T33" fmla="*/ 0 h 151"/>
                <a:gd name="T34" fmla="*/ 121 w 267"/>
                <a:gd name="T35" fmla="*/ 7 h 151"/>
                <a:gd name="T36" fmla="*/ 115 w 267"/>
                <a:gd name="T37" fmla="*/ 11 h 151"/>
                <a:gd name="T38" fmla="*/ 111 w 267"/>
                <a:gd name="T39" fmla="*/ 18 h 151"/>
                <a:gd name="T40" fmla="*/ 109 w 267"/>
                <a:gd name="T41" fmla="*/ 23 h 151"/>
                <a:gd name="T42" fmla="*/ 117 w 267"/>
                <a:gd name="T43" fmla="*/ 60 h 151"/>
                <a:gd name="T44" fmla="*/ 95 w 267"/>
                <a:gd name="T45" fmla="*/ 79 h 151"/>
                <a:gd name="T46" fmla="*/ 78 w 267"/>
                <a:gd name="T47" fmla="*/ 75 h 151"/>
                <a:gd name="T48" fmla="*/ 73 w 267"/>
                <a:gd name="T49" fmla="*/ 62 h 151"/>
                <a:gd name="T50" fmla="*/ 65 w 267"/>
                <a:gd name="T51" fmla="*/ 56 h 151"/>
                <a:gd name="T52" fmla="*/ 51 w 267"/>
                <a:gd name="T53" fmla="*/ 46 h 151"/>
                <a:gd name="T54" fmla="*/ 18 w 267"/>
                <a:gd name="T55" fmla="*/ 54 h 151"/>
                <a:gd name="T56" fmla="*/ 12 w 267"/>
                <a:gd name="T57" fmla="*/ 88 h 151"/>
                <a:gd name="T58" fmla="*/ 2 w 267"/>
                <a:gd name="T59" fmla="*/ 116 h 151"/>
                <a:gd name="T60" fmla="*/ 2 w 267"/>
                <a:gd name="T61" fmla="*/ 127 h 151"/>
                <a:gd name="T62" fmla="*/ 4 w 267"/>
                <a:gd name="T63" fmla="*/ 123 h 151"/>
                <a:gd name="T64" fmla="*/ 3 w 267"/>
                <a:gd name="T65" fmla="*/ 132 h 151"/>
                <a:gd name="T66" fmla="*/ 0 w 267"/>
                <a:gd name="T67" fmla="*/ 135 h 151"/>
                <a:gd name="T68" fmla="*/ 5 w 267"/>
                <a:gd name="T69" fmla="*/ 151 h 151"/>
                <a:gd name="T70" fmla="*/ 10 w 267"/>
                <a:gd name="T71" fmla="*/ 149 h 151"/>
                <a:gd name="T72" fmla="*/ 21 w 267"/>
                <a:gd name="T73" fmla="*/ 133 h 151"/>
                <a:gd name="T74" fmla="*/ 33 w 267"/>
                <a:gd name="T75" fmla="*/ 127 h 151"/>
                <a:gd name="T76" fmla="*/ 41 w 267"/>
                <a:gd name="T77" fmla="*/ 123 h 151"/>
                <a:gd name="T78" fmla="*/ 63 w 267"/>
                <a:gd name="T79" fmla="*/ 125 h 151"/>
                <a:gd name="T80" fmla="*/ 75 w 267"/>
                <a:gd name="T81" fmla="*/ 119 h 151"/>
                <a:gd name="T82" fmla="*/ 80 w 267"/>
                <a:gd name="T83" fmla="*/ 125 h 151"/>
                <a:gd name="T84" fmla="*/ 88 w 267"/>
                <a:gd name="T85" fmla="*/ 119 h 151"/>
                <a:gd name="T86" fmla="*/ 99 w 267"/>
                <a:gd name="T87" fmla="*/ 117 h 151"/>
                <a:gd name="T88" fmla="*/ 118 w 267"/>
                <a:gd name="T89" fmla="*/ 122 h 151"/>
                <a:gd name="T90" fmla="*/ 129 w 267"/>
                <a:gd name="T91" fmla="*/ 120 h 151"/>
                <a:gd name="T92" fmla="*/ 135 w 267"/>
                <a:gd name="T93" fmla="*/ 112 h 151"/>
                <a:gd name="T94" fmla="*/ 147 w 267"/>
                <a:gd name="T95" fmla="*/ 109 h 151"/>
                <a:gd name="T96" fmla="*/ 174 w 267"/>
                <a:gd name="T97" fmla="*/ 119 h 151"/>
                <a:gd name="T98" fmla="*/ 191 w 267"/>
                <a:gd name="T99" fmla="*/ 126 h 151"/>
                <a:gd name="T100" fmla="*/ 201 w 267"/>
                <a:gd name="T101" fmla="*/ 136 h 151"/>
                <a:gd name="T102" fmla="*/ 215 w 267"/>
                <a:gd name="T103" fmla="*/ 143 h 151"/>
                <a:gd name="T104" fmla="*/ 225 w 267"/>
                <a:gd name="T105" fmla="*/ 138 h 151"/>
                <a:gd name="T106" fmla="*/ 232 w 267"/>
                <a:gd name="T107" fmla="*/ 127 h 151"/>
                <a:gd name="T108" fmla="*/ 244 w 267"/>
                <a:gd name="T109" fmla="*/ 129 h 151"/>
                <a:gd name="T110" fmla="*/ 251 w 267"/>
                <a:gd name="T111" fmla="*/ 119 h 151"/>
                <a:gd name="T112" fmla="*/ 265 w 267"/>
                <a:gd name="T113" fmla="*/ 101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67"/>
                <a:gd name="T172" fmla="*/ 0 h 151"/>
                <a:gd name="T173" fmla="*/ 267 w 267"/>
                <a:gd name="T174" fmla="*/ 151 h 1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67" h="151">
                  <a:moveTo>
                    <a:pt x="266" y="90"/>
                  </a:moveTo>
                  <a:cubicBezTo>
                    <a:pt x="264" y="89"/>
                    <a:pt x="264" y="89"/>
                    <a:pt x="264" y="89"/>
                  </a:cubicBezTo>
                  <a:cubicBezTo>
                    <a:pt x="262" y="83"/>
                    <a:pt x="262" y="83"/>
                    <a:pt x="262" y="83"/>
                  </a:cubicBezTo>
                  <a:cubicBezTo>
                    <a:pt x="259" y="74"/>
                    <a:pt x="259" y="74"/>
                    <a:pt x="259" y="74"/>
                  </a:cubicBezTo>
                  <a:cubicBezTo>
                    <a:pt x="256" y="73"/>
                    <a:pt x="256" y="73"/>
                    <a:pt x="256" y="73"/>
                  </a:cubicBezTo>
                  <a:cubicBezTo>
                    <a:pt x="255" y="68"/>
                    <a:pt x="255" y="68"/>
                    <a:pt x="255" y="68"/>
                  </a:cubicBezTo>
                  <a:cubicBezTo>
                    <a:pt x="247" y="66"/>
                    <a:pt x="247" y="66"/>
                    <a:pt x="247" y="66"/>
                  </a:cubicBezTo>
                  <a:cubicBezTo>
                    <a:pt x="249" y="61"/>
                    <a:pt x="249" y="61"/>
                    <a:pt x="249" y="61"/>
                  </a:cubicBezTo>
                  <a:cubicBezTo>
                    <a:pt x="249" y="61"/>
                    <a:pt x="247" y="58"/>
                    <a:pt x="245" y="58"/>
                  </a:cubicBezTo>
                  <a:cubicBezTo>
                    <a:pt x="242" y="58"/>
                    <a:pt x="237" y="61"/>
                    <a:pt x="237" y="61"/>
                  </a:cubicBezTo>
                  <a:cubicBezTo>
                    <a:pt x="239" y="50"/>
                    <a:pt x="239" y="50"/>
                    <a:pt x="239" y="50"/>
                  </a:cubicBezTo>
                  <a:cubicBezTo>
                    <a:pt x="237" y="46"/>
                    <a:pt x="237" y="46"/>
                    <a:pt x="237" y="46"/>
                  </a:cubicBezTo>
                  <a:cubicBezTo>
                    <a:pt x="240" y="42"/>
                    <a:pt x="240" y="42"/>
                    <a:pt x="240" y="42"/>
                  </a:cubicBezTo>
                  <a:cubicBezTo>
                    <a:pt x="240" y="31"/>
                    <a:pt x="240" y="31"/>
                    <a:pt x="240" y="31"/>
                  </a:cubicBezTo>
                  <a:cubicBezTo>
                    <a:pt x="240" y="31"/>
                    <a:pt x="237" y="28"/>
                    <a:pt x="234" y="27"/>
                  </a:cubicBezTo>
                  <a:cubicBezTo>
                    <a:pt x="232" y="26"/>
                    <a:pt x="225" y="25"/>
                    <a:pt x="225" y="25"/>
                  </a:cubicBezTo>
                  <a:cubicBezTo>
                    <a:pt x="223" y="18"/>
                    <a:pt x="223" y="18"/>
                    <a:pt x="223" y="18"/>
                  </a:cubicBezTo>
                  <a:cubicBezTo>
                    <a:pt x="223" y="18"/>
                    <a:pt x="215" y="20"/>
                    <a:pt x="212" y="20"/>
                  </a:cubicBezTo>
                  <a:cubicBezTo>
                    <a:pt x="209" y="21"/>
                    <a:pt x="201" y="18"/>
                    <a:pt x="201" y="18"/>
                  </a:cubicBezTo>
                  <a:cubicBezTo>
                    <a:pt x="190" y="26"/>
                    <a:pt x="190" y="26"/>
                    <a:pt x="190" y="26"/>
                  </a:cubicBezTo>
                  <a:cubicBezTo>
                    <a:pt x="186" y="23"/>
                    <a:pt x="186" y="23"/>
                    <a:pt x="186" y="23"/>
                  </a:cubicBezTo>
                  <a:cubicBezTo>
                    <a:pt x="177" y="23"/>
                    <a:pt x="177" y="23"/>
                    <a:pt x="177" y="23"/>
                  </a:cubicBezTo>
                  <a:cubicBezTo>
                    <a:pt x="175" y="23"/>
                    <a:pt x="176" y="18"/>
                    <a:pt x="174" y="16"/>
                  </a:cubicBezTo>
                  <a:cubicBezTo>
                    <a:pt x="172" y="15"/>
                    <a:pt x="167" y="13"/>
                    <a:pt x="167" y="13"/>
                  </a:cubicBezTo>
                  <a:cubicBezTo>
                    <a:pt x="167" y="9"/>
                    <a:pt x="167" y="9"/>
                    <a:pt x="167" y="9"/>
                  </a:cubicBezTo>
                  <a:cubicBezTo>
                    <a:pt x="167" y="9"/>
                    <a:pt x="163" y="11"/>
                    <a:pt x="161" y="11"/>
                  </a:cubicBezTo>
                  <a:cubicBezTo>
                    <a:pt x="159" y="11"/>
                    <a:pt x="157" y="6"/>
                    <a:pt x="157" y="6"/>
                  </a:cubicBezTo>
                  <a:cubicBezTo>
                    <a:pt x="153" y="9"/>
                    <a:pt x="153" y="9"/>
                    <a:pt x="153" y="9"/>
                  </a:cubicBezTo>
                  <a:cubicBezTo>
                    <a:pt x="150" y="4"/>
                    <a:pt x="150" y="4"/>
                    <a:pt x="150" y="4"/>
                  </a:cubicBezTo>
                  <a:cubicBezTo>
                    <a:pt x="146" y="4"/>
                    <a:pt x="146" y="4"/>
                    <a:pt x="146" y="4"/>
                  </a:cubicBezTo>
                  <a:cubicBezTo>
                    <a:pt x="140" y="0"/>
                    <a:pt x="140" y="0"/>
                    <a:pt x="140" y="0"/>
                  </a:cubicBezTo>
                  <a:cubicBezTo>
                    <a:pt x="139" y="5"/>
                    <a:pt x="139" y="5"/>
                    <a:pt x="139" y="5"/>
                  </a:cubicBezTo>
                  <a:cubicBezTo>
                    <a:pt x="135" y="0"/>
                    <a:pt x="135" y="0"/>
                    <a:pt x="135" y="0"/>
                  </a:cubicBezTo>
                  <a:cubicBezTo>
                    <a:pt x="132" y="0"/>
                    <a:pt x="132" y="0"/>
                    <a:pt x="132" y="0"/>
                  </a:cubicBezTo>
                  <a:cubicBezTo>
                    <a:pt x="127" y="9"/>
                    <a:pt x="127" y="9"/>
                    <a:pt x="127" y="9"/>
                  </a:cubicBezTo>
                  <a:cubicBezTo>
                    <a:pt x="121" y="7"/>
                    <a:pt x="121" y="7"/>
                    <a:pt x="121" y="7"/>
                  </a:cubicBezTo>
                  <a:cubicBezTo>
                    <a:pt x="118" y="14"/>
                    <a:pt x="118" y="14"/>
                    <a:pt x="118" y="14"/>
                  </a:cubicBezTo>
                  <a:cubicBezTo>
                    <a:pt x="115" y="11"/>
                    <a:pt x="115" y="11"/>
                    <a:pt x="115" y="11"/>
                  </a:cubicBezTo>
                  <a:cubicBezTo>
                    <a:pt x="112" y="14"/>
                    <a:pt x="112" y="14"/>
                    <a:pt x="112" y="14"/>
                  </a:cubicBezTo>
                  <a:cubicBezTo>
                    <a:pt x="111" y="18"/>
                    <a:pt x="111" y="18"/>
                    <a:pt x="111" y="18"/>
                  </a:cubicBezTo>
                  <a:cubicBezTo>
                    <a:pt x="109" y="18"/>
                    <a:pt x="109" y="18"/>
                    <a:pt x="109" y="18"/>
                  </a:cubicBezTo>
                  <a:cubicBezTo>
                    <a:pt x="109" y="23"/>
                    <a:pt x="109" y="23"/>
                    <a:pt x="109" y="23"/>
                  </a:cubicBezTo>
                  <a:cubicBezTo>
                    <a:pt x="114" y="44"/>
                    <a:pt x="114" y="44"/>
                    <a:pt x="114" y="44"/>
                  </a:cubicBezTo>
                  <a:cubicBezTo>
                    <a:pt x="114" y="44"/>
                    <a:pt x="117" y="54"/>
                    <a:pt x="117" y="60"/>
                  </a:cubicBezTo>
                  <a:cubicBezTo>
                    <a:pt x="116" y="64"/>
                    <a:pt x="110" y="67"/>
                    <a:pt x="108" y="68"/>
                  </a:cubicBezTo>
                  <a:cubicBezTo>
                    <a:pt x="106" y="69"/>
                    <a:pt x="103" y="76"/>
                    <a:pt x="95" y="79"/>
                  </a:cubicBezTo>
                  <a:cubicBezTo>
                    <a:pt x="87" y="83"/>
                    <a:pt x="86" y="75"/>
                    <a:pt x="86" y="75"/>
                  </a:cubicBezTo>
                  <a:cubicBezTo>
                    <a:pt x="78" y="75"/>
                    <a:pt x="78" y="75"/>
                    <a:pt x="78" y="75"/>
                  </a:cubicBezTo>
                  <a:cubicBezTo>
                    <a:pt x="76" y="75"/>
                    <a:pt x="76" y="68"/>
                    <a:pt x="76" y="66"/>
                  </a:cubicBezTo>
                  <a:cubicBezTo>
                    <a:pt x="75" y="65"/>
                    <a:pt x="73" y="62"/>
                    <a:pt x="73" y="62"/>
                  </a:cubicBezTo>
                  <a:cubicBezTo>
                    <a:pt x="73" y="59"/>
                    <a:pt x="73" y="59"/>
                    <a:pt x="73" y="59"/>
                  </a:cubicBezTo>
                  <a:cubicBezTo>
                    <a:pt x="65" y="56"/>
                    <a:pt x="65" y="56"/>
                    <a:pt x="65" y="56"/>
                  </a:cubicBezTo>
                  <a:cubicBezTo>
                    <a:pt x="65" y="56"/>
                    <a:pt x="64" y="51"/>
                    <a:pt x="61" y="50"/>
                  </a:cubicBezTo>
                  <a:cubicBezTo>
                    <a:pt x="58" y="49"/>
                    <a:pt x="51" y="46"/>
                    <a:pt x="51" y="46"/>
                  </a:cubicBezTo>
                  <a:cubicBezTo>
                    <a:pt x="48" y="36"/>
                    <a:pt x="48" y="36"/>
                    <a:pt x="48" y="36"/>
                  </a:cubicBezTo>
                  <a:cubicBezTo>
                    <a:pt x="18" y="54"/>
                    <a:pt x="18" y="54"/>
                    <a:pt x="18" y="54"/>
                  </a:cubicBezTo>
                  <a:cubicBezTo>
                    <a:pt x="11" y="75"/>
                    <a:pt x="11" y="75"/>
                    <a:pt x="11" y="75"/>
                  </a:cubicBezTo>
                  <a:cubicBezTo>
                    <a:pt x="12" y="88"/>
                    <a:pt x="12" y="88"/>
                    <a:pt x="12" y="88"/>
                  </a:cubicBezTo>
                  <a:cubicBezTo>
                    <a:pt x="0" y="105"/>
                    <a:pt x="0" y="105"/>
                    <a:pt x="0" y="105"/>
                  </a:cubicBezTo>
                  <a:cubicBezTo>
                    <a:pt x="2" y="116"/>
                    <a:pt x="2" y="116"/>
                    <a:pt x="2" y="116"/>
                  </a:cubicBezTo>
                  <a:cubicBezTo>
                    <a:pt x="1" y="127"/>
                    <a:pt x="1" y="127"/>
                    <a:pt x="1" y="127"/>
                  </a:cubicBezTo>
                  <a:cubicBezTo>
                    <a:pt x="2" y="127"/>
                    <a:pt x="2" y="127"/>
                    <a:pt x="2" y="127"/>
                  </a:cubicBezTo>
                  <a:cubicBezTo>
                    <a:pt x="2" y="123"/>
                    <a:pt x="2" y="123"/>
                    <a:pt x="2" y="123"/>
                  </a:cubicBezTo>
                  <a:cubicBezTo>
                    <a:pt x="4" y="123"/>
                    <a:pt x="4" y="123"/>
                    <a:pt x="4" y="123"/>
                  </a:cubicBezTo>
                  <a:cubicBezTo>
                    <a:pt x="4" y="131"/>
                    <a:pt x="4" y="131"/>
                    <a:pt x="4" y="131"/>
                  </a:cubicBezTo>
                  <a:cubicBezTo>
                    <a:pt x="3" y="132"/>
                    <a:pt x="3" y="132"/>
                    <a:pt x="3" y="132"/>
                  </a:cubicBezTo>
                  <a:cubicBezTo>
                    <a:pt x="1" y="129"/>
                    <a:pt x="1" y="129"/>
                    <a:pt x="1" y="129"/>
                  </a:cubicBezTo>
                  <a:cubicBezTo>
                    <a:pt x="0" y="135"/>
                    <a:pt x="0" y="135"/>
                    <a:pt x="0" y="135"/>
                  </a:cubicBezTo>
                  <a:cubicBezTo>
                    <a:pt x="2" y="145"/>
                    <a:pt x="2" y="145"/>
                    <a:pt x="2" y="145"/>
                  </a:cubicBezTo>
                  <a:cubicBezTo>
                    <a:pt x="5" y="151"/>
                    <a:pt x="5" y="151"/>
                    <a:pt x="5" y="151"/>
                  </a:cubicBezTo>
                  <a:cubicBezTo>
                    <a:pt x="9" y="147"/>
                    <a:pt x="9" y="147"/>
                    <a:pt x="9" y="147"/>
                  </a:cubicBezTo>
                  <a:cubicBezTo>
                    <a:pt x="10" y="149"/>
                    <a:pt x="10" y="149"/>
                    <a:pt x="10" y="149"/>
                  </a:cubicBezTo>
                  <a:cubicBezTo>
                    <a:pt x="12" y="147"/>
                    <a:pt x="12" y="147"/>
                    <a:pt x="12" y="147"/>
                  </a:cubicBezTo>
                  <a:cubicBezTo>
                    <a:pt x="12" y="147"/>
                    <a:pt x="17" y="138"/>
                    <a:pt x="21" y="133"/>
                  </a:cubicBezTo>
                  <a:cubicBezTo>
                    <a:pt x="25" y="129"/>
                    <a:pt x="28" y="131"/>
                    <a:pt x="28" y="131"/>
                  </a:cubicBezTo>
                  <a:cubicBezTo>
                    <a:pt x="33" y="127"/>
                    <a:pt x="33" y="127"/>
                    <a:pt x="33" y="127"/>
                  </a:cubicBezTo>
                  <a:cubicBezTo>
                    <a:pt x="36" y="128"/>
                    <a:pt x="36" y="128"/>
                    <a:pt x="36" y="128"/>
                  </a:cubicBezTo>
                  <a:cubicBezTo>
                    <a:pt x="41" y="123"/>
                    <a:pt x="41" y="123"/>
                    <a:pt x="41" y="123"/>
                  </a:cubicBezTo>
                  <a:cubicBezTo>
                    <a:pt x="59" y="122"/>
                    <a:pt x="59" y="122"/>
                    <a:pt x="59" y="122"/>
                  </a:cubicBezTo>
                  <a:cubicBezTo>
                    <a:pt x="63" y="125"/>
                    <a:pt x="63" y="125"/>
                    <a:pt x="63" y="125"/>
                  </a:cubicBezTo>
                  <a:cubicBezTo>
                    <a:pt x="71" y="120"/>
                    <a:pt x="71" y="120"/>
                    <a:pt x="71" y="120"/>
                  </a:cubicBezTo>
                  <a:cubicBezTo>
                    <a:pt x="75" y="119"/>
                    <a:pt x="75" y="119"/>
                    <a:pt x="75" y="119"/>
                  </a:cubicBezTo>
                  <a:cubicBezTo>
                    <a:pt x="76" y="125"/>
                    <a:pt x="76" y="125"/>
                    <a:pt x="76" y="125"/>
                  </a:cubicBezTo>
                  <a:cubicBezTo>
                    <a:pt x="80" y="125"/>
                    <a:pt x="80" y="125"/>
                    <a:pt x="80" y="125"/>
                  </a:cubicBezTo>
                  <a:cubicBezTo>
                    <a:pt x="82" y="120"/>
                    <a:pt x="82" y="120"/>
                    <a:pt x="82" y="120"/>
                  </a:cubicBezTo>
                  <a:cubicBezTo>
                    <a:pt x="88" y="119"/>
                    <a:pt x="88" y="119"/>
                    <a:pt x="88" y="119"/>
                  </a:cubicBezTo>
                  <a:cubicBezTo>
                    <a:pt x="95" y="122"/>
                    <a:pt x="95" y="122"/>
                    <a:pt x="95" y="122"/>
                  </a:cubicBezTo>
                  <a:cubicBezTo>
                    <a:pt x="99" y="117"/>
                    <a:pt x="99" y="117"/>
                    <a:pt x="99" y="117"/>
                  </a:cubicBezTo>
                  <a:cubicBezTo>
                    <a:pt x="112" y="117"/>
                    <a:pt x="112" y="117"/>
                    <a:pt x="112" y="117"/>
                  </a:cubicBezTo>
                  <a:cubicBezTo>
                    <a:pt x="118" y="122"/>
                    <a:pt x="118" y="122"/>
                    <a:pt x="118" y="122"/>
                  </a:cubicBezTo>
                  <a:cubicBezTo>
                    <a:pt x="125" y="119"/>
                    <a:pt x="125" y="119"/>
                    <a:pt x="125" y="119"/>
                  </a:cubicBezTo>
                  <a:cubicBezTo>
                    <a:pt x="129" y="120"/>
                    <a:pt x="129" y="120"/>
                    <a:pt x="129" y="120"/>
                  </a:cubicBezTo>
                  <a:cubicBezTo>
                    <a:pt x="132" y="119"/>
                    <a:pt x="132" y="119"/>
                    <a:pt x="132" y="119"/>
                  </a:cubicBezTo>
                  <a:cubicBezTo>
                    <a:pt x="135" y="112"/>
                    <a:pt x="135" y="112"/>
                    <a:pt x="135" y="112"/>
                  </a:cubicBezTo>
                  <a:cubicBezTo>
                    <a:pt x="142" y="107"/>
                    <a:pt x="142" y="107"/>
                    <a:pt x="142" y="107"/>
                  </a:cubicBezTo>
                  <a:cubicBezTo>
                    <a:pt x="147" y="109"/>
                    <a:pt x="147" y="109"/>
                    <a:pt x="147" y="109"/>
                  </a:cubicBezTo>
                  <a:cubicBezTo>
                    <a:pt x="153" y="121"/>
                    <a:pt x="153" y="121"/>
                    <a:pt x="153" y="121"/>
                  </a:cubicBezTo>
                  <a:cubicBezTo>
                    <a:pt x="174" y="119"/>
                    <a:pt x="174" y="119"/>
                    <a:pt x="174" y="119"/>
                  </a:cubicBezTo>
                  <a:cubicBezTo>
                    <a:pt x="174" y="122"/>
                    <a:pt x="174" y="122"/>
                    <a:pt x="174" y="122"/>
                  </a:cubicBezTo>
                  <a:cubicBezTo>
                    <a:pt x="174" y="122"/>
                    <a:pt x="188" y="123"/>
                    <a:pt x="191" y="126"/>
                  </a:cubicBezTo>
                  <a:cubicBezTo>
                    <a:pt x="193" y="129"/>
                    <a:pt x="196" y="136"/>
                    <a:pt x="196" y="136"/>
                  </a:cubicBezTo>
                  <a:cubicBezTo>
                    <a:pt x="201" y="136"/>
                    <a:pt x="201" y="136"/>
                    <a:pt x="201" y="136"/>
                  </a:cubicBezTo>
                  <a:cubicBezTo>
                    <a:pt x="202" y="140"/>
                    <a:pt x="202" y="140"/>
                    <a:pt x="202" y="140"/>
                  </a:cubicBezTo>
                  <a:cubicBezTo>
                    <a:pt x="215" y="143"/>
                    <a:pt x="215" y="143"/>
                    <a:pt x="215" y="143"/>
                  </a:cubicBezTo>
                  <a:cubicBezTo>
                    <a:pt x="219" y="140"/>
                    <a:pt x="219" y="140"/>
                    <a:pt x="219" y="140"/>
                  </a:cubicBezTo>
                  <a:cubicBezTo>
                    <a:pt x="219" y="140"/>
                    <a:pt x="223" y="141"/>
                    <a:pt x="225" y="138"/>
                  </a:cubicBezTo>
                  <a:cubicBezTo>
                    <a:pt x="228" y="136"/>
                    <a:pt x="228" y="129"/>
                    <a:pt x="228" y="129"/>
                  </a:cubicBezTo>
                  <a:cubicBezTo>
                    <a:pt x="232" y="127"/>
                    <a:pt x="232" y="127"/>
                    <a:pt x="232" y="127"/>
                  </a:cubicBezTo>
                  <a:cubicBezTo>
                    <a:pt x="232" y="127"/>
                    <a:pt x="237" y="130"/>
                    <a:pt x="239" y="130"/>
                  </a:cubicBezTo>
                  <a:cubicBezTo>
                    <a:pt x="241" y="130"/>
                    <a:pt x="244" y="129"/>
                    <a:pt x="244" y="129"/>
                  </a:cubicBezTo>
                  <a:cubicBezTo>
                    <a:pt x="244" y="129"/>
                    <a:pt x="248" y="130"/>
                    <a:pt x="251" y="128"/>
                  </a:cubicBezTo>
                  <a:cubicBezTo>
                    <a:pt x="254" y="125"/>
                    <a:pt x="251" y="119"/>
                    <a:pt x="251" y="119"/>
                  </a:cubicBezTo>
                  <a:cubicBezTo>
                    <a:pt x="260" y="105"/>
                    <a:pt x="260" y="105"/>
                    <a:pt x="260" y="105"/>
                  </a:cubicBezTo>
                  <a:cubicBezTo>
                    <a:pt x="260" y="105"/>
                    <a:pt x="262" y="105"/>
                    <a:pt x="265" y="101"/>
                  </a:cubicBezTo>
                  <a:cubicBezTo>
                    <a:pt x="267" y="97"/>
                    <a:pt x="266" y="90"/>
                    <a:pt x="266" y="90"/>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31" name="Kroatien"/>
            <p:cNvSpPr>
              <a:spLocks noEditPoints="1"/>
            </p:cNvSpPr>
            <p:nvPr/>
          </p:nvSpPr>
          <p:spPr bwMode="auto">
            <a:xfrm>
              <a:off x="4980454" y="3682206"/>
              <a:ext cx="477520" cy="438150"/>
            </a:xfrm>
            <a:custGeom>
              <a:avLst/>
              <a:gdLst>
                <a:gd name="T0" fmla="*/ 260 w 280"/>
                <a:gd name="T1" fmla="*/ 53 h 257"/>
                <a:gd name="T2" fmla="*/ 248 w 280"/>
                <a:gd name="T3" fmla="*/ 34 h 257"/>
                <a:gd name="T4" fmla="*/ 195 w 280"/>
                <a:gd name="T5" fmla="*/ 44 h 257"/>
                <a:gd name="T6" fmla="*/ 157 w 280"/>
                <a:gd name="T7" fmla="*/ 12 h 257"/>
                <a:gd name="T8" fmla="*/ 127 w 280"/>
                <a:gd name="T9" fmla="*/ 1 h 257"/>
                <a:gd name="T10" fmla="*/ 97 w 280"/>
                <a:gd name="T11" fmla="*/ 28 h 257"/>
                <a:gd name="T12" fmla="*/ 80 w 280"/>
                <a:gd name="T13" fmla="*/ 58 h 257"/>
                <a:gd name="T14" fmla="*/ 89 w 280"/>
                <a:gd name="T15" fmla="*/ 72 h 257"/>
                <a:gd name="T16" fmla="*/ 67 w 280"/>
                <a:gd name="T17" fmla="*/ 75 h 257"/>
                <a:gd name="T18" fmla="*/ 50 w 280"/>
                <a:gd name="T19" fmla="*/ 66 h 257"/>
                <a:gd name="T20" fmla="*/ 27 w 280"/>
                <a:gd name="T21" fmla="*/ 75 h 257"/>
                <a:gd name="T22" fmla="*/ 2 w 280"/>
                <a:gd name="T23" fmla="*/ 77 h 257"/>
                <a:gd name="T24" fmla="*/ 11 w 280"/>
                <a:gd name="T25" fmla="*/ 98 h 257"/>
                <a:gd name="T26" fmla="*/ 26 w 280"/>
                <a:gd name="T27" fmla="*/ 119 h 257"/>
                <a:gd name="T28" fmla="*/ 62 w 280"/>
                <a:gd name="T29" fmla="*/ 95 h 257"/>
                <a:gd name="T30" fmla="*/ 102 w 280"/>
                <a:gd name="T31" fmla="*/ 151 h 257"/>
                <a:gd name="T32" fmla="*/ 99 w 280"/>
                <a:gd name="T33" fmla="*/ 176 h 257"/>
                <a:gd name="T34" fmla="*/ 144 w 280"/>
                <a:gd name="T35" fmla="*/ 197 h 257"/>
                <a:gd name="T36" fmla="*/ 210 w 280"/>
                <a:gd name="T37" fmla="*/ 235 h 257"/>
                <a:gd name="T38" fmla="*/ 182 w 280"/>
                <a:gd name="T39" fmla="*/ 229 h 257"/>
                <a:gd name="T40" fmla="*/ 231 w 280"/>
                <a:gd name="T41" fmla="*/ 249 h 257"/>
                <a:gd name="T42" fmla="*/ 248 w 280"/>
                <a:gd name="T43" fmla="*/ 248 h 257"/>
                <a:gd name="T44" fmla="*/ 210 w 280"/>
                <a:gd name="T45" fmla="*/ 221 h 257"/>
                <a:gd name="T46" fmla="*/ 161 w 280"/>
                <a:gd name="T47" fmla="*/ 176 h 257"/>
                <a:gd name="T48" fmla="*/ 123 w 280"/>
                <a:gd name="T49" fmla="*/ 129 h 257"/>
                <a:gd name="T50" fmla="*/ 109 w 280"/>
                <a:gd name="T51" fmla="*/ 90 h 257"/>
                <a:gd name="T52" fmla="*/ 159 w 280"/>
                <a:gd name="T53" fmla="*/ 87 h 257"/>
                <a:gd name="T54" fmla="*/ 206 w 280"/>
                <a:gd name="T55" fmla="*/ 92 h 257"/>
                <a:gd name="T56" fmla="*/ 233 w 280"/>
                <a:gd name="T57" fmla="*/ 85 h 257"/>
                <a:gd name="T58" fmla="*/ 267 w 280"/>
                <a:gd name="T59" fmla="*/ 94 h 257"/>
                <a:gd name="T60" fmla="*/ 280 w 280"/>
                <a:gd name="T61" fmla="*/ 74 h 257"/>
                <a:gd name="T62" fmla="*/ 60 w 280"/>
                <a:gd name="T63" fmla="*/ 102 h 257"/>
                <a:gd name="T64" fmla="*/ 50 w 280"/>
                <a:gd name="T65" fmla="*/ 97 h 257"/>
                <a:gd name="T66" fmla="*/ 56 w 280"/>
                <a:gd name="T67" fmla="*/ 107 h 257"/>
                <a:gd name="T68" fmla="*/ 47 w 280"/>
                <a:gd name="T69" fmla="*/ 115 h 257"/>
                <a:gd name="T70" fmla="*/ 40 w 280"/>
                <a:gd name="T71" fmla="*/ 95 h 257"/>
                <a:gd name="T72" fmla="*/ 41 w 280"/>
                <a:gd name="T73" fmla="*/ 111 h 257"/>
                <a:gd name="T74" fmla="*/ 51 w 280"/>
                <a:gd name="T75" fmla="*/ 140 h 257"/>
                <a:gd name="T76" fmla="*/ 49 w 280"/>
                <a:gd name="T77" fmla="*/ 130 h 257"/>
                <a:gd name="T78" fmla="*/ 37 w 280"/>
                <a:gd name="T79" fmla="*/ 130 h 257"/>
                <a:gd name="T80" fmla="*/ 70 w 280"/>
                <a:gd name="T81" fmla="*/ 131 h 257"/>
                <a:gd name="T82" fmla="*/ 76 w 280"/>
                <a:gd name="T83" fmla="*/ 143 h 257"/>
                <a:gd name="T84" fmla="*/ 63 w 280"/>
                <a:gd name="T85" fmla="*/ 121 h 257"/>
                <a:gd name="T86" fmla="*/ 59 w 280"/>
                <a:gd name="T87" fmla="*/ 121 h 257"/>
                <a:gd name="T88" fmla="*/ 75 w 280"/>
                <a:gd name="T89" fmla="*/ 165 h 257"/>
                <a:gd name="T90" fmla="*/ 79 w 280"/>
                <a:gd name="T91" fmla="*/ 169 h 257"/>
                <a:gd name="T92" fmla="*/ 169 w 280"/>
                <a:gd name="T93" fmla="*/ 208 h 257"/>
                <a:gd name="T94" fmla="*/ 144 w 280"/>
                <a:gd name="T95" fmla="*/ 209 h 257"/>
                <a:gd name="T96" fmla="*/ 136 w 280"/>
                <a:gd name="T97" fmla="*/ 206 h 257"/>
                <a:gd name="T98" fmla="*/ 163 w 280"/>
                <a:gd name="T99" fmla="*/ 219 h 257"/>
                <a:gd name="T100" fmla="*/ 153 w 280"/>
                <a:gd name="T101" fmla="*/ 218 h 257"/>
                <a:gd name="T102" fmla="*/ 182 w 280"/>
                <a:gd name="T103" fmla="*/ 222 h 257"/>
                <a:gd name="T104" fmla="*/ 135 w 280"/>
                <a:gd name="T105" fmla="*/ 227 h 257"/>
                <a:gd name="T106" fmla="*/ 169 w 280"/>
                <a:gd name="T107" fmla="*/ 233 h 257"/>
                <a:gd name="T108" fmla="*/ 160 w 280"/>
                <a:gd name="T109" fmla="*/ 235 h 257"/>
                <a:gd name="T110" fmla="*/ 186 w 280"/>
                <a:gd name="T111" fmla="*/ 235 h 257"/>
                <a:gd name="T112" fmla="*/ 213 w 280"/>
                <a:gd name="T113" fmla="*/ 246 h 257"/>
                <a:gd name="T114" fmla="*/ 71 w 280"/>
                <a:gd name="T115" fmla="*/ 155 h 257"/>
                <a:gd name="T116" fmla="*/ 63 w 280"/>
                <a:gd name="T117" fmla="*/ 153 h 257"/>
                <a:gd name="T118" fmla="*/ 77 w 280"/>
                <a:gd name="T119" fmla="*/ 153 h 257"/>
                <a:gd name="T120" fmla="*/ 61 w 280"/>
                <a:gd name="T121" fmla="*/ 143 h 257"/>
                <a:gd name="T122" fmla="*/ 91 w 280"/>
                <a:gd name="T123" fmla="*/ 182 h 257"/>
                <a:gd name="T124" fmla="*/ 81 w 280"/>
                <a:gd name="T125" fmla="*/ 164 h 2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0"/>
                <a:gd name="T190" fmla="*/ 0 h 257"/>
                <a:gd name="T191" fmla="*/ 280 w 280"/>
                <a:gd name="T192" fmla="*/ 257 h 2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0" h="257">
                  <a:moveTo>
                    <a:pt x="269" y="74"/>
                  </a:moveTo>
                  <a:cubicBezTo>
                    <a:pt x="258" y="67"/>
                    <a:pt x="258" y="67"/>
                    <a:pt x="258" y="67"/>
                  </a:cubicBezTo>
                  <a:cubicBezTo>
                    <a:pt x="258" y="67"/>
                    <a:pt x="253" y="63"/>
                    <a:pt x="258" y="61"/>
                  </a:cubicBezTo>
                  <a:cubicBezTo>
                    <a:pt x="264" y="59"/>
                    <a:pt x="266" y="53"/>
                    <a:pt x="260" y="53"/>
                  </a:cubicBezTo>
                  <a:cubicBezTo>
                    <a:pt x="256" y="54"/>
                    <a:pt x="256" y="59"/>
                    <a:pt x="253" y="54"/>
                  </a:cubicBezTo>
                  <a:cubicBezTo>
                    <a:pt x="250" y="51"/>
                    <a:pt x="255" y="46"/>
                    <a:pt x="255" y="41"/>
                  </a:cubicBezTo>
                  <a:cubicBezTo>
                    <a:pt x="255" y="40"/>
                    <a:pt x="253" y="37"/>
                    <a:pt x="250" y="34"/>
                  </a:cubicBezTo>
                  <a:cubicBezTo>
                    <a:pt x="248" y="34"/>
                    <a:pt x="248" y="34"/>
                    <a:pt x="248" y="34"/>
                  </a:cubicBezTo>
                  <a:cubicBezTo>
                    <a:pt x="241" y="35"/>
                    <a:pt x="241" y="35"/>
                    <a:pt x="241" y="35"/>
                  </a:cubicBezTo>
                  <a:cubicBezTo>
                    <a:pt x="234" y="45"/>
                    <a:pt x="234" y="45"/>
                    <a:pt x="234" y="45"/>
                  </a:cubicBezTo>
                  <a:cubicBezTo>
                    <a:pt x="234" y="45"/>
                    <a:pt x="223" y="46"/>
                    <a:pt x="218" y="46"/>
                  </a:cubicBezTo>
                  <a:cubicBezTo>
                    <a:pt x="213" y="46"/>
                    <a:pt x="195" y="44"/>
                    <a:pt x="195" y="44"/>
                  </a:cubicBezTo>
                  <a:cubicBezTo>
                    <a:pt x="195" y="44"/>
                    <a:pt x="194" y="38"/>
                    <a:pt x="190" y="36"/>
                  </a:cubicBezTo>
                  <a:cubicBezTo>
                    <a:pt x="186" y="34"/>
                    <a:pt x="179" y="35"/>
                    <a:pt x="179" y="35"/>
                  </a:cubicBezTo>
                  <a:cubicBezTo>
                    <a:pt x="161" y="20"/>
                    <a:pt x="161" y="20"/>
                    <a:pt x="161" y="20"/>
                  </a:cubicBezTo>
                  <a:cubicBezTo>
                    <a:pt x="161" y="20"/>
                    <a:pt x="159" y="15"/>
                    <a:pt x="157" y="12"/>
                  </a:cubicBezTo>
                  <a:cubicBezTo>
                    <a:pt x="155" y="9"/>
                    <a:pt x="148" y="11"/>
                    <a:pt x="148" y="11"/>
                  </a:cubicBezTo>
                  <a:cubicBezTo>
                    <a:pt x="146" y="6"/>
                    <a:pt x="146" y="6"/>
                    <a:pt x="146" y="6"/>
                  </a:cubicBezTo>
                  <a:cubicBezTo>
                    <a:pt x="140" y="3"/>
                    <a:pt x="140" y="3"/>
                    <a:pt x="140" y="3"/>
                  </a:cubicBezTo>
                  <a:cubicBezTo>
                    <a:pt x="140" y="3"/>
                    <a:pt x="131" y="0"/>
                    <a:pt x="127" y="1"/>
                  </a:cubicBezTo>
                  <a:cubicBezTo>
                    <a:pt x="124" y="1"/>
                    <a:pt x="127" y="12"/>
                    <a:pt x="127" y="12"/>
                  </a:cubicBezTo>
                  <a:cubicBezTo>
                    <a:pt x="127" y="12"/>
                    <a:pt x="121" y="9"/>
                    <a:pt x="119" y="9"/>
                  </a:cubicBezTo>
                  <a:cubicBezTo>
                    <a:pt x="116" y="9"/>
                    <a:pt x="119" y="16"/>
                    <a:pt x="119" y="16"/>
                  </a:cubicBezTo>
                  <a:cubicBezTo>
                    <a:pt x="119" y="16"/>
                    <a:pt x="100" y="24"/>
                    <a:pt x="97" y="28"/>
                  </a:cubicBezTo>
                  <a:cubicBezTo>
                    <a:pt x="94" y="32"/>
                    <a:pt x="104" y="36"/>
                    <a:pt x="104" y="36"/>
                  </a:cubicBezTo>
                  <a:cubicBezTo>
                    <a:pt x="102" y="49"/>
                    <a:pt x="102" y="49"/>
                    <a:pt x="102" y="49"/>
                  </a:cubicBezTo>
                  <a:cubicBezTo>
                    <a:pt x="96" y="47"/>
                    <a:pt x="96" y="47"/>
                    <a:pt x="96" y="47"/>
                  </a:cubicBezTo>
                  <a:cubicBezTo>
                    <a:pt x="96" y="47"/>
                    <a:pt x="82" y="54"/>
                    <a:pt x="80" y="58"/>
                  </a:cubicBezTo>
                  <a:cubicBezTo>
                    <a:pt x="78" y="62"/>
                    <a:pt x="88" y="58"/>
                    <a:pt x="88" y="58"/>
                  </a:cubicBezTo>
                  <a:cubicBezTo>
                    <a:pt x="90" y="61"/>
                    <a:pt x="90" y="61"/>
                    <a:pt x="90" y="61"/>
                  </a:cubicBezTo>
                  <a:cubicBezTo>
                    <a:pt x="90" y="61"/>
                    <a:pt x="88" y="64"/>
                    <a:pt x="86" y="66"/>
                  </a:cubicBezTo>
                  <a:cubicBezTo>
                    <a:pt x="83" y="68"/>
                    <a:pt x="89" y="72"/>
                    <a:pt x="89" y="72"/>
                  </a:cubicBezTo>
                  <a:cubicBezTo>
                    <a:pt x="89" y="72"/>
                    <a:pt x="86" y="77"/>
                    <a:pt x="79" y="77"/>
                  </a:cubicBezTo>
                  <a:cubicBezTo>
                    <a:pt x="73" y="77"/>
                    <a:pt x="75" y="74"/>
                    <a:pt x="75" y="74"/>
                  </a:cubicBezTo>
                  <a:cubicBezTo>
                    <a:pt x="75" y="74"/>
                    <a:pt x="70" y="70"/>
                    <a:pt x="67" y="70"/>
                  </a:cubicBezTo>
                  <a:cubicBezTo>
                    <a:pt x="66" y="70"/>
                    <a:pt x="67" y="75"/>
                    <a:pt x="67" y="75"/>
                  </a:cubicBezTo>
                  <a:cubicBezTo>
                    <a:pt x="57" y="71"/>
                    <a:pt x="57" y="71"/>
                    <a:pt x="57" y="71"/>
                  </a:cubicBezTo>
                  <a:cubicBezTo>
                    <a:pt x="53" y="66"/>
                    <a:pt x="53" y="66"/>
                    <a:pt x="53" y="66"/>
                  </a:cubicBezTo>
                  <a:cubicBezTo>
                    <a:pt x="53" y="66"/>
                    <a:pt x="53" y="62"/>
                    <a:pt x="50" y="62"/>
                  </a:cubicBezTo>
                  <a:cubicBezTo>
                    <a:pt x="49" y="63"/>
                    <a:pt x="50" y="66"/>
                    <a:pt x="50" y="66"/>
                  </a:cubicBezTo>
                  <a:cubicBezTo>
                    <a:pt x="48" y="67"/>
                    <a:pt x="48" y="67"/>
                    <a:pt x="48" y="67"/>
                  </a:cubicBezTo>
                  <a:cubicBezTo>
                    <a:pt x="47" y="71"/>
                    <a:pt x="47" y="71"/>
                    <a:pt x="47" y="71"/>
                  </a:cubicBezTo>
                  <a:cubicBezTo>
                    <a:pt x="30" y="77"/>
                    <a:pt x="30" y="77"/>
                    <a:pt x="30" y="77"/>
                  </a:cubicBezTo>
                  <a:cubicBezTo>
                    <a:pt x="27" y="75"/>
                    <a:pt x="27" y="75"/>
                    <a:pt x="27" y="75"/>
                  </a:cubicBezTo>
                  <a:cubicBezTo>
                    <a:pt x="20" y="80"/>
                    <a:pt x="20" y="80"/>
                    <a:pt x="20" y="80"/>
                  </a:cubicBezTo>
                  <a:cubicBezTo>
                    <a:pt x="14" y="76"/>
                    <a:pt x="14" y="76"/>
                    <a:pt x="14" y="76"/>
                  </a:cubicBezTo>
                  <a:cubicBezTo>
                    <a:pt x="14" y="76"/>
                    <a:pt x="10" y="80"/>
                    <a:pt x="9" y="80"/>
                  </a:cubicBezTo>
                  <a:cubicBezTo>
                    <a:pt x="7" y="80"/>
                    <a:pt x="2" y="77"/>
                    <a:pt x="2" y="77"/>
                  </a:cubicBezTo>
                  <a:cubicBezTo>
                    <a:pt x="0" y="80"/>
                    <a:pt x="0" y="80"/>
                    <a:pt x="0" y="80"/>
                  </a:cubicBezTo>
                  <a:cubicBezTo>
                    <a:pt x="4" y="83"/>
                    <a:pt x="4" y="83"/>
                    <a:pt x="4" y="83"/>
                  </a:cubicBezTo>
                  <a:cubicBezTo>
                    <a:pt x="7" y="97"/>
                    <a:pt x="7" y="97"/>
                    <a:pt x="7" y="97"/>
                  </a:cubicBezTo>
                  <a:cubicBezTo>
                    <a:pt x="11" y="98"/>
                    <a:pt x="11" y="98"/>
                    <a:pt x="11" y="98"/>
                  </a:cubicBezTo>
                  <a:cubicBezTo>
                    <a:pt x="7" y="100"/>
                    <a:pt x="7" y="100"/>
                    <a:pt x="7" y="100"/>
                  </a:cubicBezTo>
                  <a:cubicBezTo>
                    <a:pt x="14" y="108"/>
                    <a:pt x="14" y="108"/>
                    <a:pt x="14" y="108"/>
                  </a:cubicBezTo>
                  <a:cubicBezTo>
                    <a:pt x="23" y="124"/>
                    <a:pt x="23" y="124"/>
                    <a:pt x="23" y="124"/>
                  </a:cubicBezTo>
                  <a:cubicBezTo>
                    <a:pt x="26" y="119"/>
                    <a:pt x="26" y="119"/>
                    <a:pt x="26" y="119"/>
                  </a:cubicBezTo>
                  <a:cubicBezTo>
                    <a:pt x="27" y="107"/>
                    <a:pt x="27" y="107"/>
                    <a:pt x="27" y="107"/>
                  </a:cubicBezTo>
                  <a:cubicBezTo>
                    <a:pt x="27" y="107"/>
                    <a:pt x="30" y="111"/>
                    <a:pt x="33" y="110"/>
                  </a:cubicBezTo>
                  <a:cubicBezTo>
                    <a:pt x="37" y="108"/>
                    <a:pt x="34" y="88"/>
                    <a:pt x="39" y="85"/>
                  </a:cubicBezTo>
                  <a:cubicBezTo>
                    <a:pt x="43" y="82"/>
                    <a:pt x="62" y="95"/>
                    <a:pt x="62" y="95"/>
                  </a:cubicBezTo>
                  <a:cubicBezTo>
                    <a:pt x="70" y="108"/>
                    <a:pt x="70" y="108"/>
                    <a:pt x="70" y="108"/>
                  </a:cubicBezTo>
                  <a:cubicBezTo>
                    <a:pt x="70" y="108"/>
                    <a:pt x="64" y="121"/>
                    <a:pt x="70" y="126"/>
                  </a:cubicBezTo>
                  <a:cubicBezTo>
                    <a:pt x="74" y="131"/>
                    <a:pt x="88" y="146"/>
                    <a:pt x="88" y="146"/>
                  </a:cubicBezTo>
                  <a:cubicBezTo>
                    <a:pt x="88" y="146"/>
                    <a:pt x="98" y="150"/>
                    <a:pt x="102" y="151"/>
                  </a:cubicBezTo>
                  <a:cubicBezTo>
                    <a:pt x="104" y="153"/>
                    <a:pt x="108" y="158"/>
                    <a:pt x="108" y="158"/>
                  </a:cubicBezTo>
                  <a:cubicBezTo>
                    <a:pt x="108" y="158"/>
                    <a:pt x="93" y="153"/>
                    <a:pt x="91" y="151"/>
                  </a:cubicBezTo>
                  <a:cubicBezTo>
                    <a:pt x="89" y="151"/>
                    <a:pt x="82" y="154"/>
                    <a:pt x="82" y="154"/>
                  </a:cubicBezTo>
                  <a:cubicBezTo>
                    <a:pt x="82" y="154"/>
                    <a:pt x="90" y="173"/>
                    <a:pt x="99" y="176"/>
                  </a:cubicBezTo>
                  <a:cubicBezTo>
                    <a:pt x="108" y="179"/>
                    <a:pt x="123" y="190"/>
                    <a:pt x="123" y="190"/>
                  </a:cubicBezTo>
                  <a:cubicBezTo>
                    <a:pt x="123" y="190"/>
                    <a:pt x="120" y="195"/>
                    <a:pt x="123" y="198"/>
                  </a:cubicBezTo>
                  <a:cubicBezTo>
                    <a:pt x="127" y="202"/>
                    <a:pt x="131" y="201"/>
                    <a:pt x="131" y="201"/>
                  </a:cubicBezTo>
                  <a:cubicBezTo>
                    <a:pt x="144" y="197"/>
                    <a:pt x="144" y="197"/>
                    <a:pt x="144" y="197"/>
                  </a:cubicBezTo>
                  <a:cubicBezTo>
                    <a:pt x="169" y="204"/>
                    <a:pt x="169" y="204"/>
                    <a:pt x="169" y="204"/>
                  </a:cubicBezTo>
                  <a:cubicBezTo>
                    <a:pt x="169" y="204"/>
                    <a:pt x="173" y="213"/>
                    <a:pt x="180" y="217"/>
                  </a:cubicBezTo>
                  <a:cubicBezTo>
                    <a:pt x="187" y="219"/>
                    <a:pt x="195" y="225"/>
                    <a:pt x="200" y="228"/>
                  </a:cubicBezTo>
                  <a:cubicBezTo>
                    <a:pt x="203" y="232"/>
                    <a:pt x="210" y="235"/>
                    <a:pt x="210" y="235"/>
                  </a:cubicBezTo>
                  <a:cubicBezTo>
                    <a:pt x="210" y="235"/>
                    <a:pt x="202" y="233"/>
                    <a:pt x="200" y="232"/>
                  </a:cubicBezTo>
                  <a:cubicBezTo>
                    <a:pt x="197" y="230"/>
                    <a:pt x="194" y="228"/>
                    <a:pt x="192" y="228"/>
                  </a:cubicBezTo>
                  <a:cubicBezTo>
                    <a:pt x="189" y="227"/>
                    <a:pt x="176" y="225"/>
                    <a:pt x="176" y="225"/>
                  </a:cubicBezTo>
                  <a:cubicBezTo>
                    <a:pt x="176" y="225"/>
                    <a:pt x="180" y="229"/>
                    <a:pt x="182" y="229"/>
                  </a:cubicBezTo>
                  <a:cubicBezTo>
                    <a:pt x="185" y="230"/>
                    <a:pt x="197" y="235"/>
                    <a:pt x="197" y="235"/>
                  </a:cubicBezTo>
                  <a:cubicBezTo>
                    <a:pt x="212" y="241"/>
                    <a:pt x="212" y="241"/>
                    <a:pt x="212" y="241"/>
                  </a:cubicBezTo>
                  <a:cubicBezTo>
                    <a:pt x="214" y="239"/>
                    <a:pt x="214" y="239"/>
                    <a:pt x="214" y="239"/>
                  </a:cubicBezTo>
                  <a:cubicBezTo>
                    <a:pt x="231" y="249"/>
                    <a:pt x="231" y="249"/>
                    <a:pt x="231" y="249"/>
                  </a:cubicBezTo>
                  <a:cubicBezTo>
                    <a:pt x="236" y="249"/>
                    <a:pt x="236" y="249"/>
                    <a:pt x="236" y="249"/>
                  </a:cubicBezTo>
                  <a:cubicBezTo>
                    <a:pt x="239" y="251"/>
                    <a:pt x="239" y="251"/>
                    <a:pt x="239" y="251"/>
                  </a:cubicBezTo>
                  <a:cubicBezTo>
                    <a:pt x="251" y="257"/>
                    <a:pt x="251" y="257"/>
                    <a:pt x="251" y="257"/>
                  </a:cubicBezTo>
                  <a:cubicBezTo>
                    <a:pt x="251" y="257"/>
                    <a:pt x="253" y="248"/>
                    <a:pt x="248" y="248"/>
                  </a:cubicBezTo>
                  <a:cubicBezTo>
                    <a:pt x="244" y="246"/>
                    <a:pt x="242" y="249"/>
                    <a:pt x="242" y="249"/>
                  </a:cubicBezTo>
                  <a:cubicBezTo>
                    <a:pt x="220" y="230"/>
                    <a:pt x="220" y="230"/>
                    <a:pt x="220" y="230"/>
                  </a:cubicBezTo>
                  <a:cubicBezTo>
                    <a:pt x="212" y="232"/>
                    <a:pt x="212" y="232"/>
                    <a:pt x="212" y="232"/>
                  </a:cubicBezTo>
                  <a:cubicBezTo>
                    <a:pt x="212" y="232"/>
                    <a:pt x="215" y="226"/>
                    <a:pt x="210" y="221"/>
                  </a:cubicBezTo>
                  <a:cubicBezTo>
                    <a:pt x="204" y="216"/>
                    <a:pt x="191" y="210"/>
                    <a:pt x="190" y="206"/>
                  </a:cubicBezTo>
                  <a:cubicBezTo>
                    <a:pt x="189" y="201"/>
                    <a:pt x="190" y="197"/>
                    <a:pt x="190" y="197"/>
                  </a:cubicBezTo>
                  <a:cubicBezTo>
                    <a:pt x="178" y="191"/>
                    <a:pt x="178" y="191"/>
                    <a:pt x="178" y="191"/>
                  </a:cubicBezTo>
                  <a:cubicBezTo>
                    <a:pt x="161" y="176"/>
                    <a:pt x="161" y="176"/>
                    <a:pt x="161" y="176"/>
                  </a:cubicBezTo>
                  <a:cubicBezTo>
                    <a:pt x="159" y="173"/>
                    <a:pt x="159" y="173"/>
                    <a:pt x="159" y="173"/>
                  </a:cubicBezTo>
                  <a:cubicBezTo>
                    <a:pt x="159" y="173"/>
                    <a:pt x="146" y="164"/>
                    <a:pt x="140" y="157"/>
                  </a:cubicBezTo>
                  <a:cubicBezTo>
                    <a:pt x="132" y="149"/>
                    <a:pt x="133" y="144"/>
                    <a:pt x="131" y="139"/>
                  </a:cubicBezTo>
                  <a:cubicBezTo>
                    <a:pt x="128" y="132"/>
                    <a:pt x="123" y="129"/>
                    <a:pt x="123" y="129"/>
                  </a:cubicBezTo>
                  <a:cubicBezTo>
                    <a:pt x="125" y="125"/>
                    <a:pt x="125" y="125"/>
                    <a:pt x="125" y="125"/>
                  </a:cubicBezTo>
                  <a:cubicBezTo>
                    <a:pt x="120" y="118"/>
                    <a:pt x="120" y="118"/>
                    <a:pt x="120" y="118"/>
                  </a:cubicBezTo>
                  <a:cubicBezTo>
                    <a:pt x="110" y="117"/>
                    <a:pt x="110" y="117"/>
                    <a:pt x="110" y="117"/>
                  </a:cubicBezTo>
                  <a:cubicBezTo>
                    <a:pt x="110" y="117"/>
                    <a:pt x="102" y="93"/>
                    <a:pt x="109" y="90"/>
                  </a:cubicBezTo>
                  <a:cubicBezTo>
                    <a:pt x="116" y="85"/>
                    <a:pt x="120" y="90"/>
                    <a:pt x="123" y="93"/>
                  </a:cubicBezTo>
                  <a:cubicBezTo>
                    <a:pt x="126" y="96"/>
                    <a:pt x="132" y="102"/>
                    <a:pt x="136" y="100"/>
                  </a:cubicBezTo>
                  <a:cubicBezTo>
                    <a:pt x="140" y="99"/>
                    <a:pt x="140" y="86"/>
                    <a:pt x="144" y="85"/>
                  </a:cubicBezTo>
                  <a:cubicBezTo>
                    <a:pt x="148" y="85"/>
                    <a:pt x="159" y="87"/>
                    <a:pt x="159" y="87"/>
                  </a:cubicBezTo>
                  <a:cubicBezTo>
                    <a:pt x="164" y="81"/>
                    <a:pt x="164" y="81"/>
                    <a:pt x="164" y="81"/>
                  </a:cubicBezTo>
                  <a:cubicBezTo>
                    <a:pt x="164" y="81"/>
                    <a:pt x="172" y="88"/>
                    <a:pt x="176" y="88"/>
                  </a:cubicBezTo>
                  <a:cubicBezTo>
                    <a:pt x="198" y="88"/>
                    <a:pt x="198" y="88"/>
                    <a:pt x="198" y="88"/>
                  </a:cubicBezTo>
                  <a:cubicBezTo>
                    <a:pt x="198" y="88"/>
                    <a:pt x="203" y="92"/>
                    <a:pt x="206" y="92"/>
                  </a:cubicBezTo>
                  <a:cubicBezTo>
                    <a:pt x="210" y="92"/>
                    <a:pt x="214" y="84"/>
                    <a:pt x="214" y="84"/>
                  </a:cubicBezTo>
                  <a:cubicBezTo>
                    <a:pt x="214" y="84"/>
                    <a:pt x="219" y="90"/>
                    <a:pt x="222" y="90"/>
                  </a:cubicBezTo>
                  <a:cubicBezTo>
                    <a:pt x="225" y="90"/>
                    <a:pt x="225" y="84"/>
                    <a:pt x="225" y="84"/>
                  </a:cubicBezTo>
                  <a:cubicBezTo>
                    <a:pt x="233" y="85"/>
                    <a:pt x="233" y="85"/>
                    <a:pt x="233" y="85"/>
                  </a:cubicBezTo>
                  <a:cubicBezTo>
                    <a:pt x="239" y="90"/>
                    <a:pt x="239" y="90"/>
                    <a:pt x="239" y="90"/>
                  </a:cubicBezTo>
                  <a:cubicBezTo>
                    <a:pt x="239" y="90"/>
                    <a:pt x="241" y="86"/>
                    <a:pt x="247" y="87"/>
                  </a:cubicBezTo>
                  <a:cubicBezTo>
                    <a:pt x="253" y="90"/>
                    <a:pt x="251" y="99"/>
                    <a:pt x="256" y="99"/>
                  </a:cubicBezTo>
                  <a:cubicBezTo>
                    <a:pt x="262" y="99"/>
                    <a:pt x="267" y="94"/>
                    <a:pt x="267" y="94"/>
                  </a:cubicBezTo>
                  <a:cubicBezTo>
                    <a:pt x="264" y="82"/>
                    <a:pt x="264" y="82"/>
                    <a:pt x="264" y="82"/>
                  </a:cubicBezTo>
                  <a:cubicBezTo>
                    <a:pt x="269" y="77"/>
                    <a:pt x="269" y="77"/>
                    <a:pt x="269" y="77"/>
                  </a:cubicBezTo>
                  <a:cubicBezTo>
                    <a:pt x="280" y="77"/>
                    <a:pt x="280" y="77"/>
                    <a:pt x="280" y="77"/>
                  </a:cubicBezTo>
                  <a:cubicBezTo>
                    <a:pt x="280" y="74"/>
                    <a:pt x="280" y="74"/>
                    <a:pt x="280" y="74"/>
                  </a:cubicBezTo>
                  <a:lnTo>
                    <a:pt x="269" y="74"/>
                  </a:lnTo>
                  <a:close/>
                  <a:moveTo>
                    <a:pt x="60" y="109"/>
                  </a:moveTo>
                  <a:cubicBezTo>
                    <a:pt x="64" y="106"/>
                    <a:pt x="64" y="106"/>
                    <a:pt x="64" y="106"/>
                  </a:cubicBezTo>
                  <a:cubicBezTo>
                    <a:pt x="60" y="102"/>
                    <a:pt x="60" y="102"/>
                    <a:pt x="60" y="102"/>
                  </a:cubicBezTo>
                  <a:cubicBezTo>
                    <a:pt x="58" y="98"/>
                    <a:pt x="58" y="98"/>
                    <a:pt x="58" y="98"/>
                  </a:cubicBezTo>
                  <a:cubicBezTo>
                    <a:pt x="53" y="94"/>
                    <a:pt x="53" y="94"/>
                    <a:pt x="53" y="94"/>
                  </a:cubicBezTo>
                  <a:cubicBezTo>
                    <a:pt x="49" y="92"/>
                    <a:pt x="49" y="92"/>
                    <a:pt x="49" y="92"/>
                  </a:cubicBezTo>
                  <a:cubicBezTo>
                    <a:pt x="50" y="97"/>
                    <a:pt x="50" y="97"/>
                    <a:pt x="50" y="97"/>
                  </a:cubicBezTo>
                  <a:cubicBezTo>
                    <a:pt x="46" y="101"/>
                    <a:pt x="46" y="101"/>
                    <a:pt x="46" y="101"/>
                  </a:cubicBezTo>
                  <a:cubicBezTo>
                    <a:pt x="51" y="107"/>
                    <a:pt x="51" y="107"/>
                    <a:pt x="51" y="107"/>
                  </a:cubicBezTo>
                  <a:cubicBezTo>
                    <a:pt x="56" y="104"/>
                    <a:pt x="56" y="104"/>
                    <a:pt x="56" y="104"/>
                  </a:cubicBezTo>
                  <a:cubicBezTo>
                    <a:pt x="56" y="107"/>
                    <a:pt x="56" y="107"/>
                    <a:pt x="56" y="107"/>
                  </a:cubicBezTo>
                  <a:lnTo>
                    <a:pt x="60" y="109"/>
                  </a:lnTo>
                  <a:close/>
                  <a:moveTo>
                    <a:pt x="53" y="129"/>
                  </a:moveTo>
                  <a:cubicBezTo>
                    <a:pt x="49" y="126"/>
                    <a:pt x="49" y="126"/>
                    <a:pt x="49" y="126"/>
                  </a:cubicBezTo>
                  <a:cubicBezTo>
                    <a:pt x="47" y="115"/>
                    <a:pt x="47" y="115"/>
                    <a:pt x="47" y="115"/>
                  </a:cubicBezTo>
                  <a:cubicBezTo>
                    <a:pt x="47" y="115"/>
                    <a:pt x="50" y="112"/>
                    <a:pt x="48" y="110"/>
                  </a:cubicBezTo>
                  <a:cubicBezTo>
                    <a:pt x="47" y="108"/>
                    <a:pt x="45" y="106"/>
                    <a:pt x="44" y="102"/>
                  </a:cubicBezTo>
                  <a:cubicBezTo>
                    <a:pt x="44" y="100"/>
                    <a:pt x="43" y="95"/>
                    <a:pt x="43" y="95"/>
                  </a:cubicBezTo>
                  <a:cubicBezTo>
                    <a:pt x="40" y="95"/>
                    <a:pt x="40" y="95"/>
                    <a:pt x="40" y="95"/>
                  </a:cubicBezTo>
                  <a:cubicBezTo>
                    <a:pt x="38" y="100"/>
                    <a:pt x="38" y="100"/>
                    <a:pt x="38" y="100"/>
                  </a:cubicBezTo>
                  <a:cubicBezTo>
                    <a:pt x="38" y="100"/>
                    <a:pt x="42" y="106"/>
                    <a:pt x="44" y="107"/>
                  </a:cubicBezTo>
                  <a:cubicBezTo>
                    <a:pt x="45" y="109"/>
                    <a:pt x="44" y="112"/>
                    <a:pt x="44" y="112"/>
                  </a:cubicBezTo>
                  <a:cubicBezTo>
                    <a:pt x="41" y="111"/>
                    <a:pt x="41" y="111"/>
                    <a:pt x="41" y="111"/>
                  </a:cubicBezTo>
                  <a:cubicBezTo>
                    <a:pt x="46" y="124"/>
                    <a:pt x="46" y="124"/>
                    <a:pt x="46" y="124"/>
                  </a:cubicBezTo>
                  <a:cubicBezTo>
                    <a:pt x="42" y="124"/>
                    <a:pt x="42" y="124"/>
                    <a:pt x="42" y="124"/>
                  </a:cubicBezTo>
                  <a:cubicBezTo>
                    <a:pt x="45" y="135"/>
                    <a:pt x="45" y="135"/>
                    <a:pt x="45" y="135"/>
                  </a:cubicBezTo>
                  <a:cubicBezTo>
                    <a:pt x="51" y="140"/>
                    <a:pt x="51" y="140"/>
                    <a:pt x="51" y="140"/>
                  </a:cubicBezTo>
                  <a:cubicBezTo>
                    <a:pt x="53" y="138"/>
                    <a:pt x="53" y="138"/>
                    <a:pt x="53" y="138"/>
                  </a:cubicBezTo>
                  <a:cubicBezTo>
                    <a:pt x="47" y="132"/>
                    <a:pt x="47" y="132"/>
                    <a:pt x="47" y="132"/>
                  </a:cubicBezTo>
                  <a:cubicBezTo>
                    <a:pt x="46" y="129"/>
                    <a:pt x="46" y="129"/>
                    <a:pt x="46" y="129"/>
                  </a:cubicBezTo>
                  <a:cubicBezTo>
                    <a:pt x="49" y="130"/>
                    <a:pt x="49" y="130"/>
                    <a:pt x="49" y="130"/>
                  </a:cubicBezTo>
                  <a:lnTo>
                    <a:pt x="53" y="129"/>
                  </a:lnTo>
                  <a:close/>
                  <a:moveTo>
                    <a:pt x="37" y="130"/>
                  </a:moveTo>
                  <a:cubicBezTo>
                    <a:pt x="37" y="133"/>
                    <a:pt x="40" y="129"/>
                    <a:pt x="40" y="129"/>
                  </a:cubicBezTo>
                  <a:cubicBezTo>
                    <a:pt x="40" y="125"/>
                    <a:pt x="37" y="127"/>
                    <a:pt x="37" y="130"/>
                  </a:cubicBezTo>
                  <a:close/>
                  <a:moveTo>
                    <a:pt x="86" y="147"/>
                  </a:moveTo>
                  <a:cubicBezTo>
                    <a:pt x="78" y="140"/>
                    <a:pt x="78" y="140"/>
                    <a:pt x="78" y="140"/>
                  </a:cubicBezTo>
                  <a:cubicBezTo>
                    <a:pt x="74" y="139"/>
                    <a:pt x="74" y="139"/>
                    <a:pt x="74" y="139"/>
                  </a:cubicBezTo>
                  <a:cubicBezTo>
                    <a:pt x="70" y="131"/>
                    <a:pt x="70" y="131"/>
                    <a:pt x="70" y="131"/>
                  </a:cubicBezTo>
                  <a:cubicBezTo>
                    <a:pt x="67" y="130"/>
                    <a:pt x="67" y="130"/>
                    <a:pt x="67" y="130"/>
                  </a:cubicBezTo>
                  <a:cubicBezTo>
                    <a:pt x="62" y="127"/>
                    <a:pt x="62" y="127"/>
                    <a:pt x="62" y="127"/>
                  </a:cubicBezTo>
                  <a:cubicBezTo>
                    <a:pt x="72" y="140"/>
                    <a:pt x="72" y="140"/>
                    <a:pt x="72" y="140"/>
                  </a:cubicBezTo>
                  <a:cubicBezTo>
                    <a:pt x="76" y="143"/>
                    <a:pt x="76" y="143"/>
                    <a:pt x="76" y="143"/>
                  </a:cubicBezTo>
                  <a:cubicBezTo>
                    <a:pt x="82" y="149"/>
                    <a:pt x="82" y="149"/>
                    <a:pt x="82" y="149"/>
                  </a:cubicBezTo>
                  <a:lnTo>
                    <a:pt x="86" y="147"/>
                  </a:lnTo>
                  <a:close/>
                  <a:moveTo>
                    <a:pt x="59" y="121"/>
                  </a:moveTo>
                  <a:cubicBezTo>
                    <a:pt x="63" y="121"/>
                    <a:pt x="63" y="121"/>
                    <a:pt x="63" y="121"/>
                  </a:cubicBezTo>
                  <a:cubicBezTo>
                    <a:pt x="61" y="114"/>
                    <a:pt x="61" y="114"/>
                    <a:pt x="61" y="114"/>
                  </a:cubicBezTo>
                  <a:cubicBezTo>
                    <a:pt x="58" y="115"/>
                    <a:pt x="58" y="115"/>
                    <a:pt x="58" y="115"/>
                  </a:cubicBezTo>
                  <a:cubicBezTo>
                    <a:pt x="60" y="117"/>
                    <a:pt x="60" y="117"/>
                    <a:pt x="60" y="117"/>
                  </a:cubicBezTo>
                  <a:lnTo>
                    <a:pt x="59" y="121"/>
                  </a:lnTo>
                  <a:close/>
                  <a:moveTo>
                    <a:pt x="77" y="165"/>
                  </a:moveTo>
                  <a:cubicBezTo>
                    <a:pt x="72" y="160"/>
                    <a:pt x="72" y="160"/>
                    <a:pt x="72" y="160"/>
                  </a:cubicBezTo>
                  <a:cubicBezTo>
                    <a:pt x="69" y="160"/>
                    <a:pt x="69" y="160"/>
                    <a:pt x="69" y="160"/>
                  </a:cubicBezTo>
                  <a:cubicBezTo>
                    <a:pt x="75" y="165"/>
                    <a:pt x="75" y="165"/>
                    <a:pt x="75" y="165"/>
                  </a:cubicBezTo>
                  <a:cubicBezTo>
                    <a:pt x="78" y="170"/>
                    <a:pt x="78" y="170"/>
                    <a:pt x="78" y="170"/>
                  </a:cubicBezTo>
                  <a:cubicBezTo>
                    <a:pt x="84" y="177"/>
                    <a:pt x="84" y="177"/>
                    <a:pt x="84" y="177"/>
                  </a:cubicBezTo>
                  <a:cubicBezTo>
                    <a:pt x="86" y="174"/>
                    <a:pt x="86" y="174"/>
                    <a:pt x="86" y="174"/>
                  </a:cubicBezTo>
                  <a:cubicBezTo>
                    <a:pt x="79" y="169"/>
                    <a:pt x="79" y="169"/>
                    <a:pt x="79" y="169"/>
                  </a:cubicBezTo>
                  <a:lnTo>
                    <a:pt x="77" y="165"/>
                  </a:lnTo>
                  <a:close/>
                  <a:moveTo>
                    <a:pt x="162" y="212"/>
                  </a:moveTo>
                  <a:cubicBezTo>
                    <a:pt x="168" y="210"/>
                    <a:pt x="168" y="210"/>
                    <a:pt x="168" y="210"/>
                  </a:cubicBezTo>
                  <a:cubicBezTo>
                    <a:pt x="169" y="208"/>
                    <a:pt x="169" y="208"/>
                    <a:pt x="169" y="208"/>
                  </a:cubicBezTo>
                  <a:cubicBezTo>
                    <a:pt x="163" y="207"/>
                    <a:pt x="163" y="207"/>
                    <a:pt x="163" y="207"/>
                  </a:cubicBezTo>
                  <a:cubicBezTo>
                    <a:pt x="148" y="205"/>
                    <a:pt x="148" y="205"/>
                    <a:pt x="148" y="205"/>
                  </a:cubicBezTo>
                  <a:cubicBezTo>
                    <a:pt x="148" y="208"/>
                    <a:pt x="148" y="208"/>
                    <a:pt x="148" y="208"/>
                  </a:cubicBezTo>
                  <a:cubicBezTo>
                    <a:pt x="144" y="209"/>
                    <a:pt x="144" y="209"/>
                    <a:pt x="144" y="209"/>
                  </a:cubicBezTo>
                  <a:cubicBezTo>
                    <a:pt x="159" y="214"/>
                    <a:pt x="159" y="214"/>
                    <a:pt x="159" y="214"/>
                  </a:cubicBezTo>
                  <a:lnTo>
                    <a:pt x="162" y="212"/>
                  </a:lnTo>
                  <a:close/>
                  <a:moveTo>
                    <a:pt x="141" y="204"/>
                  </a:moveTo>
                  <a:cubicBezTo>
                    <a:pt x="133" y="202"/>
                    <a:pt x="136" y="206"/>
                    <a:pt x="136" y="206"/>
                  </a:cubicBezTo>
                  <a:cubicBezTo>
                    <a:pt x="140" y="208"/>
                    <a:pt x="147" y="206"/>
                    <a:pt x="141" y="204"/>
                  </a:cubicBezTo>
                  <a:close/>
                  <a:moveTo>
                    <a:pt x="182" y="222"/>
                  </a:moveTo>
                  <a:cubicBezTo>
                    <a:pt x="180" y="220"/>
                    <a:pt x="180" y="220"/>
                    <a:pt x="180" y="220"/>
                  </a:cubicBezTo>
                  <a:cubicBezTo>
                    <a:pt x="163" y="219"/>
                    <a:pt x="163" y="219"/>
                    <a:pt x="163" y="219"/>
                  </a:cubicBezTo>
                  <a:cubicBezTo>
                    <a:pt x="161" y="217"/>
                    <a:pt x="161" y="217"/>
                    <a:pt x="161" y="217"/>
                  </a:cubicBezTo>
                  <a:cubicBezTo>
                    <a:pt x="154" y="214"/>
                    <a:pt x="154" y="214"/>
                    <a:pt x="154" y="214"/>
                  </a:cubicBezTo>
                  <a:cubicBezTo>
                    <a:pt x="152" y="216"/>
                    <a:pt x="152" y="216"/>
                    <a:pt x="152" y="216"/>
                  </a:cubicBezTo>
                  <a:cubicBezTo>
                    <a:pt x="153" y="218"/>
                    <a:pt x="153" y="218"/>
                    <a:pt x="153" y="218"/>
                  </a:cubicBezTo>
                  <a:cubicBezTo>
                    <a:pt x="149" y="218"/>
                    <a:pt x="149" y="218"/>
                    <a:pt x="149" y="218"/>
                  </a:cubicBezTo>
                  <a:cubicBezTo>
                    <a:pt x="146" y="221"/>
                    <a:pt x="146" y="221"/>
                    <a:pt x="146" y="221"/>
                  </a:cubicBezTo>
                  <a:cubicBezTo>
                    <a:pt x="159" y="223"/>
                    <a:pt x="159" y="223"/>
                    <a:pt x="159" y="223"/>
                  </a:cubicBezTo>
                  <a:lnTo>
                    <a:pt x="182" y="222"/>
                  </a:lnTo>
                  <a:close/>
                  <a:moveTo>
                    <a:pt x="135" y="227"/>
                  </a:moveTo>
                  <a:cubicBezTo>
                    <a:pt x="129" y="229"/>
                    <a:pt x="129" y="229"/>
                    <a:pt x="129" y="229"/>
                  </a:cubicBezTo>
                  <a:cubicBezTo>
                    <a:pt x="129" y="229"/>
                    <a:pt x="131" y="232"/>
                    <a:pt x="138" y="230"/>
                  </a:cubicBezTo>
                  <a:cubicBezTo>
                    <a:pt x="144" y="228"/>
                    <a:pt x="143" y="225"/>
                    <a:pt x="135" y="227"/>
                  </a:cubicBezTo>
                  <a:close/>
                  <a:moveTo>
                    <a:pt x="170" y="243"/>
                  </a:moveTo>
                  <a:cubicBezTo>
                    <a:pt x="170" y="243"/>
                    <a:pt x="163" y="248"/>
                    <a:pt x="171" y="246"/>
                  </a:cubicBezTo>
                  <a:cubicBezTo>
                    <a:pt x="177" y="246"/>
                    <a:pt x="179" y="243"/>
                    <a:pt x="170" y="243"/>
                  </a:cubicBezTo>
                  <a:close/>
                  <a:moveTo>
                    <a:pt x="169" y="233"/>
                  </a:moveTo>
                  <a:cubicBezTo>
                    <a:pt x="160" y="229"/>
                    <a:pt x="160" y="229"/>
                    <a:pt x="160" y="229"/>
                  </a:cubicBezTo>
                  <a:cubicBezTo>
                    <a:pt x="159" y="232"/>
                    <a:pt x="159" y="232"/>
                    <a:pt x="159" y="232"/>
                  </a:cubicBezTo>
                  <a:cubicBezTo>
                    <a:pt x="162" y="233"/>
                    <a:pt x="162" y="233"/>
                    <a:pt x="162" y="233"/>
                  </a:cubicBezTo>
                  <a:cubicBezTo>
                    <a:pt x="160" y="235"/>
                    <a:pt x="160" y="235"/>
                    <a:pt x="160" y="235"/>
                  </a:cubicBezTo>
                  <a:cubicBezTo>
                    <a:pt x="169" y="237"/>
                    <a:pt x="169" y="237"/>
                    <a:pt x="169" y="237"/>
                  </a:cubicBezTo>
                  <a:cubicBezTo>
                    <a:pt x="174" y="235"/>
                    <a:pt x="174" y="235"/>
                    <a:pt x="174" y="235"/>
                  </a:cubicBezTo>
                  <a:cubicBezTo>
                    <a:pt x="184" y="236"/>
                    <a:pt x="184" y="236"/>
                    <a:pt x="184" y="236"/>
                  </a:cubicBezTo>
                  <a:cubicBezTo>
                    <a:pt x="186" y="235"/>
                    <a:pt x="186" y="235"/>
                    <a:pt x="186" y="235"/>
                  </a:cubicBezTo>
                  <a:cubicBezTo>
                    <a:pt x="176" y="230"/>
                    <a:pt x="176" y="230"/>
                    <a:pt x="176" y="230"/>
                  </a:cubicBezTo>
                  <a:lnTo>
                    <a:pt x="169" y="233"/>
                  </a:lnTo>
                  <a:close/>
                  <a:moveTo>
                    <a:pt x="194" y="243"/>
                  </a:moveTo>
                  <a:cubicBezTo>
                    <a:pt x="213" y="246"/>
                    <a:pt x="213" y="246"/>
                    <a:pt x="213" y="246"/>
                  </a:cubicBezTo>
                  <a:cubicBezTo>
                    <a:pt x="213" y="244"/>
                    <a:pt x="213" y="244"/>
                    <a:pt x="213" y="244"/>
                  </a:cubicBezTo>
                  <a:cubicBezTo>
                    <a:pt x="195" y="240"/>
                    <a:pt x="195" y="240"/>
                    <a:pt x="195" y="240"/>
                  </a:cubicBezTo>
                  <a:lnTo>
                    <a:pt x="194" y="243"/>
                  </a:lnTo>
                  <a:close/>
                  <a:moveTo>
                    <a:pt x="71" y="155"/>
                  </a:moveTo>
                  <a:cubicBezTo>
                    <a:pt x="67" y="153"/>
                    <a:pt x="65" y="156"/>
                    <a:pt x="65" y="156"/>
                  </a:cubicBezTo>
                  <a:cubicBezTo>
                    <a:pt x="71" y="158"/>
                    <a:pt x="74" y="157"/>
                    <a:pt x="71" y="155"/>
                  </a:cubicBezTo>
                  <a:close/>
                  <a:moveTo>
                    <a:pt x="65" y="150"/>
                  </a:moveTo>
                  <a:cubicBezTo>
                    <a:pt x="62" y="150"/>
                    <a:pt x="60" y="151"/>
                    <a:pt x="63" y="153"/>
                  </a:cubicBezTo>
                  <a:cubicBezTo>
                    <a:pt x="63" y="153"/>
                    <a:pt x="67" y="151"/>
                    <a:pt x="65" y="150"/>
                  </a:cubicBezTo>
                  <a:close/>
                  <a:moveTo>
                    <a:pt x="77" y="153"/>
                  </a:moveTo>
                  <a:cubicBezTo>
                    <a:pt x="80" y="153"/>
                    <a:pt x="84" y="149"/>
                    <a:pt x="79" y="149"/>
                  </a:cubicBezTo>
                  <a:cubicBezTo>
                    <a:pt x="75" y="148"/>
                    <a:pt x="77" y="153"/>
                    <a:pt x="77" y="153"/>
                  </a:cubicBezTo>
                  <a:close/>
                  <a:moveTo>
                    <a:pt x="65" y="146"/>
                  </a:moveTo>
                  <a:cubicBezTo>
                    <a:pt x="69" y="147"/>
                    <a:pt x="71" y="145"/>
                    <a:pt x="67" y="144"/>
                  </a:cubicBezTo>
                  <a:cubicBezTo>
                    <a:pt x="65" y="143"/>
                    <a:pt x="65" y="146"/>
                    <a:pt x="65" y="146"/>
                  </a:cubicBezTo>
                  <a:close/>
                  <a:moveTo>
                    <a:pt x="61" y="143"/>
                  </a:moveTo>
                  <a:cubicBezTo>
                    <a:pt x="60" y="142"/>
                    <a:pt x="57" y="145"/>
                    <a:pt x="59" y="146"/>
                  </a:cubicBezTo>
                  <a:cubicBezTo>
                    <a:pt x="59" y="146"/>
                    <a:pt x="63" y="144"/>
                    <a:pt x="61" y="143"/>
                  </a:cubicBezTo>
                  <a:close/>
                  <a:moveTo>
                    <a:pt x="91" y="179"/>
                  </a:moveTo>
                  <a:cubicBezTo>
                    <a:pt x="88" y="178"/>
                    <a:pt x="91" y="182"/>
                    <a:pt x="91" y="182"/>
                  </a:cubicBezTo>
                  <a:cubicBezTo>
                    <a:pt x="96" y="185"/>
                    <a:pt x="95" y="181"/>
                    <a:pt x="91" y="179"/>
                  </a:cubicBezTo>
                  <a:close/>
                  <a:moveTo>
                    <a:pt x="81" y="164"/>
                  </a:moveTo>
                  <a:cubicBezTo>
                    <a:pt x="88" y="171"/>
                    <a:pt x="88" y="167"/>
                    <a:pt x="83" y="163"/>
                  </a:cubicBezTo>
                  <a:cubicBezTo>
                    <a:pt x="78" y="158"/>
                    <a:pt x="81" y="164"/>
                    <a:pt x="81" y="164"/>
                  </a:cubicBez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32" name="Kasachstan"/>
            <p:cNvSpPr>
              <a:spLocks noEditPoints="1"/>
            </p:cNvSpPr>
            <p:nvPr/>
          </p:nvSpPr>
          <p:spPr bwMode="auto">
            <a:xfrm>
              <a:off x="7291854" y="1601946"/>
              <a:ext cx="695960" cy="1586230"/>
            </a:xfrm>
            <a:custGeom>
              <a:avLst/>
              <a:gdLst>
                <a:gd name="T0" fmla="*/ 291 w 408"/>
                <a:gd name="T1" fmla="*/ 856 h 931"/>
                <a:gd name="T2" fmla="*/ 395 w 408"/>
                <a:gd name="T3" fmla="*/ 19 h 931"/>
                <a:gd name="T4" fmla="*/ 377 w 408"/>
                <a:gd name="T5" fmla="*/ 43 h 931"/>
                <a:gd name="T6" fmla="*/ 362 w 408"/>
                <a:gd name="T7" fmla="*/ 71 h 931"/>
                <a:gd name="T8" fmla="*/ 341 w 408"/>
                <a:gd name="T9" fmla="*/ 94 h 931"/>
                <a:gd name="T10" fmla="*/ 322 w 408"/>
                <a:gd name="T11" fmla="*/ 113 h 931"/>
                <a:gd name="T12" fmla="*/ 342 w 408"/>
                <a:gd name="T13" fmla="*/ 125 h 931"/>
                <a:gd name="T14" fmla="*/ 358 w 408"/>
                <a:gd name="T15" fmla="*/ 139 h 931"/>
                <a:gd name="T16" fmla="*/ 393 w 408"/>
                <a:gd name="T17" fmla="*/ 125 h 931"/>
                <a:gd name="T18" fmla="*/ 372 w 408"/>
                <a:gd name="T19" fmla="*/ 151 h 931"/>
                <a:gd name="T20" fmla="*/ 378 w 408"/>
                <a:gd name="T21" fmla="*/ 186 h 931"/>
                <a:gd name="T22" fmla="*/ 385 w 408"/>
                <a:gd name="T23" fmla="*/ 211 h 931"/>
                <a:gd name="T24" fmla="*/ 398 w 408"/>
                <a:gd name="T25" fmla="*/ 240 h 931"/>
                <a:gd name="T26" fmla="*/ 379 w 408"/>
                <a:gd name="T27" fmla="*/ 327 h 931"/>
                <a:gd name="T28" fmla="*/ 336 w 408"/>
                <a:gd name="T29" fmla="*/ 337 h 931"/>
                <a:gd name="T30" fmla="*/ 318 w 408"/>
                <a:gd name="T31" fmla="*/ 353 h 931"/>
                <a:gd name="T32" fmla="*/ 297 w 408"/>
                <a:gd name="T33" fmla="*/ 382 h 931"/>
                <a:gd name="T34" fmla="*/ 258 w 408"/>
                <a:gd name="T35" fmla="*/ 417 h 931"/>
                <a:gd name="T36" fmla="*/ 234 w 408"/>
                <a:gd name="T37" fmla="*/ 423 h 931"/>
                <a:gd name="T38" fmla="*/ 239 w 408"/>
                <a:gd name="T39" fmla="*/ 433 h 931"/>
                <a:gd name="T40" fmla="*/ 194 w 408"/>
                <a:gd name="T41" fmla="*/ 426 h 931"/>
                <a:gd name="T42" fmla="*/ 151 w 408"/>
                <a:gd name="T43" fmla="*/ 437 h 931"/>
                <a:gd name="T44" fmla="*/ 116 w 408"/>
                <a:gd name="T45" fmla="*/ 441 h 931"/>
                <a:gd name="T46" fmla="*/ 102 w 408"/>
                <a:gd name="T47" fmla="*/ 454 h 931"/>
                <a:gd name="T48" fmla="*/ 77 w 408"/>
                <a:gd name="T49" fmla="*/ 471 h 931"/>
                <a:gd name="T50" fmla="*/ 65 w 408"/>
                <a:gd name="T51" fmla="*/ 507 h 931"/>
                <a:gd name="T52" fmla="*/ 59 w 408"/>
                <a:gd name="T53" fmla="*/ 537 h 931"/>
                <a:gd name="T54" fmla="*/ 35 w 408"/>
                <a:gd name="T55" fmla="*/ 572 h 931"/>
                <a:gd name="T56" fmla="*/ 67 w 408"/>
                <a:gd name="T57" fmla="*/ 596 h 931"/>
                <a:gd name="T58" fmla="*/ 1 w 408"/>
                <a:gd name="T59" fmla="*/ 614 h 931"/>
                <a:gd name="T60" fmla="*/ 25 w 408"/>
                <a:gd name="T61" fmla="*/ 685 h 931"/>
                <a:gd name="T62" fmla="*/ 60 w 408"/>
                <a:gd name="T63" fmla="*/ 742 h 931"/>
                <a:gd name="T64" fmla="*/ 82 w 408"/>
                <a:gd name="T65" fmla="*/ 754 h 931"/>
                <a:gd name="T66" fmla="*/ 139 w 408"/>
                <a:gd name="T67" fmla="*/ 754 h 931"/>
                <a:gd name="T68" fmla="*/ 166 w 408"/>
                <a:gd name="T69" fmla="*/ 801 h 931"/>
                <a:gd name="T70" fmla="*/ 202 w 408"/>
                <a:gd name="T71" fmla="*/ 791 h 931"/>
                <a:gd name="T72" fmla="*/ 195 w 408"/>
                <a:gd name="T73" fmla="*/ 782 h 931"/>
                <a:gd name="T74" fmla="*/ 209 w 408"/>
                <a:gd name="T75" fmla="*/ 778 h 931"/>
                <a:gd name="T76" fmla="*/ 224 w 408"/>
                <a:gd name="T77" fmla="*/ 756 h 931"/>
                <a:gd name="T78" fmla="*/ 235 w 408"/>
                <a:gd name="T79" fmla="*/ 733 h 931"/>
                <a:gd name="T80" fmla="*/ 266 w 408"/>
                <a:gd name="T81" fmla="*/ 705 h 931"/>
                <a:gd name="T82" fmla="*/ 281 w 408"/>
                <a:gd name="T83" fmla="*/ 707 h 931"/>
                <a:gd name="T84" fmla="*/ 296 w 408"/>
                <a:gd name="T85" fmla="*/ 707 h 931"/>
                <a:gd name="T86" fmla="*/ 309 w 408"/>
                <a:gd name="T87" fmla="*/ 688 h 931"/>
                <a:gd name="T88" fmla="*/ 332 w 408"/>
                <a:gd name="T89" fmla="*/ 678 h 931"/>
                <a:gd name="T90" fmla="*/ 338 w 408"/>
                <a:gd name="T91" fmla="*/ 696 h 931"/>
                <a:gd name="T92" fmla="*/ 352 w 408"/>
                <a:gd name="T93" fmla="*/ 706 h 931"/>
                <a:gd name="T94" fmla="*/ 359 w 408"/>
                <a:gd name="T95" fmla="*/ 718 h 931"/>
                <a:gd name="T96" fmla="*/ 391 w 408"/>
                <a:gd name="T97" fmla="*/ 756 h 931"/>
                <a:gd name="T98" fmla="*/ 331 w 408"/>
                <a:gd name="T99" fmla="*/ 789 h 931"/>
                <a:gd name="T100" fmla="*/ 326 w 408"/>
                <a:gd name="T101" fmla="*/ 823 h 931"/>
                <a:gd name="T102" fmla="*/ 314 w 408"/>
                <a:gd name="T103" fmla="*/ 838 h 931"/>
                <a:gd name="T104" fmla="*/ 328 w 408"/>
                <a:gd name="T105" fmla="*/ 842 h 931"/>
                <a:gd name="T106" fmla="*/ 345 w 408"/>
                <a:gd name="T107" fmla="*/ 850 h 931"/>
                <a:gd name="T108" fmla="*/ 301 w 408"/>
                <a:gd name="T109" fmla="*/ 879 h 931"/>
                <a:gd name="T110" fmla="*/ 385 w 408"/>
                <a:gd name="T111" fmla="*/ 913 h 931"/>
                <a:gd name="T112" fmla="*/ 402 w 408"/>
                <a:gd name="T113" fmla="*/ 925 h 931"/>
                <a:gd name="T114" fmla="*/ 379 w 408"/>
                <a:gd name="T115" fmla="*/ 327 h 9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8"/>
                <a:gd name="T175" fmla="*/ 0 h 931"/>
                <a:gd name="T176" fmla="*/ 408 w 408"/>
                <a:gd name="T177" fmla="*/ 931 h 9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8" h="931">
                  <a:moveTo>
                    <a:pt x="290" y="844"/>
                  </a:moveTo>
                  <a:cubicBezTo>
                    <a:pt x="285" y="844"/>
                    <a:pt x="285" y="844"/>
                    <a:pt x="285" y="844"/>
                  </a:cubicBezTo>
                  <a:cubicBezTo>
                    <a:pt x="287" y="851"/>
                    <a:pt x="287" y="851"/>
                    <a:pt x="287" y="851"/>
                  </a:cubicBezTo>
                  <a:cubicBezTo>
                    <a:pt x="291" y="856"/>
                    <a:pt x="291" y="856"/>
                    <a:pt x="291" y="856"/>
                  </a:cubicBezTo>
                  <a:cubicBezTo>
                    <a:pt x="293" y="855"/>
                    <a:pt x="293" y="855"/>
                    <a:pt x="293" y="855"/>
                  </a:cubicBezTo>
                  <a:cubicBezTo>
                    <a:pt x="291" y="851"/>
                    <a:pt x="291" y="851"/>
                    <a:pt x="291" y="851"/>
                  </a:cubicBezTo>
                  <a:lnTo>
                    <a:pt x="290" y="844"/>
                  </a:lnTo>
                  <a:close/>
                  <a:moveTo>
                    <a:pt x="395" y="19"/>
                  </a:moveTo>
                  <a:cubicBezTo>
                    <a:pt x="395" y="19"/>
                    <a:pt x="400" y="22"/>
                    <a:pt x="398" y="25"/>
                  </a:cubicBezTo>
                  <a:cubicBezTo>
                    <a:pt x="397" y="28"/>
                    <a:pt x="391" y="28"/>
                    <a:pt x="391" y="28"/>
                  </a:cubicBezTo>
                  <a:cubicBezTo>
                    <a:pt x="385" y="40"/>
                    <a:pt x="385" y="40"/>
                    <a:pt x="385" y="40"/>
                  </a:cubicBezTo>
                  <a:cubicBezTo>
                    <a:pt x="377" y="43"/>
                    <a:pt x="377" y="43"/>
                    <a:pt x="377" y="43"/>
                  </a:cubicBezTo>
                  <a:cubicBezTo>
                    <a:pt x="381" y="50"/>
                    <a:pt x="381" y="50"/>
                    <a:pt x="381" y="50"/>
                  </a:cubicBezTo>
                  <a:cubicBezTo>
                    <a:pt x="366" y="63"/>
                    <a:pt x="366" y="63"/>
                    <a:pt x="366" y="63"/>
                  </a:cubicBezTo>
                  <a:cubicBezTo>
                    <a:pt x="366" y="63"/>
                    <a:pt x="376" y="75"/>
                    <a:pt x="371" y="77"/>
                  </a:cubicBezTo>
                  <a:cubicBezTo>
                    <a:pt x="365" y="80"/>
                    <a:pt x="362" y="71"/>
                    <a:pt x="362" y="71"/>
                  </a:cubicBezTo>
                  <a:cubicBezTo>
                    <a:pt x="354" y="83"/>
                    <a:pt x="354" y="83"/>
                    <a:pt x="354" y="83"/>
                  </a:cubicBezTo>
                  <a:cubicBezTo>
                    <a:pt x="352" y="90"/>
                    <a:pt x="352" y="90"/>
                    <a:pt x="352" y="90"/>
                  </a:cubicBezTo>
                  <a:cubicBezTo>
                    <a:pt x="343" y="88"/>
                    <a:pt x="343" y="88"/>
                    <a:pt x="343" y="88"/>
                  </a:cubicBezTo>
                  <a:cubicBezTo>
                    <a:pt x="341" y="94"/>
                    <a:pt x="341" y="94"/>
                    <a:pt x="341" y="94"/>
                  </a:cubicBezTo>
                  <a:cubicBezTo>
                    <a:pt x="328" y="94"/>
                    <a:pt x="328" y="94"/>
                    <a:pt x="328" y="94"/>
                  </a:cubicBezTo>
                  <a:cubicBezTo>
                    <a:pt x="327" y="102"/>
                    <a:pt x="327" y="102"/>
                    <a:pt x="327" y="102"/>
                  </a:cubicBezTo>
                  <a:cubicBezTo>
                    <a:pt x="331" y="104"/>
                    <a:pt x="331" y="104"/>
                    <a:pt x="331" y="104"/>
                  </a:cubicBezTo>
                  <a:cubicBezTo>
                    <a:pt x="322" y="113"/>
                    <a:pt x="322" y="113"/>
                    <a:pt x="322" y="113"/>
                  </a:cubicBezTo>
                  <a:cubicBezTo>
                    <a:pt x="334" y="111"/>
                    <a:pt x="334" y="111"/>
                    <a:pt x="334" y="111"/>
                  </a:cubicBezTo>
                  <a:cubicBezTo>
                    <a:pt x="336" y="123"/>
                    <a:pt x="336" y="123"/>
                    <a:pt x="336" y="123"/>
                  </a:cubicBezTo>
                  <a:cubicBezTo>
                    <a:pt x="333" y="129"/>
                    <a:pt x="333" y="129"/>
                    <a:pt x="333" y="129"/>
                  </a:cubicBezTo>
                  <a:cubicBezTo>
                    <a:pt x="342" y="125"/>
                    <a:pt x="342" y="125"/>
                    <a:pt x="342" y="125"/>
                  </a:cubicBezTo>
                  <a:cubicBezTo>
                    <a:pt x="348" y="126"/>
                    <a:pt x="348" y="126"/>
                    <a:pt x="348" y="126"/>
                  </a:cubicBezTo>
                  <a:cubicBezTo>
                    <a:pt x="348" y="126"/>
                    <a:pt x="354" y="114"/>
                    <a:pt x="359" y="118"/>
                  </a:cubicBezTo>
                  <a:cubicBezTo>
                    <a:pt x="364" y="121"/>
                    <a:pt x="354" y="126"/>
                    <a:pt x="354" y="126"/>
                  </a:cubicBezTo>
                  <a:cubicBezTo>
                    <a:pt x="358" y="139"/>
                    <a:pt x="358" y="139"/>
                    <a:pt x="358" y="139"/>
                  </a:cubicBezTo>
                  <a:cubicBezTo>
                    <a:pt x="374" y="134"/>
                    <a:pt x="374" y="134"/>
                    <a:pt x="374" y="134"/>
                  </a:cubicBezTo>
                  <a:cubicBezTo>
                    <a:pt x="373" y="130"/>
                    <a:pt x="373" y="130"/>
                    <a:pt x="373" y="130"/>
                  </a:cubicBezTo>
                  <a:cubicBezTo>
                    <a:pt x="373" y="130"/>
                    <a:pt x="379" y="130"/>
                    <a:pt x="382" y="129"/>
                  </a:cubicBezTo>
                  <a:cubicBezTo>
                    <a:pt x="387" y="127"/>
                    <a:pt x="389" y="121"/>
                    <a:pt x="393" y="125"/>
                  </a:cubicBezTo>
                  <a:cubicBezTo>
                    <a:pt x="398" y="129"/>
                    <a:pt x="400" y="132"/>
                    <a:pt x="396" y="134"/>
                  </a:cubicBezTo>
                  <a:cubicBezTo>
                    <a:pt x="392" y="136"/>
                    <a:pt x="386" y="145"/>
                    <a:pt x="386" y="145"/>
                  </a:cubicBezTo>
                  <a:cubicBezTo>
                    <a:pt x="377" y="146"/>
                    <a:pt x="377" y="146"/>
                    <a:pt x="377" y="146"/>
                  </a:cubicBezTo>
                  <a:cubicBezTo>
                    <a:pt x="372" y="151"/>
                    <a:pt x="372" y="151"/>
                    <a:pt x="372" y="151"/>
                  </a:cubicBezTo>
                  <a:cubicBezTo>
                    <a:pt x="361" y="159"/>
                    <a:pt x="361" y="159"/>
                    <a:pt x="361" y="159"/>
                  </a:cubicBezTo>
                  <a:cubicBezTo>
                    <a:pt x="361" y="159"/>
                    <a:pt x="367" y="161"/>
                    <a:pt x="367" y="162"/>
                  </a:cubicBezTo>
                  <a:cubicBezTo>
                    <a:pt x="367" y="164"/>
                    <a:pt x="364" y="181"/>
                    <a:pt x="364" y="181"/>
                  </a:cubicBezTo>
                  <a:cubicBezTo>
                    <a:pt x="378" y="186"/>
                    <a:pt x="378" y="186"/>
                    <a:pt x="378" y="186"/>
                  </a:cubicBezTo>
                  <a:cubicBezTo>
                    <a:pt x="383" y="184"/>
                    <a:pt x="383" y="184"/>
                    <a:pt x="383" y="184"/>
                  </a:cubicBezTo>
                  <a:cubicBezTo>
                    <a:pt x="393" y="187"/>
                    <a:pt x="393" y="187"/>
                    <a:pt x="393" y="187"/>
                  </a:cubicBezTo>
                  <a:cubicBezTo>
                    <a:pt x="391" y="209"/>
                    <a:pt x="391" y="209"/>
                    <a:pt x="391" y="209"/>
                  </a:cubicBezTo>
                  <a:cubicBezTo>
                    <a:pt x="385" y="211"/>
                    <a:pt x="385" y="211"/>
                    <a:pt x="385" y="211"/>
                  </a:cubicBezTo>
                  <a:cubicBezTo>
                    <a:pt x="377" y="234"/>
                    <a:pt x="377" y="234"/>
                    <a:pt x="377" y="234"/>
                  </a:cubicBezTo>
                  <a:cubicBezTo>
                    <a:pt x="380" y="239"/>
                    <a:pt x="380" y="239"/>
                    <a:pt x="380" y="239"/>
                  </a:cubicBezTo>
                  <a:cubicBezTo>
                    <a:pt x="380" y="239"/>
                    <a:pt x="396" y="229"/>
                    <a:pt x="398" y="232"/>
                  </a:cubicBezTo>
                  <a:cubicBezTo>
                    <a:pt x="402" y="236"/>
                    <a:pt x="398" y="240"/>
                    <a:pt x="398" y="240"/>
                  </a:cubicBezTo>
                  <a:cubicBezTo>
                    <a:pt x="408" y="239"/>
                    <a:pt x="408" y="239"/>
                    <a:pt x="408" y="239"/>
                  </a:cubicBezTo>
                  <a:cubicBezTo>
                    <a:pt x="408" y="0"/>
                    <a:pt x="408" y="0"/>
                    <a:pt x="408" y="0"/>
                  </a:cubicBezTo>
                  <a:lnTo>
                    <a:pt x="395" y="19"/>
                  </a:lnTo>
                  <a:close/>
                  <a:moveTo>
                    <a:pt x="379" y="327"/>
                  </a:moveTo>
                  <a:cubicBezTo>
                    <a:pt x="370" y="322"/>
                    <a:pt x="370" y="316"/>
                    <a:pt x="364" y="316"/>
                  </a:cubicBezTo>
                  <a:cubicBezTo>
                    <a:pt x="359" y="318"/>
                    <a:pt x="354" y="319"/>
                    <a:pt x="354" y="319"/>
                  </a:cubicBezTo>
                  <a:cubicBezTo>
                    <a:pt x="354" y="319"/>
                    <a:pt x="358" y="326"/>
                    <a:pt x="355" y="328"/>
                  </a:cubicBezTo>
                  <a:cubicBezTo>
                    <a:pt x="353" y="330"/>
                    <a:pt x="336" y="337"/>
                    <a:pt x="336" y="337"/>
                  </a:cubicBezTo>
                  <a:cubicBezTo>
                    <a:pt x="345" y="346"/>
                    <a:pt x="345" y="346"/>
                    <a:pt x="345" y="346"/>
                  </a:cubicBezTo>
                  <a:cubicBezTo>
                    <a:pt x="345" y="346"/>
                    <a:pt x="338" y="346"/>
                    <a:pt x="337" y="347"/>
                  </a:cubicBezTo>
                  <a:cubicBezTo>
                    <a:pt x="336" y="350"/>
                    <a:pt x="340" y="354"/>
                    <a:pt x="337" y="356"/>
                  </a:cubicBezTo>
                  <a:cubicBezTo>
                    <a:pt x="332" y="358"/>
                    <a:pt x="318" y="353"/>
                    <a:pt x="318" y="353"/>
                  </a:cubicBezTo>
                  <a:cubicBezTo>
                    <a:pt x="306" y="362"/>
                    <a:pt x="306" y="362"/>
                    <a:pt x="306" y="362"/>
                  </a:cubicBezTo>
                  <a:cubicBezTo>
                    <a:pt x="306" y="362"/>
                    <a:pt x="311" y="370"/>
                    <a:pt x="307" y="371"/>
                  </a:cubicBezTo>
                  <a:cubicBezTo>
                    <a:pt x="303" y="371"/>
                    <a:pt x="296" y="367"/>
                    <a:pt x="296" y="367"/>
                  </a:cubicBezTo>
                  <a:cubicBezTo>
                    <a:pt x="297" y="382"/>
                    <a:pt x="297" y="382"/>
                    <a:pt x="297" y="382"/>
                  </a:cubicBezTo>
                  <a:cubicBezTo>
                    <a:pt x="292" y="384"/>
                    <a:pt x="292" y="384"/>
                    <a:pt x="292" y="384"/>
                  </a:cubicBezTo>
                  <a:cubicBezTo>
                    <a:pt x="292" y="384"/>
                    <a:pt x="298" y="390"/>
                    <a:pt x="296" y="397"/>
                  </a:cubicBezTo>
                  <a:cubicBezTo>
                    <a:pt x="294" y="402"/>
                    <a:pt x="290" y="414"/>
                    <a:pt x="290" y="414"/>
                  </a:cubicBezTo>
                  <a:cubicBezTo>
                    <a:pt x="258" y="417"/>
                    <a:pt x="258" y="417"/>
                    <a:pt x="258" y="417"/>
                  </a:cubicBezTo>
                  <a:cubicBezTo>
                    <a:pt x="258" y="417"/>
                    <a:pt x="258" y="414"/>
                    <a:pt x="255" y="413"/>
                  </a:cubicBezTo>
                  <a:cubicBezTo>
                    <a:pt x="251" y="413"/>
                    <a:pt x="248" y="415"/>
                    <a:pt x="248" y="415"/>
                  </a:cubicBezTo>
                  <a:cubicBezTo>
                    <a:pt x="248" y="415"/>
                    <a:pt x="236" y="410"/>
                    <a:pt x="234" y="415"/>
                  </a:cubicBezTo>
                  <a:cubicBezTo>
                    <a:pt x="232" y="419"/>
                    <a:pt x="232" y="422"/>
                    <a:pt x="234" y="423"/>
                  </a:cubicBezTo>
                  <a:cubicBezTo>
                    <a:pt x="238" y="423"/>
                    <a:pt x="243" y="422"/>
                    <a:pt x="245" y="428"/>
                  </a:cubicBezTo>
                  <a:cubicBezTo>
                    <a:pt x="247" y="432"/>
                    <a:pt x="255" y="432"/>
                    <a:pt x="254" y="436"/>
                  </a:cubicBezTo>
                  <a:cubicBezTo>
                    <a:pt x="252" y="440"/>
                    <a:pt x="251" y="448"/>
                    <a:pt x="246" y="445"/>
                  </a:cubicBezTo>
                  <a:cubicBezTo>
                    <a:pt x="242" y="442"/>
                    <a:pt x="239" y="436"/>
                    <a:pt x="239" y="433"/>
                  </a:cubicBezTo>
                  <a:cubicBezTo>
                    <a:pt x="239" y="429"/>
                    <a:pt x="238" y="428"/>
                    <a:pt x="232" y="428"/>
                  </a:cubicBezTo>
                  <a:cubicBezTo>
                    <a:pt x="227" y="428"/>
                    <a:pt x="221" y="429"/>
                    <a:pt x="215" y="424"/>
                  </a:cubicBezTo>
                  <a:cubicBezTo>
                    <a:pt x="210" y="420"/>
                    <a:pt x="205" y="419"/>
                    <a:pt x="202" y="422"/>
                  </a:cubicBezTo>
                  <a:cubicBezTo>
                    <a:pt x="199" y="426"/>
                    <a:pt x="198" y="428"/>
                    <a:pt x="194" y="426"/>
                  </a:cubicBezTo>
                  <a:cubicBezTo>
                    <a:pt x="189" y="425"/>
                    <a:pt x="191" y="417"/>
                    <a:pt x="182" y="418"/>
                  </a:cubicBezTo>
                  <a:cubicBezTo>
                    <a:pt x="174" y="419"/>
                    <a:pt x="161" y="431"/>
                    <a:pt x="161" y="431"/>
                  </a:cubicBezTo>
                  <a:cubicBezTo>
                    <a:pt x="153" y="431"/>
                    <a:pt x="153" y="431"/>
                    <a:pt x="153" y="431"/>
                  </a:cubicBezTo>
                  <a:cubicBezTo>
                    <a:pt x="153" y="431"/>
                    <a:pt x="157" y="437"/>
                    <a:pt x="151" y="437"/>
                  </a:cubicBezTo>
                  <a:cubicBezTo>
                    <a:pt x="145" y="438"/>
                    <a:pt x="129" y="428"/>
                    <a:pt x="129" y="428"/>
                  </a:cubicBezTo>
                  <a:cubicBezTo>
                    <a:pt x="125" y="430"/>
                    <a:pt x="125" y="430"/>
                    <a:pt x="125" y="430"/>
                  </a:cubicBezTo>
                  <a:cubicBezTo>
                    <a:pt x="127" y="437"/>
                    <a:pt x="127" y="437"/>
                    <a:pt x="127" y="437"/>
                  </a:cubicBezTo>
                  <a:cubicBezTo>
                    <a:pt x="127" y="437"/>
                    <a:pt x="118" y="437"/>
                    <a:pt x="116" y="441"/>
                  </a:cubicBezTo>
                  <a:cubicBezTo>
                    <a:pt x="114" y="446"/>
                    <a:pt x="123" y="452"/>
                    <a:pt x="119" y="454"/>
                  </a:cubicBezTo>
                  <a:cubicBezTo>
                    <a:pt x="116" y="456"/>
                    <a:pt x="111" y="455"/>
                    <a:pt x="111" y="455"/>
                  </a:cubicBezTo>
                  <a:cubicBezTo>
                    <a:pt x="111" y="455"/>
                    <a:pt x="110" y="468"/>
                    <a:pt x="104" y="466"/>
                  </a:cubicBezTo>
                  <a:cubicBezTo>
                    <a:pt x="99" y="465"/>
                    <a:pt x="105" y="455"/>
                    <a:pt x="102" y="454"/>
                  </a:cubicBezTo>
                  <a:cubicBezTo>
                    <a:pt x="99" y="453"/>
                    <a:pt x="88" y="460"/>
                    <a:pt x="88" y="460"/>
                  </a:cubicBezTo>
                  <a:cubicBezTo>
                    <a:pt x="77" y="460"/>
                    <a:pt x="77" y="460"/>
                    <a:pt x="77" y="460"/>
                  </a:cubicBezTo>
                  <a:cubicBezTo>
                    <a:pt x="84" y="466"/>
                    <a:pt x="84" y="466"/>
                    <a:pt x="84" y="466"/>
                  </a:cubicBezTo>
                  <a:cubicBezTo>
                    <a:pt x="84" y="466"/>
                    <a:pt x="79" y="469"/>
                    <a:pt x="77" y="471"/>
                  </a:cubicBezTo>
                  <a:cubicBezTo>
                    <a:pt x="75" y="473"/>
                    <a:pt x="80" y="480"/>
                    <a:pt x="80" y="482"/>
                  </a:cubicBezTo>
                  <a:cubicBezTo>
                    <a:pt x="80" y="485"/>
                    <a:pt x="70" y="487"/>
                    <a:pt x="71" y="489"/>
                  </a:cubicBezTo>
                  <a:cubicBezTo>
                    <a:pt x="72" y="493"/>
                    <a:pt x="79" y="492"/>
                    <a:pt x="78" y="496"/>
                  </a:cubicBezTo>
                  <a:cubicBezTo>
                    <a:pt x="78" y="499"/>
                    <a:pt x="65" y="507"/>
                    <a:pt x="65" y="507"/>
                  </a:cubicBezTo>
                  <a:cubicBezTo>
                    <a:pt x="59" y="518"/>
                    <a:pt x="59" y="518"/>
                    <a:pt x="59" y="518"/>
                  </a:cubicBezTo>
                  <a:cubicBezTo>
                    <a:pt x="49" y="524"/>
                    <a:pt x="49" y="524"/>
                    <a:pt x="49" y="524"/>
                  </a:cubicBezTo>
                  <a:cubicBezTo>
                    <a:pt x="51" y="534"/>
                    <a:pt x="51" y="534"/>
                    <a:pt x="51" y="534"/>
                  </a:cubicBezTo>
                  <a:cubicBezTo>
                    <a:pt x="51" y="534"/>
                    <a:pt x="61" y="533"/>
                    <a:pt x="59" y="537"/>
                  </a:cubicBezTo>
                  <a:cubicBezTo>
                    <a:pt x="58" y="543"/>
                    <a:pt x="51" y="548"/>
                    <a:pt x="51" y="548"/>
                  </a:cubicBezTo>
                  <a:cubicBezTo>
                    <a:pt x="51" y="548"/>
                    <a:pt x="53" y="564"/>
                    <a:pt x="47" y="565"/>
                  </a:cubicBezTo>
                  <a:cubicBezTo>
                    <a:pt x="41" y="566"/>
                    <a:pt x="36" y="568"/>
                    <a:pt x="36" y="568"/>
                  </a:cubicBezTo>
                  <a:cubicBezTo>
                    <a:pt x="35" y="572"/>
                    <a:pt x="35" y="572"/>
                    <a:pt x="35" y="572"/>
                  </a:cubicBezTo>
                  <a:cubicBezTo>
                    <a:pt x="39" y="572"/>
                    <a:pt x="39" y="572"/>
                    <a:pt x="39" y="572"/>
                  </a:cubicBezTo>
                  <a:cubicBezTo>
                    <a:pt x="39" y="572"/>
                    <a:pt x="49" y="584"/>
                    <a:pt x="53" y="588"/>
                  </a:cubicBezTo>
                  <a:cubicBezTo>
                    <a:pt x="58" y="590"/>
                    <a:pt x="61" y="595"/>
                    <a:pt x="61" y="595"/>
                  </a:cubicBezTo>
                  <a:cubicBezTo>
                    <a:pt x="61" y="595"/>
                    <a:pt x="68" y="587"/>
                    <a:pt x="67" y="596"/>
                  </a:cubicBezTo>
                  <a:cubicBezTo>
                    <a:pt x="66" y="606"/>
                    <a:pt x="60" y="620"/>
                    <a:pt x="54" y="620"/>
                  </a:cubicBezTo>
                  <a:cubicBezTo>
                    <a:pt x="48" y="620"/>
                    <a:pt x="41" y="621"/>
                    <a:pt x="37" y="614"/>
                  </a:cubicBezTo>
                  <a:cubicBezTo>
                    <a:pt x="34" y="609"/>
                    <a:pt x="22" y="600"/>
                    <a:pt x="14" y="600"/>
                  </a:cubicBezTo>
                  <a:cubicBezTo>
                    <a:pt x="4" y="600"/>
                    <a:pt x="0" y="607"/>
                    <a:pt x="1" y="614"/>
                  </a:cubicBezTo>
                  <a:cubicBezTo>
                    <a:pt x="1" y="622"/>
                    <a:pt x="10" y="623"/>
                    <a:pt x="9" y="628"/>
                  </a:cubicBezTo>
                  <a:cubicBezTo>
                    <a:pt x="0" y="643"/>
                    <a:pt x="0" y="643"/>
                    <a:pt x="0" y="643"/>
                  </a:cubicBezTo>
                  <a:cubicBezTo>
                    <a:pt x="12" y="678"/>
                    <a:pt x="12" y="678"/>
                    <a:pt x="12" y="678"/>
                  </a:cubicBezTo>
                  <a:cubicBezTo>
                    <a:pt x="12" y="678"/>
                    <a:pt x="22" y="676"/>
                    <a:pt x="25" y="685"/>
                  </a:cubicBezTo>
                  <a:cubicBezTo>
                    <a:pt x="28" y="693"/>
                    <a:pt x="22" y="703"/>
                    <a:pt x="22" y="703"/>
                  </a:cubicBezTo>
                  <a:cubicBezTo>
                    <a:pt x="28" y="742"/>
                    <a:pt x="28" y="742"/>
                    <a:pt x="28" y="742"/>
                  </a:cubicBezTo>
                  <a:cubicBezTo>
                    <a:pt x="57" y="736"/>
                    <a:pt x="57" y="736"/>
                    <a:pt x="57" y="736"/>
                  </a:cubicBezTo>
                  <a:cubicBezTo>
                    <a:pt x="57" y="736"/>
                    <a:pt x="57" y="740"/>
                    <a:pt x="60" y="742"/>
                  </a:cubicBezTo>
                  <a:cubicBezTo>
                    <a:pt x="62" y="745"/>
                    <a:pt x="67" y="747"/>
                    <a:pt x="65" y="750"/>
                  </a:cubicBezTo>
                  <a:cubicBezTo>
                    <a:pt x="64" y="752"/>
                    <a:pt x="63" y="759"/>
                    <a:pt x="68" y="760"/>
                  </a:cubicBezTo>
                  <a:cubicBezTo>
                    <a:pt x="74" y="762"/>
                    <a:pt x="86" y="762"/>
                    <a:pt x="86" y="762"/>
                  </a:cubicBezTo>
                  <a:cubicBezTo>
                    <a:pt x="82" y="754"/>
                    <a:pt x="82" y="754"/>
                    <a:pt x="82" y="754"/>
                  </a:cubicBezTo>
                  <a:cubicBezTo>
                    <a:pt x="82" y="754"/>
                    <a:pt x="87" y="755"/>
                    <a:pt x="94" y="753"/>
                  </a:cubicBezTo>
                  <a:cubicBezTo>
                    <a:pt x="101" y="751"/>
                    <a:pt x="98" y="739"/>
                    <a:pt x="108" y="742"/>
                  </a:cubicBezTo>
                  <a:cubicBezTo>
                    <a:pt x="117" y="745"/>
                    <a:pt x="118" y="756"/>
                    <a:pt x="125" y="756"/>
                  </a:cubicBezTo>
                  <a:cubicBezTo>
                    <a:pt x="132" y="756"/>
                    <a:pt x="133" y="752"/>
                    <a:pt x="139" y="754"/>
                  </a:cubicBezTo>
                  <a:cubicBezTo>
                    <a:pt x="144" y="757"/>
                    <a:pt x="149" y="768"/>
                    <a:pt x="157" y="770"/>
                  </a:cubicBezTo>
                  <a:cubicBezTo>
                    <a:pt x="164" y="772"/>
                    <a:pt x="183" y="779"/>
                    <a:pt x="178" y="784"/>
                  </a:cubicBezTo>
                  <a:cubicBezTo>
                    <a:pt x="174" y="788"/>
                    <a:pt x="164" y="782"/>
                    <a:pt x="160" y="787"/>
                  </a:cubicBezTo>
                  <a:cubicBezTo>
                    <a:pt x="156" y="794"/>
                    <a:pt x="157" y="800"/>
                    <a:pt x="166" y="801"/>
                  </a:cubicBezTo>
                  <a:cubicBezTo>
                    <a:pt x="177" y="802"/>
                    <a:pt x="200" y="798"/>
                    <a:pt x="200" y="798"/>
                  </a:cubicBezTo>
                  <a:cubicBezTo>
                    <a:pt x="199" y="794"/>
                    <a:pt x="199" y="794"/>
                    <a:pt x="199" y="794"/>
                  </a:cubicBezTo>
                  <a:cubicBezTo>
                    <a:pt x="196" y="793"/>
                    <a:pt x="196" y="793"/>
                    <a:pt x="196" y="793"/>
                  </a:cubicBezTo>
                  <a:cubicBezTo>
                    <a:pt x="202" y="791"/>
                    <a:pt x="202" y="791"/>
                    <a:pt x="202" y="791"/>
                  </a:cubicBezTo>
                  <a:cubicBezTo>
                    <a:pt x="202" y="788"/>
                    <a:pt x="202" y="788"/>
                    <a:pt x="202" y="788"/>
                  </a:cubicBezTo>
                  <a:cubicBezTo>
                    <a:pt x="198" y="789"/>
                    <a:pt x="198" y="789"/>
                    <a:pt x="198" y="789"/>
                  </a:cubicBezTo>
                  <a:cubicBezTo>
                    <a:pt x="198" y="785"/>
                    <a:pt x="198" y="785"/>
                    <a:pt x="198" y="785"/>
                  </a:cubicBezTo>
                  <a:cubicBezTo>
                    <a:pt x="195" y="782"/>
                    <a:pt x="195" y="782"/>
                    <a:pt x="195" y="782"/>
                  </a:cubicBezTo>
                  <a:cubicBezTo>
                    <a:pt x="202" y="784"/>
                    <a:pt x="202" y="784"/>
                    <a:pt x="202" y="784"/>
                  </a:cubicBezTo>
                  <a:cubicBezTo>
                    <a:pt x="205" y="779"/>
                    <a:pt x="205" y="779"/>
                    <a:pt x="205" y="779"/>
                  </a:cubicBezTo>
                  <a:cubicBezTo>
                    <a:pt x="209" y="784"/>
                    <a:pt x="209" y="784"/>
                    <a:pt x="209" y="784"/>
                  </a:cubicBezTo>
                  <a:cubicBezTo>
                    <a:pt x="209" y="778"/>
                    <a:pt x="209" y="778"/>
                    <a:pt x="209" y="778"/>
                  </a:cubicBezTo>
                  <a:cubicBezTo>
                    <a:pt x="209" y="778"/>
                    <a:pt x="212" y="780"/>
                    <a:pt x="215" y="775"/>
                  </a:cubicBezTo>
                  <a:cubicBezTo>
                    <a:pt x="219" y="770"/>
                    <a:pt x="218" y="765"/>
                    <a:pt x="218" y="765"/>
                  </a:cubicBezTo>
                  <a:cubicBezTo>
                    <a:pt x="218" y="765"/>
                    <a:pt x="222" y="768"/>
                    <a:pt x="223" y="765"/>
                  </a:cubicBezTo>
                  <a:cubicBezTo>
                    <a:pt x="225" y="763"/>
                    <a:pt x="224" y="756"/>
                    <a:pt x="224" y="756"/>
                  </a:cubicBezTo>
                  <a:cubicBezTo>
                    <a:pt x="228" y="754"/>
                    <a:pt x="228" y="754"/>
                    <a:pt x="228" y="754"/>
                  </a:cubicBezTo>
                  <a:cubicBezTo>
                    <a:pt x="228" y="740"/>
                    <a:pt x="228" y="740"/>
                    <a:pt x="228" y="740"/>
                  </a:cubicBezTo>
                  <a:cubicBezTo>
                    <a:pt x="236" y="740"/>
                    <a:pt x="236" y="740"/>
                    <a:pt x="236" y="740"/>
                  </a:cubicBezTo>
                  <a:cubicBezTo>
                    <a:pt x="235" y="733"/>
                    <a:pt x="235" y="733"/>
                    <a:pt x="235" y="733"/>
                  </a:cubicBezTo>
                  <a:cubicBezTo>
                    <a:pt x="243" y="732"/>
                    <a:pt x="243" y="732"/>
                    <a:pt x="243" y="732"/>
                  </a:cubicBezTo>
                  <a:cubicBezTo>
                    <a:pt x="243" y="732"/>
                    <a:pt x="239" y="722"/>
                    <a:pt x="247" y="714"/>
                  </a:cubicBezTo>
                  <a:cubicBezTo>
                    <a:pt x="256" y="705"/>
                    <a:pt x="262" y="707"/>
                    <a:pt x="262" y="707"/>
                  </a:cubicBezTo>
                  <a:cubicBezTo>
                    <a:pt x="266" y="705"/>
                    <a:pt x="266" y="705"/>
                    <a:pt x="266" y="705"/>
                  </a:cubicBezTo>
                  <a:cubicBezTo>
                    <a:pt x="268" y="707"/>
                    <a:pt x="268" y="707"/>
                    <a:pt x="268" y="707"/>
                  </a:cubicBezTo>
                  <a:cubicBezTo>
                    <a:pt x="270" y="703"/>
                    <a:pt x="270" y="703"/>
                    <a:pt x="270" y="703"/>
                  </a:cubicBezTo>
                  <a:cubicBezTo>
                    <a:pt x="274" y="708"/>
                    <a:pt x="274" y="708"/>
                    <a:pt x="274" y="708"/>
                  </a:cubicBezTo>
                  <a:cubicBezTo>
                    <a:pt x="281" y="707"/>
                    <a:pt x="281" y="707"/>
                    <a:pt x="281" y="707"/>
                  </a:cubicBezTo>
                  <a:cubicBezTo>
                    <a:pt x="283" y="702"/>
                    <a:pt x="283" y="702"/>
                    <a:pt x="283" y="702"/>
                  </a:cubicBezTo>
                  <a:cubicBezTo>
                    <a:pt x="285" y="708"/>
                    <a:pt x="285" y="708"/>
                    <a:pt x="285" y="708"/>
                  </a:cubicBezTo>
                  <a:cubicBezTo>
                    <a:pt x="290" y="703"/>
                    <a:pt x="290" y="703"/>
                    <a:pt x="290" y="703"/>
                  </a:cubicBezTo>
                  <a:cubicBezTo>
                    <a:pt x="290" y="703"/>
                    <a:pt x="293" y="708"/>
                    <a:pt x="296" y="707"/>
                  </a:cubicBezTo>
                  <a:cubicBezTo>
                    <a:pt x="299" y="706"/>
                    <a:pt x="298" y="699"/>
                    <a:pt x="298" y="699"/>
                  </a:cubicBezTo>
                  <a:cubicBezTo>
                    <a:pt x="304" y="696"/>
                    <a:pt x="304" y="696"/>
                    <a:pt x="304" y="696"/>
                  </a:cubicBezTo>
                  <a:cubicBezTo>
                    <a:pt x="304" y="696"/>
                    <a:pt x="301" y="687"/>
                    <a:pt x="304" y="685"/>
                  </a:cubicBezTo>
                  <a:cubicBezTo>
                    <a:pt x="307" y="683"/>
                    <a:pt x="309" y="688"/>
                    <a:pt x="309" y="688"/>
                  </a:cubicBezTo>
                  <a:cubicBezTo>
                    <a:pt x="318" y="683"/>
                    <a:pt x="318" y="683"/>
                    <a:pt x="318" y="683"/>
                  </a:cubicBezTo>
                  <a:cubicBezTo>
                    <a:pt x="318" y="683"/>
                    <a:pt x="318" y="677"/>
                    <a:pt x="322" y="677"/>
                  </a:cubicBezTo>
                  <a:cubicBezTo>
                    <a:pt x="326" y="677"/>
                    <a:pt x="326" y="679"/>
                    <a:pt x="326" y="679"/>
                  </a:cubicBezTo>
                  <a:cubicBezTo>
                    <a:pt x="332" y="678"/>
                    <a:pt x="332" y="678"/>
                    <a:pt x="332" y="678"/>
                  </a:cubicBezTo>
                  <a:cubicBezTo>
                    <a:pt x="332" y="678"/>
                    <a:pt x="333" y="684"/>
                    <a:pt x="337" y="685"/>
                  </a:cubicBezTo>
                  <a:cubicBezTo>
                    <a:pt x="340" y="685"/>
                    <a:pt x="345" y="682"/>
                    <a:pt x="345" y="685"/>
                  </a:cubicBezTo>
                  <a:cubicBezTo>
                    <a:pt x="345" y="689"/>
                    <a:pt x="337" y="691"/>
                    <a:pt x="337" y="691"/>
                  </a:cubicBezTo>
                  <a:cubicBezTo>
                    <a:pt x="338" y="696"/>
                    <a:pt x="338" y="696"/>
                    <a:pt x="338" y="696"/>
                  </a:cubicBezTo>
                  <a:cubicBezTo>
                    <a:pt x="341" y="694"/>
                    <a:pt x="341" y="694"/>
                    <a:pt x="341" y="694"/>
                  </a:cubicBezTo>
                  <a:cubicBezTo>
                    <a:pt x="342" y="701"/>
                    <a:pt x="342" y="701"/>
                    <a:pt x="342" y="701"/>
                  </a:cubicBezTo>
                  <a:cubicBezTo>
                    <a:pt x="352" y="703"/>
                    <a:pt x="352" y="703"/>
                    <a:pt x="352" y="703"/>
                  </a:cubicBezTo>
                  <a:cubicBezTo>
                    <a:pt x="352" y="706"/>
                    <a:pt x="352" y="706"/>
                    <a:pt x="352" y="706"/>
                  </a:cubicBezTo>
                  <a:cubicBezTo>
                    <a:pt x="346" y="706"/>
                    <a:pt x="346" y="706"/>
                    <a:pt x="346" y="706"/>
                  </a:cubicBezTo>
                  <a:cubicBezTo>
                    <a:pt x="348" y="713"/>
                    <a:pt x="348" y="713"/>
                    <a:pt x="348" y="713"/>
                  </a:cubicBezTo>
                  <a:cubicBezTo>
                    <a:pt x="357" y="709"/>
                    <a:pt x="357" y="709"/>
                    <a:pt x="357" y="709"/>
                  </a:cubicBezTo>
                  <a:cubicBezTo>
                    <a:pt x="357" y="709"/>
                    <a:pt x="357" y="716"/>
                    <a:pt x="359" y="718"/>
                  </a:cubicBezTo>
                  <a:cubicBezTo>
                    <a:pt x="361" y="720"/>
                    <a:pt x="364" y="725"/>
                    <a:pt x="363" y="732"/>
                  </a:cubicBezTo>
                  <a:cubicBezTo>
                    <a:pt x="363" y="738"/>
                    <a:pt x="361" y="741"/>
                    <a:pt x="361" y="748"/>
                  </a:cubicBezTo>
                  <a:cubicBezTo>
                    <a:pt x="361" y="753"/>
                    <a:pt x="367" y="760"/>
                    <a:pt x="367" y="760"/>
                  </a:cubicBezTo>
                  <a:cubicBezTo>
                    <a:pt x="391" y="756"/>
                    <a:pt x="391" y="756"/>
                    <a:pt x="391" y="756"/>
                  </a:cubicBezTo>
                  <a:cubicBezTo>
                    <a:pt x="391" y="756"/>
                    <a:pt x="388" y="767"/>
                    <a:pt x="381" y="768"/>
                  </a:cubicBezTo>
                  <a:cubicBezTo>
                    <a:pt x="374" y="770"/>
                    <a:pt x="366" y="769"/>
                    <a:pt x="362" y="772"/>
                  </a:cubicBezTo>
                  <a:cubicBezTo>
                    <a:pt x="358" y="776"/>
                    <a:pt x="350" y="784"/>
                    <a:pt x="346" y="786"/>
                  </a:cubicBezTo>
                  <a:cubicBezTo>
                    <a:pt x="342" y="788"/>
                    <a:pt x="331" y="789"/>
                    <a:pt x="331" y="789"/>
                  </a:cubicBezTo>
                  <a:cubicBezTo>
                    <a:pt x="330" y="799"/>
                    <a:pt x="330" y="799"/>
                    <a:pt x="330" y="799"/>
                  </a:cubicBezTo>
                  <a:cubicBezTo>
                    <a:pt x="323" y="801"/>
                    <a:pt x="323" y="801"/>
                    <a:pt x="323" y="801"/>
                  </a:cubicBezTo>
                  <a:cubicBezTo>
                    <a:pt x="323" y="801"/>
                    <a:pt x="321" y="810"/>
                    <a:pt x="321" y="814"/>
                  </a:cubicBezTo>
                  <a:cubicBezTo>
                    <a:pt x="321" y="818"/>
                    <a:pt x="326" y="823"/>
                    <a:pt x="326" y="823"/>
                  </a:cubicBezTo>
                  <a:cubicBezTo>
                    <a:pt x="326" y="823"/>
                    <a:pt x="323" y="823"/>
                    <a:pt x="321" y="825"/>
                  </a:cubicBezTo>
                  <a:cubicBezTo>
                    <a:pt x="318" y="827"/>
                    <a:pt x="317" y="831"/>
                    <a:pt x="317" y="831"/>
                  </a:cubicBezTo>
                  <a:cubicBezTo>
                    <a:pt x="313" y="834"/>
                    <a:pt x="313" y="834"/>
                    <a:pt x="313" y="834"/>
                  </a:cubicBezTo>
                  <a:cubicBezTo>
                    <a:pt x="314" y="838"/>
                    <a:pt x="314" y="838"/>
                    <a:pt x="314" y="838"/>
                  </a:cubicBezTo>
                  <a:cubicBezTo>
                    <a:pt x="322" y="836"/>
                    <a:pt x="322" y="836"/>
                    <a:pt x="322" y="836"/>
                  </a:cubicBezTo>
                  <a:cubicBezTo>
                    <a:pt x="321" y="842"/>
                    <a:pt x="321" y="842"/>
                    <a:pt x="321" y="842"/>
                  </a:cubicBezTo>
                  <a:cubicBezTo>
                    <a:pt x="327" y="840"/>
                    <a:pt x="327" y="840"/>
                    <a:pt x="327" y="840"/>
                  </a:cubicBezTo>
                  <a:cubicBezTo>
                    <a:pt x="328" y="842"/>
                    <a:pt x="328" y="842"/>
                    <a:pt x="328" y="842"/>
                  </a:cubicBezTo>
                  <a:cubicBezTo>
                    <a:pt x="337" y="842"/>
                    <a:pt x="337" y="842"/>
                    <a:pt x="337" y="842"/>
                  </a:cubicBezTo>
                  <a:cubicBezTo>
                    <a:pt x="337" y="842"/>
                    <a:pt x="339" y="846"/>
                    <a:pt x="342" y="846"/>
                  </a:cubicBezTo>
                  <a:cubicBezTo>
                    <a:pt x="346" y="845"/>
                    <a:pt x="349" y="840"/>
                    <a:pt x="352" y="843"/>
                  </a:cubicBezTo>
                  <a:cubicBezTo>
                    <a:pt x="355" y="847"/>
                    <a:pt x="345" y="850"/>
                    <a:pt x="345" y="850"/>
                  </a:cubicBezTo>
                  <a:cubicBezTo>
                    <a:pt x="345" y="850"/>
                    <a:pt x="344" y="860"/>
                    <a:pt x="340" y="859"/>
                  </a:cubicBezTo>
                  <a:cubicBezTo>
                    <a:pt x="336" y="858"/>
                    <a:pt x="323" y="857"/>
                    <a:pt x="323" y="857"/>
                  </a:cubicBezTo>
                  <a:cubicBezTo>
                    <a:pt x="323" y="857"/>
                    <a:pt x="316" y="863"/>
                    <a:pt x="312" y="864"/>
                  </a:cubicBezTo>
                  <a:cubicBezTo>
                    <a:pt x="309" y="865"/>
                    <a:pt x="297" y="866"/>
                    <a:pt x="301" y="879"/>
                  </a:cubicBezTo>
                  <a:cubicBezTo>
                    <a:pt x="306" y="891"/>
                    <a:pt x="314" y="889"/>
                    <a:pt x="321" y="886"/>
                  </a:cubicBezTo>
                  <a:cubicBezTo>
                    <a:pt x="328" y="883"/>
                    <a:pt x="336" y="879"/>
                    <a:pt x="341" y="886"/>
                  </a:cubicBezTo>
                  <a:cubicBezTo>
                    <a:pt x="346" y="891"/>
                    <a:pt x="363" y="907"/>
                    <a:pt x="367" y="906"/>
                  </a:cubicBezTo>
                  <a:cubicBezTo>
                    <a:pt x="373" y="906"/>
                    <a:pt x="378" y="904"/>
                    <a:pt x="385" y="913"/>
                  </a:cubicBezTo>
                  <a:cubicBezTo>
                    <a:pt x="391" y="922"/>
                    <a:pt x="390" y="931"/>
                    <a:pt x="390" y="931"/>
                  </a:cubicBezTo>
                  <a:cubicBezTo>
                    <a:pt x="393" y="931"/>
                    <a:pt x="393" y="931"/>
                    <a:pt x="393" y="931"/>
                  </a:cubicBezTo>
                  <a:cubicBezTo>
                    <a:pt x="397" y="925"/>
                    <a:pt x="397" y="925"/>
                    <a:pt x="397" y="925"/>
                  </a:cubicBezTo>
                  <a:cubicBezTo>
                    <a:pt x="402" y="925"/>
                    <a:pt x="402" y="925"/>
                    <a:pt x="402" y="925"/>
                  </a:cubicBezTo>
                  <a:cubicBezTo>
                    <a:pt x="402" y="925"/>
                    <a:pt x="402" y="921"/>
                    <a:pt x="406" y="920"/>
                  </a:cubicBezTo>
                  <a:cubicBezTo>
                    <a:pt x="408" y="920"/>
                    <a:pt x="408" y="920"/>
                    <a:pt x="408" y="920"/>
                  </a:cubicBezTo>
                  <a:cubicBezTo>
                    <a:pt x="408" y="320"/>
                    <a:pt x="408" y="320"/>
                    <a:pt x="408" y="320"/>
                  </a:cubicBezTo>
                  <a:cubicBezTo>
                    <a:pt x="399" y="324"/>
                    <a:pt x="387" y="331"/>
                    <a:pt x="379" y="327"/>
                  </a:cubicBez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33" name="Italien"/>
            <p:cNvSpPr>
              <a:spLocks noEditPoints="1"/>
            </p:cNvSpPr>
            <p:nvPr/>
          </p:nvSpPr>
          <p:spPr bwMode="auto">
            <a:xfrm>
              <a:off x="4433084" y="3631406"/>
              <a:ext cx="1004570" cy="1154430"/>
            </a:xfrm>
            <a:custGeom>
              <a:avLst/>
              <a:gdLst>
                <a:gd name="T0" fmla="*/ 173 w 589"/>
                <a:gd name="T1" fmla="*/ 282 h 678"/>
                <a:gd name="T2" fmla="*/ 150 w 589"/>
                <a:gd name="T3" fmla="*/ 269 h 678"/>
                <a:gd name="T4" fmla="*/ 126 w 589"/>
                <a:gd name="T5" fmla="*/ 392 h 678"/>
                <a:gd name="T6" fmla="*/ 63 w 589"/>
                <a:gd name="T7" fmla="*/ 407 h 678"/>
                <a:gd name="T8" fmla="*/ 70 w 589"/>
                <a:gd name="T9" fmla="*/ 460 h 678"/>
                <a:gd name="T10" fmla="*/ 73 w 589"/>
                <a:gd name="T11" fmla="*/ 519 h 678"/>
                <a:gd name="T12" fmla="*/ 104 w 589"/>
                <a:gd name="T13" fmla="*/ 525 h 678"/>
                <a:gd name="T14" fmla="*/ 140 w 589"/>
                <a:gd name="T15" fmla="*/ 458 h 678"/>
                <a:gd name="T16" fmla="*/ 70 w 589"/>
                <a:gd name="T17" fmla="*/ 394 h 678"/>
                <a:gd name="T18" fmla="*/ 271 w 589"/>
                <a:gd name="T19" fmla="*/ 599 h 678"/>
                <a:gd name="T20" fmla="*/ 263 w 589"/>
                <a:gd name="T21" fmla="*/ 595 h 678"/>
                <a:gd name="T22" fmla="*/ 549 w 589"/>
                <a:gd name="T23" fmla="*/ 402 h 678"/>
                <a:gd name="T24" fmla="*/ 489 w 589"/>
                <a:gd name="T25" fmla="*/ 378 h 678"/>
                <a:gd name="T26" fmla="*/ 432 w 589"/>
                <a:gd name="T27" fmla="*/ 333 h 678"/>
                <a:gd name="T28" fmla="*/ 363 w 589"/>
                <a:gd name="T29" fmla="*/ 300 h 678"/>
                <a:gd name="T30" fmla="*/ 327 w 589"/>
                <a:gd name="T31" fmla="*/ 230 h 678"/>
                <a:gd name="T32" fmla="*/ 278 w 589"/>
                <a:gd name="T33" fmla="*/ 141 h 678"/>
                <a:gd name="T34" fmla="*/ 286 w 589"/>
                <a:gd name="T35" fmla="*/ 106 h 678"/>
                <a:gd name="T36" fmla="*/ 329 w 589"/>
                <a:gd name="T37" fmla="*/ 91 h 678"/>
                <a:gd name="T38" fmla="*/ 319 w 589"/>
                <a:gd name="T39" fmla="*/ 59 h 678"/>
                <a:gd name="T40" fmla="*/ 290 w 589"/>
                <a:gd name="T41" fmla="*/ 34 h 678"/>
                <a:gd name="T42" fmla="*/ 262 w 589"/>
                <a:gd name="T43" fmla="*/ 2 h 678"/>
                <a:gd name="T44" fmla="*/ 206 w 589"/>
                <a:gd name="T45" fmla="*/ 26 h 678"/>
                <a:gd name="T46" fmla="*/ 172 w 589"/>
                <a:gd name="T47" fmla="*/ 38 h 678"/>
                <a:gd name="T48" fmla="*/ 163 w 589"/>
                <a:gd name="T49" fmla="*/ 60 h 678"/>
                <a:gd name="T50" fmla="*/ 128 w 589"/>
                <a:gd name="T51" fmla="*/ 41 h 678"/>
                <a:gd name="T52" fmla="*/ 115 w 589"/>
                <a:gd name="T53" fmla="*/ 79 h 678"/>
                <a:gd name="T54" fmla="*/ 93 w 589"/>
                <a:gd name="T55" fmla="*/ 60 h 678"/>
                <a:gd name="T56" fmla="*/ 72 w 589"/>
                <a:gd name="T57" fmla="*/ 54 h 678"/>
                <a:gd name="T58" fmla="*/ 33 w 589"/>
                <a:gd name="T59" fmla="*/ 75 h 678"/>
                <a:gd name="T60" fmla="*/ 10 w 589"/>
                <a:gd name="T61" fmla="*/ 126 h 678"/>
                <a:gd name="T62" fmla="*/ 14 w 589"/>
                <a:gd name="T63" fmla="*/ 178 h 678"/>
                <a:gd name="T64" fmla="*/ 76 w 589"/>
                <a:gd name="T65" fmla="*/ 195 h 678"/>
                <a:gd name="T66" fmla="*/ 168 w 589"/>
                <a:gd name="T67" fmla="*/ 211 h 678"/>
                <a:gd name="T68" fmla="*/ 201 w 589"/>
                <a:gd name="T69" fmla="*/ 286 h 678"/>
                <a:gd name="T70" fmla="*/ 246 w 589"/>
                <a:gd name="T71" fmla="*/ 333 h 678"/>
                <a:gd name="T72" fmla="*/ 303 w 589"/>
                <a:gd name="T73" fmla="*/ 375 h 678"/>
                <a:gd name="T74" fmla="*/ 359 w 589"/>
                <a:gd name="T75" fmla="*/ 410 h 678"/>
                <a:gd name="T76" fmla="*/ 375 w 589"/>
                <a:gd name="T77" fmla="*/ 423 h 678"/>
                <a:gd name="T78" fmla="*/ 404 w 589"/>
                <a:gd name="T79" fmla="*/ 437 h 678"/>
                <a:gd name="T80" fmla="*/ 449 w 589"/>
                <a:gd name="T81" fmla="*/ 464 h 678"/>
                <a:gd name="T82" fmla="*/ 457 w 589"/>
                <a:gd name="T83" fmla="*/ 544 h 678"/>
                <a:gd name="T84" fmla="*/ 475 w 589"/>
                <a:gd name="T85" fmla="*/ 588 h 678"/>
                <a:gd name="T86" fmla="*/ 522 w 589"/>
                <a:gd name="T87" fmla="*/ 501 h 678"/>
                <a:gd name="T88" fmla="*/ 492 w 589"/>
                <a:gd name="T89" fmla="*/ 456 h 678"/>
                <a:gd name="T90" fmla="*/ 523 w 589"/>
                <a:gd name="T91" fmla="*/ 425 h 678"/>
                <a:gd name="T92" fmla="*/ 589 w 589"/>
                <a:gd name="T93" fmla="*/ 436 h 678"/>
                <a:gd name="T94" fmla="*/ 280 w 589"/>
                <a:gd name="T95" fmla="*/ 207 h 678"/>
                <a:gd name="T96" fmla="*/ 421 w 589"/>
                <a:gd name="T97" fmla="*/ 580 h 678"/>
                <a:gd name="T98" fmla="*/ 384 w 589"/>
                <a:gd name="T99" fmla="*/ 589 h 678"/>
                <a:gd name="T100" fmla="*/ 327 w 589"/>
                <a:gd name="T101" fmla="*/ 579 h 678"/>
                <a:gd name="T102" fmla="*/ 294 w 589"/>
                <a:gd name="T103" fmla="*/ 583 h 678"/>
                <a:gd name="T104" fmla="*/ 295 w 589"/>
                <a:gd name="T105" fmla="*/ 622 h 678"/>
                <a:gd name="T106" fmla="*/ 384 w 589"/>
                <a:gd name="T107" fmla="*/ 656 h 678"/>
                <a:gd name="T108" fmla="*/ 427 w 589"/>
                <a:gd name="T109" fmla="*/ 662 h 678"/>
                <a:gd name="T110" fmla="*/ 427 w 589"/>
                <a:gd name="T111" fmla="*/ 634 h 678"/>
                <a:gd name="T112" fmla="*/ 446 w 589"/>
                <a:gd name="T113" fmla="*/ 568 h 6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9"/>
                <a:gd name="T172" fmla="*/ 0 h 678"/>
                <a:gd name="T173" fmla="*/ 589 w 589"/>
                <a:gd name="T174" fmla="*/ 678 h 6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9" h="678">
                  <a:moveTo>
                    <a:pt x="173" y="282"/>
                  </a:moveTo>
                  <a:cubicBezTo>
                    <a:pt x="161" y="283"/>
                    <a:pt x="161" y="283"/>
                    <a:pt x="161" y="283"/>
                  </a:cubicBezTo>
                  <a:cubicBezTo>
                    <a:pt x="162" y="289"/>
                    <a:pt x="162" y="289"/>
                    <a:pt x="162" y="289"/>
                  </a:cubicBezTo>
                  <a:cubicBezTo>
                    <a:pt x="172" y="285"/>
                    <a:pt x="172" y="285"/>
                    <a:pt x="172" y="285"/>
                  </a:cubicBezTo>
                  <a:cubicBezTo>
                    <a:pt x="178" y="288"/>
                    <a:pt x="178" y="288"/>
                    <a:pt x="178" y="288"/>
                  </a:cubicBezTo>
                  <a:cubicBezTo>
                    <a:pt x="179" y="281"/>
                    <a:pt x="179" y="281"/>
                    <a:pt x="179" y="281"/>
                  </a:cubicBezTo>
                  <a:cubicBezTo>
                    <a:pt x="177" y="279"/>
                    <a:pt x="177" y="279"/>
                    <a:pt x="177" y="279"/>
                  </a:cubicBezTo>
                  <a:lnTo>
                    <a:pt x="173" y="282"/>
                  </a:lnTo>
                  <a:close/>
                  <a:moveTo>
                    <a:pt x="201" y="310"/>
                  </a:moveTo>
                  <a:cubicBezTo>
                    <a:pt x="196" y="311"/>
                    <a:pt x="200" y="315"/>
                    <a:pt x="200" y="315"/>
                  </a:cubicBezTo>
                  <a:cubicBezTo>
                    <a:pt x="203" y="315"/>
                    <a:pt x="205" y="310"/>
                    <a:pt x="201" y="310"/>
                  </a:cubicBezTo>
                  <a:close/>
                  <a:moveTo>
                    <a:pt x="158" y="294"/>
                  </a:moveTo>
                  <a:cubicBezTo>
                    <a:pt x="154" y="297"/>
                    <a:pt x="159" y="300"/>
                    <a:pt x="159" y="300"/>
                  </a:cubicBezTo>
                  <a:cubicBezTo>
                    <a:pt x="164" y="299"/>
                    <a:pt x="163" y="291"/>
                    <a:pt x="158" y="294"/>
                  </a:cubicBezTo>
                  <a:close/>
                  <a:moveTo>
                    <a:pt x="151" y="265"/>
                  </a:moveTo>
                  <a:cubicBezTo>
                    <a:pt x="147" y="265"/>
                    <a:pt x="150" y="269"/>
                    <a:pt x="150" y="269"/>
                  </a:cubicBezTo>
                  <a:cubicBezTo>
                    <a:pt x="154" y="268"/>
                    <a:pt x="154" y="264"/>
                    <a:pt x="151" y="265"/>
                  </a:cubicBezTo>
                  <a:close/>
                  <a:moveTo>
                    <a:pt x="142" y="408"/>
                  </a:moveTo>
                  <a:cubicBezTo>
                    <a:pt x="136" y="402"/>
                    <a:pt x="136" y="402"/>
                    <a:pt x="136" y="402"/>
                  </a:cubicBezTo>
                  <a:cubicBezTo>
                    <a:pt x="138" y="396"/>
                    <a:pt x="138" y="396"/>
                    <a:pt x="138" y="396"/>
                  </a:cubicBezTo>
                  <a:cubicBezTo>
                    <a:pt x="134" y="395"/>
                    <a:pt x="134" y="395"/>
                    <a:pt x="134" y="395"/>
                  </a:cubicBezTo>
                  <a:cubicBezTo>
                    <a:pt x="134" y="392"/>
                    <a:pt x="134" y="392"/>
                    <a:pt x="134" y="392"/>
                  </a:cubicBezTo>
                  <a:cubicBezTo>
                    <a:pt x="132" y="389"/>
                    <a:pt x="132" y="389"/>
                    <a:pt x="132" y="389"/>
                  </a:cubicBezTo>
                  <a:cubicBezTo>
                    <a:pt x="126" y="392"/>
                    <a:pt x="126" y="392"/>
                    <a:pt x="126" y="392"/>
                  </a:cubicBezTo>
                  <a:cubicBezTo>
                    <a:pt x="126" y="392"/>
                    <a:pt x="125" y="389"/>
                    <a:pt x="121" y="386"/>
                  </a:cubicBezTo>
                  <a:cubicBezTo>
                    <a:pt x="118" y="383"/>
                    <a:pt x="113" y="382"/>
                    <a:pt x="113" y="382"/>
                  </a:cubicBezTo>
                  <a:cubicBezTo>
                    <a:pt x="113" y="390"/>
                    <a:pt x="113" y="390"/>
                    <a:pt x="113" y="390"/>
                  </a:cubicBezTo>
                  <a:cubicBezTo>
                    <a:pt x="106" y="389"/>
                    <a:pt x="106" y="389"/>
                    <a:pt x="106" y="389"/>
                  </a:cubicBezTo>
                  <a:cubicBezTo>
                    <a:pt x="106" y="389"/>
                    <a:pt x="91" y="407"/>
                    <a:pt x="80" y="408"/>
                  </a:cubicBezTo>
                  <a:cubicBezTo>
                    <a:pt x="67" y="410"/>
                    <a:pt x="65" y="400"/>
                    <a:pt x="65" y="400"/>
                  </a:cubicBezTo>
                  <a:cubicBezTo>
                    <a:pt x="59" y="401"/>
                    <a:pt x="59" y="401"/>
                    <a:pt x="59" y="401"/>
                  </a:cubicBezTo>
                  <a:cubicBezTo>
                    <a:pt x="63" y="407"/>
                    <a:pt x="63" y="407"/>
                    <a:pt x="63" y="407"/>
                  </a:cubicBezTo>
                  <a:cubicBezTo>
                    <a:pt x="60" y="415"/>
                    <a:pt x="60" y="415"/>
                    <a:pt x="60" y="415"/>
                  </a:cubicBezTo>
                  <a:cubicBezTo>
                    <a:pt x="60" y="415"/>
                    <a:pt x="58" y="421"/>
                    <a:pt x="59" y="425"/>
                  </a:cubicBezTo>
                  <a:cubicBezTo>
                    <a:pt x="61" y="429"/>
                    <a:pt x="67" y="426"/>
                    <a:pt x="67" y="426"/>
                  </a:cubicBezTo>
                  <a:cubicBezTo>
                    <a:pt x="73" y="431"/>
                    <a:pt x="73" y="431"/>
                    <a:pt x="73" y="431"/>
                  </a:cubicBezTo>
                  <a:cubicBezTo>
                    <a:pt x="72" y="440"/>
                    <a:pt x="72" y="440"/>
                    <a:pt x="72" y="440"/>
                  </a:cubicBezTo>
                  <a:cubicBezTo>
                    <a:pt x="76" y="443"/>
                    <a:pt x="76" y="443"/>
                    <a:pt x="76" y="443"/>
                  </a:cubicBezTo>
                  <a:cubicBezTo>
                    <a:pt x="75" y="458"/>
                    <a:pt x="75" y="458"/>
                    <a:pt x="75" y="458"/>
                  </a:cubicBezTo>
                  <a:cubicBezTo>
                    <a:pt x="70" y="460"/>
                    <a:pt x="70" y="460"/>
                    <a:pt x="70" y="460"/>
                  </a:cubicBezTo>
                  <a:cubicBezTo>
                    <a:pt x="73" y="472"/>
                    <a:pt x="73" y="472"/>
                    <a:pt x="73" y="472"/>
                  </a:cubicBezTo>
                  <a:cubicBezTo>
                    <a:pt x="73" y="472"/>
                    <a:pt x="77" y="471"/>
                    <a:pt x="80" y="473"/>
                  </a:cubicBezTo>
                  <a:cubicBezTo>
                    <a:pt x="82" y="475"/>
                    <a:pt x="77" y="483"/>
                    <a:pt x="77" y="483"/>
                  </a:cubicBezTo>
                  <a:cubicBezTo>
                    <a:pt x="74" y="478"/>
                    <a:pt x="74" y="478"/>
                    <a:pt x="74" y="478"/>
                  </a:cubicBezTo>
                  <a:cubicBezTo>
                    <a:pt x="69" y="504"/>
                    <a:pt x="69" y="504"/>
                    <a:pt x="69" y="504"/>
                  </a:cubicBezTo>
                  <a:cubicBezTo>
                    <a:pt x="73" y="509"/>
                    <a:pt x="73" y="509"/>
                    <a:pt x="73" y="509"/>
                  </a:cubicBezTo>
                  <a:cubicBezTo>
                    <a:pt x="69" y="515"/>
                    <a:pt x="69" y="515"/>
                    <a:pt x="69" y="515"/>
                  </a:cubicBezTo>
                  <a:cubicBezTo>
                    <a:pt x="69" y="515"/>
                    <a:pt x="73" y="518"/>
                    <a:pt x="73" y="519"/>
                  </a:cubicBezTo>
                  <a:cubicBezTo>
                    <a:pt x="73" y="521"/>
                    <a:pt x="68" y="520"/>
                    <a:pt x="68" y="520"/>
                  </a:cubicBezTo>
                  <a:cubicBezTo>
                    <a:pt x="66" y="523"/>
                    <a:pt x="66" y="523"/>
                    <a:pt x="66" y="523"/>
                  </a:cubicBezTo>
                  <a:cubicBezTo>
                    <a:pt x="71" y="531"/>
                    <a:pt x="71" y="531"/>
                    <a:pt x="71" y="531"/>
                  </a:cubicBezTo>
                  <a:cubicBezTo>
                    <a:pt x="71" y="531"/>
                    <a:pt x="74" y="525"/>
                    <a:pt x="76" y="525"/>
                  </a:cubicBezTo>
                  <a:cubicBezTo>
                    <a:pt x="79" y="525"/>
                    <a:pt x="81" y="536"/>
                    <a:pt x="81" y="536"/>
                  </a:cubicBezTo>
                  <a:cubicBezTo>
                    <a:pt x="81" y="536"/>
                    <a:pt x="85" y="534"/>
                    <a:pt x="87" y="534"/>
                  </a:cubicBezTo>
                  <a:cubicBezTo>
                    <a:pt x="89" y="534"/>
                    <a:pt x="93" y="535"/>
                    <a:pt x="93" y="535"/>
                  </a:cubicBezTo>
                  <a:cubicBezTo>
                    <a:pt x="104" y="525"/>
                    <a:pt x="104" y="525"/>
                    <a:pt x="104" y="525"/>
                  </a:cubicBezTo>
                  <a:cubicBezTo>
                    <a:pt x="103" y="521"/>
                    <a:pt x="103" y="521"/>
                    <a:pt x="103" y="521"/>
                  </a:cubicBezTo>
                  <a:cubicBezTo>
                    <a:pt x="103" y="521"/>
                    <a:pt x="105" y="517"/>
                    <a:pt x="113" y="516"/>
                  </a:cubicBezTo>
                  <a:cubicBezTo>
                    <a:pt x="119" y="516"/>
                    <a:pt x="123" y="520"/>
                    <a:pt x="123" y="520"/>
                  </a:cubicBezTo>
                  <a:cubicBezTo>
                    <a:pt x="131" y="523"/>
                    <a:pt x="131" y="523"/>
                    <a:pt x="131" y="523"/>
                  </a:cubicBezTo>
                  <a:cubicBezTo>
                    <a:pt x="134" y="511"/>
                    <a:pt x="134" y="511"/>
                    <a:pt x="134" y="511"/>
                  </a:cubicBezTo>
                  <a:cubicBezTo>
                    <a:pt x="137" y="508"/>
                    <a:pt x="137" y="508"/>
                    <a:pt x="137" y="508"/>
                  </a:cubicBezTo>
                  <a:cubicBezTo>
                    <a:pt x="134" y="501"/>
                    <a:pt x="134" y="501"/>
                    <a:pt x="134" y="501"/>
                  </a:cubicBezTo>
                  <a:cubicBezTo>
                    <a:pt x="140" y="458"/>
                    <a:pt x="140" y="458"/>
                    <a:pt x="140" y="458"/>
                  </a:cubicBezTo>
                  <a:cubicBezTo>
                    <a:pt x="140" y="458"/>
                    <a:pt x="136" y="452"/>
                    <a:pt x="137" y="446"/>
                  </a:cubicBezTo>
                  <a:cubicBezTo>
                    <a:pt x="137" y="440"/>
                    <a:pt x="148" y="430"/>
                    <a:pt x="148" y="430"/>
                  </a:cubicBezTo>
                  <a:cubicBezTo>
                    <a:pt x="138" y="412"/>
                    <a:pt x="138" y="412"/>
                    <a:pt x="138" y="412"/>
                  </a:cubicBezTo>
                  <a:lnTo>
                    <a:pt x="142" y="408"/>
                  </a:lnTo>
                  <a:close/>
                  <a:moveTo>
                    <a:pt x="63" y="515"/>
                  </a:moveTo>
                  <a:cubicBezTo>
                    <a:pt x="55" y="516"/>
                    <a:pt x="63" y="520"/>
                    <a:pt x="63" y="520"/>
                  </a:cubicBezTo>
                  <a:cubicBezTo>
                    <a:pt x="70" y="520"/>
                    <a:pt x="71" y="514"/>
                    <a:pt x="63" y="515"/>
                  </a:cubicBezTo>
                  <a:close/>
                  <a:moveTo>
                    <a:pt x="70" y="394"/>
                  </a:moveTo>
                  <a:cubicBezTo>
                    <a:pt x="75" y="390"/>
                    <a:pt x="71" y="383"/>
                    <a:pt x="68" y="390"/>
                  </a:cubicBezTo>
                  <a:cubicBezTo>
                    <a:pt x="65" y="396"/>
                    <a:pt x="70" y="394"/>
                    <a:pt x="70" y="394"/>
                  </a:cubicBezTo>
                  <a:close/>
                  <a:moveTo>
                    <a:pt x="261" y="671"/>
                  </a:moveTo>
                  <a:cubicBezTo>
                    <a:pt x="255" y="666"/>
                    <a:pt x="256" y="671"/>
                    <a:pt x="256" y="671"/>
                  </a:cubicBezTo>
                  <a:cubicBezTo>
                    <a:pt x="256" y="675"/>
                    <a:pt x="256" y="675"/>
                    <a:pt x="256" y="675"/>
                  </a:cubicBezTo>
                  <a:cubicBezTo>
                    <a:pt x="264" y="678"/>
                    <a:pt x="266" y="675"/>
                    <a:pt x="261" y="671"/>
                  </a:cubicBezTo>
                  <a:close/>
                  <a:moveTo>
                    <a:pt x="277" y="598"/>
                  </a:moveTo>
                  <a:cubicBezTo>
                    <a:pt x="271" y="597"/>
                    <a:pt x="271" y="599"/>
                    <a:pt x="271" y="599"/>
                  </a:cubicBezTo>
                  <a:cubicBezTo>
                    <a:pt x="274" y="600"/>
                    <a:pt x="274" y="600"/>
                    <a:pt x="274" y="600"/>
                  </a:cubicBezTo>
                  <a:cubicBezTo>
                    <a:pt x="277" y="601"/>
                    <a:pt x="281" y="598"/>
                    <a:pt x="277" y="598"/>
                  </a:cubicBezTo>
                  <a:close/>
                  <a:moveTo>
                    <a:pt x="413" y="564"/>
                  </a:moveTo>
                  <a:cubicBezTo>
                    <a:pt x="415" y="564"/>
                    <a:pt x="418" y="562"/>
                    <a:pt x="413" y="562"/>
                  </a:cubicBezTo>
                  <a:cubicBezTo>
                    <a:pt x="409" y="562"/>
                    <a:pt x="413" y="564"/>
                    <a:pt x="413" y="564"/>
                  </a:cubicBezTo>
                  <a:close/>
                  <a:moveTo>
                    <a:pt x="263" y="595"/>
                  </a:moveTo>
                  <a:cubicBezTo>
                    <a:pt x="261" y="595"/>
                    <a:pt x="261" y="598"/>
                    <a:pt x="261" y="598"/>
                  </a:cubicBezTo>
                  <a:cubicBezTo>
                    <a:pt x="264" y="599"/>
                    <a:pt x="265" y="596"/>
                    <a:pt x="263" y="595"/>
                  </a:cubicBezTo>
                  <a:close/>
                  <a:moveTo>
                    <a:pt x="589" y="436"/>
                  </a:moveTo>
                  <a:cubicBezTo>
                    <a:pt x="585" y="435"/>
                    <a:pt x="585" y="435"/>
                    <a:pt x="585" y="435"/>
                  </a:cubicBezTo>
                  <a:cubicBezTo>
                    <a:pt x="581" y="427"/>
                    <a:pt x="581" y="427"/>
                    <a:pt x="581" y="427"/>
                  </a:cubicBezTo>
                  <a:cubicBezTo>
                    <a:pt x="573" y="416"/>
                    <a:pt x="573" y="416"/>
                    <a:pt x="573" y="416"/>
                  </a:cubicBezTo>
                  <a:cubicBezTo>
                    <a:pt x="567" y="417"/>
                    <a:pt x="567" y="417"/>
                    <a:pt x="567" y="417"/>
                  </a:cubicBezTo>
                  <a:cubicBezTo>
                    <a:pt x="560" y="410"/>
                    <a:pt x="560" y="410"/>
                    <a:pt x="560" y="410"/>
                  </a:cubicBezTo>
                  <a:cubicBezTo>
                    <a:pt x="560" y="410"/>
                    <a:pt x="562" y="407"/>
                    <a:pt x="558" y="405"/>
                  </a:cubicBezTo>
                  <a:cubicBezTo>
                    <a:pt x="552" y="402"/>
                    <a:pt x="549" y="402"/>
                    <a:pt x="549" y="402"/>
                  </a:cubicBezTo>
                  <a:cubicBezTo>
                    <a:pt x="543" y="398"/>
                    <a:pt x="543" y="398"/>
                    <a:pt x="543" y="398"/>
                  </a:cubicBezTo>
                  <a:cubicBezTo>
                    <a:pt x="540" y="399"/>
                    <a:pt x="540" y="399"/>
                    <a:pt x="540" y="399"/>
                  </a:cubicBezTo>
                  <a:cubicBezTo>
                    <a:pt x="528" y="394"/>
                    <a:pt x="528" y="394"/>
                    <a:pt x="528" y="394"/>
                  </a:cubicBezTo>
                  <a:cubicBezTo>
                    <a:pt x="525" y="390"/>
                    <a:pt x="525" y="390"/>
                    <a:pt x="525" y="390"/>
                  </a:cubicBezTo>
                  <a:cubicBezTo>
                    <a:pt x="516" y="386"/>
                    <a:pt x="516" y="386"/>
                    <a:pt x="516" y="386"/>
                  </a:cubicBezTo>
                  <a:cubicBezTo>
                    <a:pt x="513" y="383"/>
                    <a:pt x="513" y="383"/>
                    <a:pt x="513" y="383"/>
                  </a:cubicBezTo>
                  <a:cubicBezTo>
                    <a:pt x="492" y="377"/>
                    <a:pt x="492" y="377"/>
                    <a:pt x="492" y="377"/>
                  </a:cubicBezTo>
                  <a:cubicBezTo>
                    <a:pt x="489" y="378"/>
                    <a:pt x="489" y="378"/>
                    <a:pt x="489" y="378"/>
                  </a:cubicBezTo>
                  <a:cubicBezTo>
                    <a:pt x="472" y="369"/>
                    <a:pt x="472" y="369"/>
                    <a:pt x="472" y="369"/>
                  </a:cubicBezTo>
                  <a:cubicBezTo>
                    <a:pt x="467" y="369"/>
                    <a:pt x="467" y="369"/>
                    <a:pt x="467" y="369"/>
                  </a:cubicBezTo>
                  <a:cubicBezTo>
                    <a:pt x="467" y="369"/>
                    <a:pt x="450" y="361"/>
                    <a:pt x="448" y="357"/>
                  </a:cubicBezTo>
                  <a:cubicBezTo>
                    <a:pt x="447" y="352"/>
                    <a:pt x="451" y="349"/>
                    <a:pt x="454" y="347"/>
                  </a:cubicBezTo>
                  <a:cubicBezTo>
                    <a:pt x="458" y="345"/>
                    <a:pt x="462" y="341"/>
                    <a:pt x="462" y="341"/>
                  </a:cubicBezTo>
                  <a:cubicBezTo>
                    <a:pt x="461" y="334"/>
                    <a:pt x="461" y="334"/>
                    <a:pt x="461" y="334"/>
                  </a:cubicBezTo>
                  <a:cubicBezTo>
                    <a:pt x="461" y="334"/>
                    <a:pt x="457" y="330"/>
                    <a:pt x="452" y="330"/>
                  </a:cubicBezTo>
                  <a:cubicBezTo>
                    <a:pt x="448" y="329"/>
                    <a:pt x="437" y="332"/>
                    <a:pt x="432" y="333"/>
                  </a:cubicBezTo>
                  <a:cubicBezTo>
                    <a:pt x="407" y="333"/>
                    <a:pt x="407" y="333"/>
                    <a:pt x="407" y="333"/>
                  </a:cubicBezTo>
                  <a:cubicBezTo>
                    <a:pt x="405" y="331"/>
                    <a:pt x="405" y="331"/>
                    <a:pt x="405" y="331"/>
                  </a:cubicBezTo>
                  <a:cubicBezTo>
                    <a:pt x="390" y="323"/>
                    <a:pt x="390" y="323"/>
                    <a:pt x="390" y="323"/>
                  </a:cubicBezTo>
                  <a:cubicBezTo>
                    <a:pt x="388" y="318"/>
                    <a:pt x="388" y="318"/>
                    <a:pt x="388" y="318"/>
                  </a:cubicBezTo>
                  <a:cubicBezTo>
                    <a:pt x="380" y="316"/>
                    <a:pt x="380" y="316"/>
                    <a:pt x="380" y="316"/>
                  </a:cubicBezTo>
                  <a:cubicBezTo>
                    <a:pt x="371" y="306"/>
                    <a:pt x="371" y="306"/>
                    <a:pt x="371" y="306"/>
                  </a:cubicBezTo>
                  <a:cubicBezTo>
                    <a:pt x="366" y="304"/>
                    <a:pt x="366" y="304"/>
                    <a:pt x="366" y="304"/>
                  </a:cubicBezTo>
                  <a:cubicBezTo>
                    <a:pt x="363" y="300"/>
                    <a:pt x="363" y="300"/>
                    <a:pt x="363" y="300"/>
                  </a:cubicBezTo>
                  <a:cubicBezTo>
                    <a:pt x="356" y="296"/>
                    <a:pt x="356" y="296"/>
                    <a:pt x="356" y="296"/>
                  </a:cubicBezTo>
                  <a:cubicBezTo>
                    <a:pt x="350" y="285"/>
                    <a:pt x="350" y="285"/>
                    <a:pt x="350" y="285"/>
                  </a:cubicBezTo>
                  <a:cubicBezTo>
                    <a:pt x="350" y="278"/>
                    <a:pt x="350" y="278"/>
                    <a:pt x="350" y="278"/>
                  </a:cubicBezTo>
                  <a:cubicBezTo>
                    <a:pt x="346" y="273"/>
                    <a:pt x="346" y="273"/>
                    <a:pt x="346" y="273"/>
                  </a:cubicBezTo>
                  <a:cubicBezTo>
                    <a:pt x="346" y="273"/>
                    <a:pt x="346" y="262"/>
                    <a:pt x="343" y="257"/>
                  </a:cubicBezTo>
                  <a:cubicBezTo>
                    <a:pt x="341" y="252"/>
                    <a:pt x="332" y="235"/>
                    <a:pt x="332" y="235"/>
                  </a:cubicBezTo>
                  <a:cubicBezTo>
                    <a:pt x="333" y="233"/>
                    <a:pt x="333" y="233"/>
                    <a:pt x="333" y="233"/>
                  </a:cubicBezTo>
                  <a:cubicBezTo>
                    <a:pt x="327" y="230"/>
                    <a:pt x="327" y="230"/>
                    <a:pt x="327" y="230"/>
                  </a:cubicBezTo>
                  <a:cubicBezTo>
                    <a:pt x="318" y="227"/>
                    <a:pt x="318" y="227"/>
                    <a:pt x="318" y="227"/>
                  </a:cubicBezTo>
                  <a:cubicBezTo>
                    <a:pt x="297" y="209"/>
                    <a:pt x="297" y="209"/>
                    <a:pt x="297" y="209"/>
                  </a:cubicBezTo>
                  <a:cubicBezTo>
                    <a:pt x="287" y="206"/>
                    <a:pt x="287" y="206"/>
                    <a:pt x="287" y="206"/>
                  </a:cubicBezTo>
                  <a:cubicBezTo>
                    <a:pt x="271" y="189"/>
                    <a:pt x="271" y="189"/>
                    <a:pt x="271" y="189"/>
                  </a:cubicBezTo>
                  <a:cubicBezTo>
                    <a:pt x="268" y="164"/>
                    <a:pt x="268" y="164"/>
                    <a:pt x="268" y="164"/>
                  </a:cubicBezTo>
                  <a:cubicBezTo>
                    <a:pt x="265" y="160"/>
                    <a:pt x="265" y="160"/>
                    <a:pt x="265" y="160"/>
                  </a:cubicBezTo>
                  <a:cubicBezTo>
                    <a:pt x="270" y="148"/>
                    <a:pt x="270" y="148"/>
                    <a:pt x="270" y="148"/>
                  </a:cubicBezTo>
                  <a:cubicBezTo>
                    <a:pt x="270" y="148"/>
                    <a:pt x="277" y="146"/>
                    <a:pt x="278" y="141"/>
                  </a:cubicBezTo>
                  <a:cubicBezTo>
                    <a:pt x="279" y="136"/>
                    <a:pt x="269" y="134"/>
                    <a:pt x="269" y="134"/>
                  </a:cubicBezTo>
                  <a:cubicBezTo>
                    <a:pt x="269" y="134"/>
                    <a:pt x="269" y="129"/>
                    <a:pt x="267" y="127"/>
                  </a:cubicBezTo>
                  <a:cubicBezTo>
                    <a:pt x="266" y="124"/>
                    <a:pt x="261" y="121"/>
                    <a:pt x="261" y="121"/>
                  </a:cubicBezTo>
                  <a:cubicBezTo>
                    <a:pt x="261" y="121"/>
                    <a:pt x="265" y="118"/>
                    <a:pt x="266" y="117"/>
                  </a:cubicBezTo>
                  <a:cubicBezTo>
                    <a:pt x="268" y="116"/>
                    <a:pt x="267" y="111"/>
                    <a:pt x="267" y="111"/>
                  </a:cubicBezTo>
                  <a:cubicBezTo>
                    <a:pt x="271" y="109"/>
                    <a:pt x="271" y="109"/>
                    <a:pt x="271" y="109"/>
                  </a:cubicBezTo>
                  <a:cubicBezTo>
                    <a:pt x="271" y="111"/>
                    <a:pt x="271" y="111"/>
                    <a:pt x="271" y="111"/>
                  </a:cubicBezTo>
                  <a:cubicBezTo>
                    <a:pt x="271" y="111"/>
                    <a:pt x="281" y="109"/>
                    <a:pt x="286" y="106"/>
                  </a:cubicBezTo>
                  <a:cubicBezTo>
                    <a:pt x="293" y="102"/>
                    <a:pt x="296" y="97"/>
                    <a:pt x="296" y="97"/>
                  </a:cubicBezTo>
                  <a:cubicBezTo>
                    <a:pt x="303" y="97"/>
                    <a:pt x="303" y="97"/>
                    <a:pt x="303" y="97"/>
                  </a:cubicBezTo>
                  <a:cubicBezTo>
                    <a:pt x="306" y="94"/>
                    <a:pt x="306" y="94"/>
                    <a:pt x="306" y="94"/>
                  </a:cubicBezTo>
                  <a:cubicBezTo>
                    <a:pt x="302" y="93"/>
                    <a:pt x="302" y="93"/>
                    <a:pt x="302" y="93"/>
                  </a:cubicBezTo>
                  <a:cubicBezTo>
                    <a:pt x="305" y="89"/>
                    <a:pt x="305" y="89"/>
                    <a:pt x="305" y="89"/>
                  </a:cubicBezTo>
                  <a:cubicBezTo>
                    <a:pt x="323" y="93"/>
                    <a:pt x="323" y="93"/>
                    <a:pt x="323" y="93"/>
                  </a:cubicBezTo>
                  <a:cubicBezTo>
                    <a:pt x="322" y="90"/>
                    <a:pt x="322" y="90"/>
                    <a:pt x="322" y="90"/>
                  </a:cubicBezTo>
                  <a:cubicBezTo>
                    <a:pt x="322" y="90"/>
                    <a:pt x="326" y="90"/>
                    <a:pt x="329" y="91"/>
                  </a:cubicBezTo>
                  <a:cubicBezTo>
                    <a:pt x="332" y="91"/>
                    <a:pt x="334" y="99"/>
                    <a:pt x="334" y="99"/>
                  </a:cubicBezTo>
                  <a:cubicBezTo>
                    <a:pt x="334" y="99"/>
                    <a:pt x="339" y="96"/>
                    <a:pt x="339" y="92"/>
                  </a:cubicBezTo>
                  <a:cubicBezTo>
                    <a:pt x="339" y="86"/>
                    <a:pt x="327" y="86"/>
                    <a:pt x="327" y="86"/>
                  </a:cubicBezTo>
                  <a:cubicBezTo>
                    <a:pt x="327" y="86"/>
                    <a:pt x="331" y="75"/>
                    <a:pt x="330" y="73"/>
                  </a:cubicBezTo>
                  <a:cubicBezTo>
                    <a:pt x="329" y="70"/>
                    <a:pt x="321" y="76"/>
                    <a:pt x="321" y="76"/>
                  </a:cubicBezTo>
                  <a:cubicBezTo>
                    <a:pt x="320" y="70"/>
                    <a:pt x="320" y="70"/>
                    <a:pt x="320" y="70"/>
                  </a:cubicBezTo>
                  <a:cubicBezTo>
                    <a:pt x="320" y="70"/>
                    <a:pt x="330" y="65"/>
                    <a:pt x="330" y="61"/>
                  </a:cubicBezTo>
                  <a:cubicBezTo>
                    <a:pt x="329" y="55"/>
                    <a:pt x="319" y="59"/>
                    <a:pt x="319" y="59"/>
                  </a:cubicBezTo>
                  <a:cubicBezTo>
                    <a:pt x="316" y="53"/>
                    <a:pt x="316" y="53"/>
                    <a:pt x="316" y="53"/>
                  </a:cubicBezTo>
                  <a:cubicBezTo>
                    <a:pt x="326" y="44"/>
                    <a:pt x="326" y="44"/>
                    <a:pt x="326" y="44"/>
                  </a:cubicBezTo>
                  <a:cubicBezTo>
                    <a:pt x="331" y="44"/>
                    <a:pt x="331" y="44"/>
                    <a:pt x="331" y="44"/>
                  </a:cubicBezTo>
                  <a:cubicBezTo>
                    <a:pt x="332" y="43"/>
                    <a:pt x="331" y="39"/>
                    <a:pt x="330" y="38"/>
                  </a:cubicBezTo>
                  <a:cubicBezTo>
                    <a:pt x="315" y="35"/>
                    <a:pt x="315" y="35"/>
                    <a:pt x="315" y="35"/>
                  </a:cubicBezTo>
                  <a:cubicBezTo>
                    <a:pt x="309" y="37"/>
                    <a:pt x="309" y="37"/>
                    <a:pt x="309" y="37"/>
                  </a:cubicBezTo>
                  <a:cubicBezTo>
                    <a:pt x="306" y="34"/>
                    <a:pt x="306" y="34"/>
                    <a:pt x="306" y="34"/>
                  </a:cubicBezTo>
                  <a:cubicBezTo>
                    <a:pt x="290" y="34"/>
                    <a:pt x="290" y="34"/>
                    <a:pt x="290" y="34"/>
                  </a:cubicBezTo>
                  <a:cubicBezTo>
                    <a:pt x="288" y="31"/>
                    <a:pt x="288" y="31"/>
                    <a:pt x="288" y="31"/>
                  </a:cubicBezTo>
                  <a:cubicBezTo>
                    <a:pt x="271" y="30"/>
                    <a:pt x="271" y="30"/>
                    <a:pt x="271" y="30"/>
                  </a:cubicBezTo>
                  <a:cubicBezTo>
                    <a:pt x="268" y="22"/>
                    <a:pt x="268" y="22"/>
                    <a:pt x="268" y="22"/>
                  </a:cubicBezTo>
                  <a:cubicBezTo>
                    <a:pt x="265" y="21"/>
                    <a:pt x="265" y="21"/>
                    <a:pt x="265" y="21"/>
                  </a:cubicBezTo>
                  <a:cubicBezTo>
                    <a:pt x="265" y="21"/>
                    <a:pt x="266" y="17"/>
                    <a:pt x="264" y="16"/>
                  </a:cubicBezTo>
                  <a:cubicBezTo>
                    <a:pt x="262" y="15"/>
                    <a:pt x="260" y="17"/>
                    <a:pt x="260" y="17"/>
                  </a:cubicBezTo>
                  <a:cubicBezTo>
                    <a:pt x="257" y="8"/>
                    <a:pt x="257" y="8"/>
                    <a:pt x="257" y="8"/>
                  </a:cubicBezTo>
                  <a:cubicBezTo>
                    <a:pt x="257" y="8"/>
                    <a:pt x="264" y="4"/>
                    <a:pt x="262" y="2"/>
                  </a:cubicBezTo>
                  <a:cubicBezTo>
                    <a:pt x="260" y="0"/>
                    <a:pt x="254" y="6"/>
                    <a:pt x="254" y="6"/>
                  </a:cubicBezTo>
                  <a:cubicBezTo>
                    <a:pt x="250" y="4"/>
                    <a:pt x="250" y="4"/>
                    <a:pt x="250" y="4"/>
                  </a:cubicBezTo>
                  <a:cubicBezTo>
                    <a:pt x="241" y="13"/>
                    <a:pt x="241" y="13"/>
                    <a:pt x="241" y="13"/>
                  </a:cubicBezTo>
                  <a:cubicBezTo>
                    <a:pt x="227" y="7"/>
                    <a:pt x="227" y="7"/>
                    <a:pt x="227" y="7"/>
                  </a:cubicBezTo>
                  <a:cubicBezTo>
                    <a:pt x="224" y="12"/>
                    <a:pt x="224" y="12"/>
                    <a:pt x="224" y="12"/>
                  </a:cubicBezTo>
                  <a:cubicBezTo>
                    <a:pt x="224" y="12"/>
                    <a:pt x="222" y="11"/>
                    <a:pt x="213" y="12"/>
                  </a:cubicBezTo>
                  <a:cubicBezTo>
                    <a:pt x="204" y="13"/>
                    <a:pt x="210" y="21"/>
                    <a:pt x="210" y="21"/>
                  </a:cubicBezTo>
                  <a:cubicBezTo>
                    <a:pt x="206" y="26"/>
                    <a:pt x="206" y="26"/>
                    <a:pt x="206" y="26"/>
                  </a:cubicBezTo>
                  <a:cubicBezTo>
                    <a:pt x="194" y="23"/>
                    <a:pt x="194" y="23"/>
                    <a:pt x="194" y="23"/>
                  </a:cubicBezTo>
                  <a:cubicBezTo>
                    <a:pt x="194" y="23"/>
                    <a:pt x="194" y="19"/>
                    <a:pt x="190" y="17"/>
                  </a:cubicBezTo>
                  <a:cubicBezTo>
                    <a:pt x="187" y="16"/>
                    <a:pt x="185" y="20"/>
                    <a:pt x="185" y="20"/>
                  </a:cubicBezTo>
                  <a:cubicBezTo>
                    <a:pt x="182" y="20"/>
                    <a:pt x="182" y="20"/>
                    <a:pt x="182" y="20"/>
                  </a:cubicBezTo>
                  <a:cubicBezTo>
                    <a:pt x="179" y="34"/>
                    <a:pt x="179" y="34"/>
                    <a:pt x="179" y="34"/>
                  </a:cubicBezTo>
                  <a:cubicBezTo>
                    <a:pt x="182" y="34"/>
                    <a:pt x="182" y="34"/>
                    <a:pt x="182" y="34"/>
                  </a:cubicBezTo>
                  <a:cubicBezTo>
                    <a:pt x="182" y="41"/>
                    <a:pt x="182" y="41"/>
                    <a:pt x="182" y="41"/>
                  </a:cubicBezTo>
                  <a:cubicBezTo>
                    <a:pt x="172" y="38"/>
                    <a:pt x="172" y="38"/>
                    <a:pt x="172" y="38"/>
                  </a:cubicBezTo>
                  <a:cubicBezTo>
                    <a:pt x="171" y="32"/>
                    <a:pt x="171" y="32"/>
                    <a:pt x="171" y="32"/>
                  </a:cubicBezTo>
                  <a:cubicBezTo>
                    <a:pt x="171" y="32"/>
                    <a:pt x="169" y="31"/>
                    <a:pt x="163" y="37"/>
                  </a:cubicBezTo>
                  <a:cubicBezTo>
                    <a:pt x="157" y="43"/>
                    <a:pt x="163" y="47"/>
                    <a:pt x="163" y="47"/>
                  </a:cubicBezTo>
                  <a:cubicBezTo>
                    <a:pt x="166" y="47"/>
                    <a:pt x="166" y="47"/>
                    <a:pt x="166" y="47"/>
                  </a:cubicBezTo>
                  <a:cubicBezTo>
                    <a:pt x="168" y="48"/>
                    <a:pt x="168" y="48"/>
                    <a:pt x="168" y="48"/>
                  </a:cubicBezTo>
                  <a:cubicBezTo>
                    <a:pt x="165" y="53"/>
                    <a:pt x="165" y="53"/>
                    <a:pt x="165" y="53"/>
                  </a:cubicBezTo>
                  <a:cubicBezTo>
                    <a:pt x="165" y="60"/>
                    <a:pt x="165" y="60"/>
                    <a:pt x="165" y="60"/>
                  </a:cubicBezTo>
                  <a:cubicBezTo>
                    <a:pt x="163" y="60"/>
                    <a:pt x="163" y="60"/>
                    <a:pt x="163" y="60"/>
                  </a:cubicBezTo>
                  <a:cubicBezTo>
                    <a:pt x="162" y="58"/>
                    <a:pt x="162" y="58"/>
                    <a:pt x="162" y="58"/>
                  </a:cubicBezTo>
                  <a:cubicBezTo>
                    <a:pt x="159" y="54"/>
                    <a:pt x="159" y="54"/>
                    <a:pt x="159" y="54"/>
                  </a:cubicBezTo>
                  <a:cubicBezTo>
                    <a:pt x="157" y="50"/>
                    <a:pt x="157" y="50"/>
                    <a:pt x="157" y="50"/>
                  </a:cubicBezTo>
                  <a:cubicBezTo>
                    <a:pt x="148" y="52"/>
                    <a:pt x="148" y="52"/>
                    <a:pt x="148" y="52"/>
                  </a:cubicBezTo>
                  <a:cubicBezTo>
                    <a:pt x="148" y="52"/>
                    <a:pt x="145" y="57"/>
                    <a:pt x="139" y="54"/>
                  </a:cubicBezTo>
                  <a:cubicBezTo>
                    <a:pt x="134" y="51"/>
                    <a:pt x="135" y="41"/>
                    <a:pt x="135" y="41"/>
                  </a:cubicBezTo>
                  <a:cubicBezTo>
                    <a:pt x="132" y="43"/>
                    <a:pt x="132" y="43"/>
                    <a:pt x="132" y="43"/>
                  </a:cubicBezTo>
                  <a:cubicBezTo>
                    <a:pt x="128" y="41"/>
                    <a:pt x="128" y="41"/>
                    <a:pt x="128" y="41"/>
                  </a:cubicBezTo>
                  <a:cubicBezTo>
                    <a:pt x="125" y="46"/>
                    <a:pt x="125" y="46"/>
                    <a:pt x="125" y="46"/>
                  </a:cubicBezTo>
                  <a:cubicBezTo>
                    <a:pt x="128" y="48"/>
                    <a:pt x="128" y="48"/>
                    <a:pt x="128" y="48"/>
                  </a:cubicBezTo>
                  <a:cubicBezTo>
                    <a:pt x="128" y="48"/>
                    <a:pt x="128" y="51"/>
                    <a:pt x="125" y="57"/>
                  </a:cubicBezTo>
                  <a:cubicBezTo>
                    <a:pt x="123" y="62"/>
                    <a:pt x="117" y="66"/>
                    <a:pt x="117" y="66"/>
                  </a:cubicBezTo>
                  <a:cubicBezTo>
                    <a:pt x="116" y="69"/>
                    <a:pt x="116" y="69"/>
                    <a:pt x="116" y="69"/>
                  </a:cubicBezTo>
                  <a:cubicBezTo>
                    <a:pt x="112" y="73"/>
                    <a:pt x="112" y="73"/>
                    <a:pt x="112" y="73"/>
                  </a:cubicBezTo>
                  <a:cubicBezTo>
                    <a:pt x="113" y="77"/>
                    <a:pt x="113" y="77"/>
                    <a:pt x="113" y="77"/>
                  </a:cubicBezTo>
                  <a:cubicBezTo>
                    <a:pt x="115" y="79"/>
                    <a:pt x="115" y="79"/>
                    <a:pt x="115" y="79"/>
                  </a:cubicBezTo>
                  <a:cubicBezTo>
                    <a:pt x="114" y="84"/>
                    <a:pt x="114" y="84"/>
                    <a:pt x="114" y="84"/>
                  </a:cubicBezTo>
                  <a:cubicBezTo>
                    <a:pt x="110" y="83"/>
                    <a:pt x="110" y="83"/>
                    <a:pt x="110" y="83"/>
                  </a:cubicBezTo>
                  <a:cubicBezTo>
                    <a:pt x="106" y="74"/>
                    <a:pt x="106" y="74"/>
                    <a:pt x="106" y="74"/>
                  </a:cubicBezTo>
                  <a:cubicBezTo>
                    <a:pt x="104" y="71"/>
                    <a:pt x="104" y="71"/>
                    <a:pt x="104" y="71"/>
                  </a:cubicBezTo>
                  <a:cubicBezTo>
                    <a:pt x="107" y="69"/>
                    <a:pt x="107" y="69"/>
                    <a:pt x="107" y="69"/>
                  </a:cubicBezTo>
                  <a:cubicBezTo>
                    <a:pt x="104" y="66"/>
                    <a:pt x="104" y="66"/>
                    <a:pt x="104" y="66"/>
                  </a:cubicBezTo>
                  <a:cubicBezTo>
                    <a:pt x="104" y="66"/>
                    <a:pt x="99" y="67"/>
                    <a:pt x="96" y="65"/>
                  </a:cubicBezTo>
                  <a:cubicBezTo>
                    <a:pt x="92" y="63"/>
                    <a:pt x="93" y="61"/>
                    <a:pt x="93" y="60"/>
                  </a:cubicBezTo>
                  <a:cubicBezTo>
                    <a:pt x="93" y="59"/>
                    <a:pt x="89" y="58"/>
                    <a:pt x="87" y="54"/>
                  </a:cubicBezTo>
                  <a:cubicBezTo>
                    <a:pt x="85" y="51"/>
                    <a:pt x="91" y="45"/>
                    <a:pt x="91" y="45"/>
                  </a:cubicBezTo>
                  <a:cubicBezTo>
                    <a:pt x="87" y="43"/>
                    <a:pt x="87" y="43"/>
                    <a:pt x="87" y="43"/>
                  </a:cubicBezTo>
                  <a:cubicBezTo>
                    <a:pt x="80" y="45"/>
                    <a:pt x="80" y="45"/>
                    <a:pt x="80" y="45"/>
                  </a:cubicBezTo>
                  <a:cubicBezTo>
                    <a:pt x="82" y="48"/>
                    <a:pt x="82" y="48"/>
                    <a:pt x="82" y="48"/>
                  </a:cubicBezTo>
                  <a:cubicBezTo>
                    <a:pt x="76" y="52"/>
                    <a:pt x="76" y="52"/>
                    <a:pt x="76" y="52"/>
                  </a:cubicBezTo>
                  <a:cubicBezTo>
                    <a:pt x="74" y="51"/>
                    <a:pt x="74" y="51"/>
                    <a:pt x="74" y="51"/>
                  </a:cubicBezTo>
                  <a:cubicBezTo>
                    <a:pt x="72" y="54"/>
                    <a:pt x="72" y="54"/>
                    <a:pt x="72" y="54"/>
                  </a:cubicBezTo>
                  <a:cubicBezTo>
                    <a:pt x="75" y="62"/>
                    <a:pt x="75" y="62"/>
                    <a:pt x="75" y="62"/>
                  </a:cubicBezTo>
                  <a:cubicBezTo>
                    <a:pt x="75" y="62"/>
                    <a:pt x="72" y="65"/>
                    <a:pt x="69" y="66"/>
                  </a:cubicBezTo>
                  <a:cubicBezTo>
                    <a:pt x="67" y="67"/>
                    <a:pt x="68" y="70"/>
                    <a:pt x="67" y="71"/>
                  </a:cubicBezTo>
                  <a:cubicBezTo>
                    <a:pt x="66" y="73"/>
                    <a:pt x="63" y="73"/>
                    <a:pt x="61" y="73"/>
                  </a:cubicBezTo>
                  <a:cubicBezTo>
                    <a:pt x="60" y="73"/>
                    <a:pt x="61" y="77"/>
                    <a:pt x="57" y="77"/>
                  </a:cubicBezTo>
                  <a:cubicBezTo>
                    <a:pt x="54" y="77"/>
                    <a:pt x="47" y="71"/>
                    <a:pt x="46" y="71"/>
                  </a:cubicBezTo>
                  <a:cubicBezTo>
                    <a:pt x="43" y="71"/>
                    <a:pt x="42" y="76"/>
                    <a:pt x="39" y="76"/>
                  </a:cubicBezTo>
                  <a:cubicBezTo>
                    <a:pt x="36" y="77"/>
                    <a:pt x="35" y="76"/>
                    <a:pt x="33" y="75"/>
                  </a:cubicBezTo>
                  <a:cubicBezTo>
                    <a:pt x="32" y="75"/>
                    <a:pt x="32" y="78"/>
                    <a:pt x="27" y="79"/>
                  </a:cubicBezTo>
                  <a:cubicBezTo>
                    <a:pt x="25" y="79"/>
                    <a:pt x="23" y="78"/>
                    <a:pt x="23" y="77"/>
                  </a:cubicBezTo>
                  <a:cubicBezTo>
                    <a:pt x="21" y="80"/>
                    <a:pt x="15" y="79"/>
                    <a:pt x="11" y="84"/>
                  </a:cubicBezTo>
                  <a:cubicBezTo>
                    <a:pt x="8" y="91"/>
                    <a:pt x="19" y="92"/>
                    <a:pt x="19" y="92"/>
                  </a:cubicBezTo>
                  <a:cubicBezTo>
                    <a:pt x="19" y="104"/>
                    <a:pt x="19" y="104"/>
                    <a:pt x="19" y="104"/>
                  </a:cubicBezTo>
                  <a:cubicBezTo>
                    <a:pt x="19" y="106"/>
                    <a:pt x="21" y="104"/>
                    <a:pt x="24" y="106"/>
                  </a:cubicBezTo>
                  <a:cubicBezTo>
                    <a:pt x="26" y="108"/>
                    <a:pt x="26" y="109"/>
                    <a:pt x="24" y="116"/>
                  </a:cubicBezTo>
                  <a:cubicBezTo>
                    <a:pt x="23" y="123"/>
                    <a:pt x="10" y="126"/>
                    <a:pt x="10" y="126"/>
                  </a:cubicBezTo>
                  <a:cubicBezTo>
                    <a:pt x="6" y="125"/>
                    <a:pt x="6" y="125"/>
                    <a:pt x="6" y="125"/>
                  </a:cubicBezTo>
                  <a:cubicBezTo>
                    <a:pt x="6" y="125"/>
                    <a:pt x="1" y="126"/>
                    <a:pt x="1" y="131"/>
                  </a:cubicBezTo>
                  <a:cubicBezTo>
                    <a:pt x="0" y="138"/>
                    <a:pt x="5" y="132"/>
                    <a:pt x="5" y="132"/>
                  </a:cubicBezTo>
                  <a:cubicBezTo>
                    <a:pt x="5" y="132"/>
                    <a:pt x="5" y="133"/>
                    <a:pt x="8" y="141"/>
                  </a:cubicBezTo>
                  <a:cubicBezTo>
                    <a:pt x="10" y="147"/>
                    <a:pt x="17" y="143"/>
                    <a:pt x="17" y="143"/>
                  </a:cubicBezTo>
                  <a:cubicBezTo>
                    <a:pt x="18" y="155"/>
                    <a:pt x="18" y="155"/>
                    <a:pt x="18" y="155"/>
                  </a:cubicBezTo>
                  <a:cubicBezTo>
                    <a:pt x="18" y="155"/>
                    <a:pt x="17" y="158"/>
                    <a:pt x="14" y="159"/>
                  </a:cubicBezTo>
                  <a:cubicBezTo>
                    <a:pt x="11" y="161"/>
                    <a:pt x="8" y="170"/>
                    <a:pt x="14" y="178"/>
                  </a:cubicBezTo>
                  <a:cubicBezTo>
                    <a:pt x="18" y="187"/>
                    <a:pt x="23" y="190"/>
                    <a:pt x="30" y="192"/>
                  </a:cubicBezTo>
                  <a:cubicBezTo>
                    <a:pt x="35" y="194"/>
                    <a:pt x="43" y="190"/>
                    <a:pt x="46" y="190"/>
                  </a:cubicBezTo>
                  <a:cubicBezTo>
                    <a:pt x="47" y="190"/>
                    <a:pt x="49" y="192"/>
                    <a:pt x="47" y="200"/>
                  </a:cubicBezTo>
                  <a:cubicBezTo>
                    <a:pt x="43" y="208"/>
                    <a:pt x="36" y="209"/>
                    <a:pt x="36" y="209"/>
                  </a:cubicBezTo>
                  <a:cubicBezTo>
                    <a:pt x="40" y="218"/>
                    <a:pt x="40" y="218"/>
                    <a:pt x="40" y="218"/>
                  </a:cubicBezTo>
                  <a:cubicBezTo>
                    <a:pt x="40" y="218"/>
                    <a:pt x="51" y="218"/>
                    <a:pt x="57" y="216"/>
                  </a:cubicBezTo>
                  <a:cubicBezTo>
                    <a:pt x="63" y="213"/>
                    <a:pt x="71" y="208"/>
                    <a:pt x="71" y="208"/>
                  </a:cubicBezTo>
                  <a:cubicBezTo>
                    <a:pt x="71" y="208"/>
                    <a:pt x="73" y="200"/>
                    <a:pt x="76" y="195"/>
                  </a:cubicBezTo>
                  <a:cubicBezTo>
                    <a:pt x="79" y="191"/>
                    <a:pt x="89" y="180"/>
                    <a:pt x="97" y="177"/>
                  </a:cubicBezTo>
                  <a:cubicBezTo>
                    <a:pt x="104" y="175"/>
                    <a:pt x="116" y="180"/>
                    <a:pt x="116" y="180"/>
                  </a:cubicBezTo>
                  <a:cubicBezTo>
                    <a:pt x="118" y="184"/>
                    <a:pt x="118" y="184"/>
                    <a:pt x="118" y="184"/>
                  </a:cubicBezTo>
                  <a:cubicBezTo>
                    <a:pt x="122" y="183"/>
                    <a:pt x="122" y="183"/>
                    <a:pt x="122" y="183"/>
                  </a:cubicBezTo>
                  <a:cubicBezTo>
                    <a:pt x="133" y="189"/>
                    <a:pt x="133" y="189"/>
                    <a:pt x="133" y="189"/>
                  </a:cubicBezTo>
                  <a:cubicBezTo>
                    <a:pt x="149" y="199"/>
                    <a:pt x="149" y="199"/>
                    <a:pt x="149" y="199"/>
                  </a:cubicBezTo>
                  <a:cubicBezTo>
                    <a:pt x="152" y="197"/>
                    <a:pt x="152" y="197"/>
                    <a:pt x="152" y="197"/>
                  </a:cubicBezTo>
                  <a:cubicBezTo>
                    <a:pt x="168" y="211"/>
                    <a:pt x="168" y="211"/>
                    <a:pt x="168" y="211"/>
                  </a:cubicBezTo>
                  <a:cubicBezTo>
                    <a:pt x="168" y="217"/>
                    <a:pt x="168" y="217"/>
                    <a:pt x="168" y="217"/>
                  </a:cubicBezTo>
                  <a:cubicBezTo>
                    <a:pt x="171" y="238"/>
                    <a:pt x="171" y="238"/>
                    <a:pt x="171" y="238"/>
                  </a:cubicBezTo>
                  <a:cubicBezTo>
                    <a:pt x="171" y="238"/>
                    <a:pt x="179" y="248"/>
                    <a:pt x="182" y="257"/>
                  </a:cubicBezTo>
                  <a:cubicBezTo>
                    <a:pt x="186" y="267"/>
                    <a:pt x="179" y="271"/>
                    <a:pt x="179" y="271"/>
                  </a:cubicBezTo>
                  <a:cubicBezTo>
                    <a:pt x="182" y="275"/>
                    <a:pt x="182" y="275"/>
                    <a:pt x="182" y="275"/>
                  </a:cubicBezTo>
                  <a:cubicBezTo>
                    <a:pt x="182" y="275"/>
                    <a:pt x="188" y="273"/>
                    <a:pt x="192" y="275"/>
                  </a:cubicBezTo>
                  <a:cubicBezTo>
                    <a:pt x="198" y="278"/>
                    <a:pt x="192" y="284"/>
                    <a:pt x="192" y="284"/>
                  </a:cubicBezTo>
                  <a:cubicBezTo>
                    <a:pt x="201" y="286"/>
                    <a:pt x="201" y="286"/>
                    <a:pt x="201" y="286"/>
                  </a:cubicBezTo>
                  <a:cubicBezTo>
                    <a:pt x="212" y="298"/>
                    <a:pt x="212" y="298"/>
                    <a:pt x="212" y="298"/>
                  </a:cubicBezTo>
                  <a:cubicBezTo>
                    <a:pt x="217" y="303"/>
                    <a:pt x="217" y="303"/>
                    <a:pt x="217" y="303"/>
                  </a:cubicBezTo>
                  <a:cubicBezTo>
                    <a:pt x="217" y="303"/>
                    <a:pt x="214" y="303"/>
                    <a:pt x="211" y="306"/>
                  </a:cubicBezTo>
                  <a:cubicBezTo>
                    <a:pt x="208" y="310"/>
                    <a:pt x="215" y="312"/>
                    <a:pt x="215" y="312"/>
                  </a:cubicBezTo>
                  <a:cubicBezTo>
                    <a:pt x="216" y="306"/>
                    <a:pt x="216" y="306"/>
                    <a:pt x="216" y="306"/>
                  </a:cubicBezTo>
                  <a:cubicBezTo>
                    <a:pt x="220" y="306"/>
                    <a:pt x="220" y="306"/>
                    <a:pt x="220" y="306"/>
                  </a:cubicBezTo>
                  <a:cubicBezTo>
                    <a:pt x="220" y="306"/>
                    <a:pt x="227" y="310"/>
                    <a:pt x="233" y="314"/>
                  </a:cubicBezTo>
                  <a:cubicBezTo>
                    <a:pt x="240" y="318"/>
                    <a:pt x="246" y="333"/>
                    <a:pt x="246" y="333"/>
                  </a:cubicBezTo>
                  <a:cubicBezTo>
                    <a:pt x="250" y="332"/>
                    <a:pt x="250" y="332"/>
                    <a:pt x="250" y="332"/>
                  </a:cubicBezTo>
                  <a:cubicBezTo>
                    <a:pt x="252" y="334"/>
                    <a:pt x="252" y="334"/>
                    <a:pt x="252" y="334"/>
                  </a:cubicBezTo>
                  <a:cubicBezTo>
                    <a:pt x="252" y="334"/>
                    <a:pt x="257" y="335"/>
                    <a:pt x="263" y="341"/>
                  </a:cubicBezTo>
                  <a:cubicBezTo>
                    <a:pt x="267" y="345"/>
                    <a:pt x="266" y="351"/>
                    <a:pt x="266" y="351"/>
                  </a:cubicBezTo>
                  <a:cubicBezTo>
                    <a:pt x="266" y="351"/>
                    <a:pt x="273" y="353"/>
                    <a:pt x="277" y="356"/>
                  </a:cubicBezTo>
                  <a:cubicBezTo>
                    <a:pt x="280" y="359"/>
                    <a:pt x="286" y="369"/>
                    <a:pt x="286" y="369"/>
                  </a:cubicBezTo>
                  <a:cubicBezTo>
                    <a:pt x="290" y="369"/>
                    <a:pt x="290" y="369"/>
                    <a:pt x="290" y="369"/>
                  </a:cubicBezTo>
                  <a:cubicBezTo>
                    <a:pt x="290" y="369"/>
                    <a:pt x="300" y="373"/>
                    <a:pt x="303" y="375"/>
                  </a:cubicBezTo>
                  <a:cubicBezTo>
                    <a:pt x="305" y="376"/>
                    <a:pt x="309" y="383"/>
                    <a:pt x="309" y="383"/>
                  </a:cubicBezTo>
                  <a:cubicBezTo>
                    <a:pt x="310" y="384"/>
                    <a:pt x="310" y="384"/>
                    <a:pt x="310" y="384"/>
                  </a:cubicBezTo>
                  <a:cubicBezTo>
                    <a:pt x="310" y="384"/>
                    <a:pt x="314" y="380"/>
                    <a:pt x="319" y="378"/>
                  </a:cubicBezTo>
                  <a:cubicBezTo>
                    <a:pt x="325" y="377"/>
                    <a:pt x="335" y="383"/>
                    <a:pt x="335" y="383"/>
                  </a:cubicBezTo>
                  <a:cubicBezTo>
                    <a:pt x="335" y="383"/>
                    <a:pt x="338" y="377"/>
                    <a:pt x="346" y="384"/>
                  </a:cubicBezTo>
                  <a:cubicBezTo>
                    <a:pt x="353" y="391"/>
                    <a:pt x="354" y="398"/>
                    <a:pt x="354" y="398"/>
                  </a:cubicBezTo>
                  <a:cubicBezTo>
                    <a:pt x="354" y="398"/>
                    <a:pt x="359" y="400"/>
                    <a:pt x="360" y="402"/>
                  </a:cubicBezTo>
                  <a:cubicBezTo>
                    <a:pt x="361" y="405"/>
                    <a:pt x="359" y="410"/>
                    <a:pt x="359" y="410"/>
                  </a:cubicBezTo>
                  <a:cubicBezTo>
                    <a:pt x="361" y="411"/>
                    <a:pt x="361" y="411"/>
                    <a:pt x="361" y="411"/>
                  </a:cubicBezTo>
                  <a:cubicBezTo>
                    <a:pt x="362" y="408"/>
                    <a:pt x="362" y="408"/>
                    <a:pt x="362" y="408"/>
                  </a:cubicBezTo>
                  <a:cubicBezTo>
                    <a:pt x="367" y="410"/>
                    <a:pt x="367" y="410"/>
                    <a:pt x="367" y="410"/>
                  </a:cubicBezTo>
                  <a:cubicBezTo>
                    <a:pt x="371" y="406"/>
                    <a:pt x="371" y="406"/>
                    <a:pt x="371" y="406"/>
                  </a:cubicBezTo>
                  <a:cubicBezTo>
                    <a:pt x="378" y="413"/>
                    <a:pt x="378" y="413"/>
                    <a:pt x="378" y="413"/>
                  </a:cubicBezTo>
                  <a:cubicBezTo>
                    <a:pt x="381" y="414"/>
                    <a:pt x="381" y="414"/>
                    <a:pt x="381" y="414"/>
                  </a:cubicBezTo>
                  <a:cubicBezTo>
                    <a:pt x="372" y="422"/>
                    <a:pt x="372" y="422"/>
                    <a:pt x="372" y="422"/>
                  </a:cubicBezTo>
                  <a:cubicBezTo>
                    <a:pt x="375" y="423"/>
                    <a:pt x="375" y="423"/>
                    <a:pt x="375" y="423"/>
                  </a:cubicBezTo>
                  <a:cubicBezTo>
                    <a:pt x="381" y="420"/>
                    <a:pt x="381" y="420"/>
                    <a:pt x="381" y="420"/>
                  </a:cubicBezTo>
                  <a:cubicBezTo>
                    <a:pt x="384" y="421"/>
                    <a:pt x="384" y="421"/>
                    <a:pt x="384" y="421"/>
                  </a:cubicBezTo>
                  <a:cubicBezTo>
                    <a:pt x="388" y="419"/>
                    <a:pt x="388" y="419"/>
                    <a:pt x="388" y="419"/>
                  </a:cubicBezTo>
                  <a:cubicBezTo>
                    <a:pt x="391" y="420"/>
                    <a:pt x="391" y="420"/>
                    <a:pt x="391" y="420"/>
                  </a:cubicBezTo>
                  <a:cubicBezTo>
                    <a:pt x="395" y="416"/>
                    <a:pt x="395" y="416"/>
                    <a:pt x="395" y="416"/>
                  </a:cubicBezTo>
                  <a:cubicBezTo>
                    <a:pt x="395" y="416"/>
                    <a:pt x="400" y="420"/>
                    <a:pt x="404" y="424"/>
                  </a:cubicBezTo>
                  <a:cubicBezTo>
                    <a:pt x="408" y="428"/>
                    <a:pt x="408" y="437"/>
                    <a:pt x="408" y="437"/>
                  </a:cubicBezTo>
                  <a:cubicBezTo>
                    <a:pt x="404" y="437"/>
                    <a:pt x="404" y="437"/>
                    <a:pt x="404" y="437"/>
                  </a:cubicBezTo>
                  <a:cubicBezTo>
                    <a:pt x="404" y="444"/>
                    <a:pt x="404" y="444"/>
                    <a:pt x="404" y="444"/>
                  </a:cubicBezTo>
                  <a:cubicBezTo>
                    <a:pt x="413" y="448"/>
                    <a:pt x="413" y="448"/>
                    <a:pt x="413" y="448"/>
                  </a:cubicBezTo>
                  <a:cubicBezTo>
                    <a:pt x="413" y="448"/>
                    <a:pt x="416" y="448"/>
                    <a:pt x="419" y="449"/>
                  </a:cubicBezTo>
                  <a:cubicBezTo>
                    <a:pt x="423" y="451"/>
                    <a:pt x="425" y="456"/>
                    <a:pt x="425" y="456"/>
                  </a:cubicBezTo>
                  <a:cubicBezTo>
                    <a:pt x="429" y="459"/>
                    <a:pt x="429" y="459"/>
                    <a:pt x="429" y="459"/>
                  </a:cubicBezTo>
                  <a:cubicBezTo>
                    <a:pt x="429" y="459"/>
                    <a:pt x="435" y="452"/>
                    <a:pt x="440" y="452"/>
                  </a:cubicBezTo>
                  <a:cubicBezTo>
                    <a:pt x="444" y="451"/>
                    <a:pt x="445" y="459"/>
                    <a:pt x="445" y="459"/>
                  </a:cubicBezTo>
                  <a:cubicBezTo>
                    <a:pt x="449" y="464"/>
                    <a:pt x="449" y="464"/>
                    <a:pt x="449" y="464"/>
                  </a:cubicBezTo>
                  <a:cubicBezTo>
                    <a:pt x="449" y="464"/>
                    <a:pt x="452" y="478"/>
                    <a:pt x="456" y="484"/>
                  </a:cubicBezTo>
                  <a:cubicBezTo>
                    <a:pt x="459" y="489"/>
                    <a:pt x="462" y="490"/>
                    <a:pt x="465" y="498"/>
                  </a:cubicBezTo>
                  <a:cubicBezTo>
                    <a:pt x="468" y="505"/>
                    <a:pt x="469" y="518"/>
                    <a:pt x="469" y="518"/>
                  </a:cubicBezTo>
                  <a:cubicBezTo>
                    <a:pt x="473" y="523"/>
                    <a:pt x="473" y="523"/>
                    <a:pt x="473" y="523"/>
                  </a:cubicBezTo>
                  <a:cubicBezTo>
                    <a:pt x="473" y="523"/>
                    <a:pt x="475" y="523"/>
                    <a:pt x="476" y="527"/>
                  </a:cubicBezTo>
                  <a:cubicBezTo>
                    <a:pt x="477" y="532"/>
                    <a:pt x="473" y="537"/>
                    <a:pt x="473" y="537"/>
                  </a:cubicBezTo>
                  <a:cubicBezTo>
                    <a:pt x="465" y="537"/>
                    <a:pt x="465" y="537"/>
                    <a:pt x="465" y="537"/>
                  </a:cubicBezTo>
                  <a:cubicBezTo>
                    <a:pt x="465" y="537"/>
                    <a:pt x="458" y="542"/>
                    <a:pt x="457" y="544"/>
                  </a:cubicBezTo>
                  <a:cubicBezTo>
                    <a:pt x="454" y="548"/>
                    <a:pt x="461" y="550"/>
                    <a:pt x="462" y="552"/>
                  </a:cubicBezTo>
                  <a:cubicBezTo>
                    <a:pt x="464" y="554"/>
                    <a:pt x="461" y="555"/>
                    <a:pt x="459" y="559"/>
                  </a:cubicBezTo>
                  <a:cubicBezTo>
                    <a:pt x="456" y="564"/>
                    <a:pt x="457" y="568"/>
                    <a:pt x="457" y="568"/>
                  </a:cubicBezTo>
                  <a:cubicBezTo>
                    <a:pt x="448" y="573"/>
                    <a:pt x="448" y="573"/>
                    <a:pt x="448" y="573"/>
                  </a:cubicBezTo>
                  <a:cubicBezTo>
                    <a:pt x="450" y="579"/>
                    <a:pt x="450" y="579"/>
                    <a:pt x="450" y="579"/>
                  </a:cubicBezTo>
                  <a:cubicBezTo>
                    <a:pt x="450" y="579"/>
                    <a:pt x="449" y="586"/>
                    <a:pt x="452" y="590"/>
                  </a:cubicBezTo>
                  <a:cubicBezTo>
                    <a:pt x="457" y="595"/>
                    <a:pt x="464" y="590"/>
                    <a:pt x="464" y="590"/>
                  </a:cubicBezTo>
                  <a:cubicBezTo>
                    <a:pt x="464" y="590"/>
                    <a:pt x="470" y="590"/>
                    <a:pt x="475" y="588"/>
                  </a:cubicBezTo>
                  <a:cubicBezTo>
                    <a:pt x="479" y="587"/>
                    <a:pt x="478" y="571"/>
                    <a:pt x="482" y="567"/>
                  </a:cubicBezTo>
                  <a:cubicBezTo>
                    <a:pt x="486" y="563"/>
                    <a:pt x="494" y="558"/>
                    <a:pt x="497" y="556"/>
                  </a:cubicBezTo>
                  <a:cubicBezTo>
                    <a:pt x="500" y="553"/>
                    <a:pt x="495" y="541"/>
                    <a:pt x="495" y="535"/>
                  </a:cubicBezTo>
                  <a:cubicBezTo>
                    <a:pt x="494" y="528"/>
                    <a:pt x="508" y="523"/>
                    <a:pt x="511" y="522"/>
                  </a:cubicBezTo>
                  <a:cubicBezTo>
                    <a:pt x="515" y="521"/>
                    <a:pt x="519" y="522"/>
                    <a:pt x="523" y="521"/>
                  </a:cubicBezTo>
                  <a:cubicBezTo>
                    <a:pt x="526" y="520"/>
                    <a:pt x="526" y="514"/>
                    <a:pt x="526" y="514"/>
                  </a:cubicBezTo>
                  <a:cubicBezTo>
                    <a:pt x="521" y="507"/>
                    <a:pt x="521" y="507"/>
                    <a:pt x="521" y="507"/>
                  </a:cubicBezTo>
                  <a:cubicBezTo>
                    <a:pt x="522" y="501"/>
                    <a:pt x="522" y="501"/>
                    <a:pt x="522" y="501"/>
                  </a:cubicBezTo>
                  <a:cubicBezTo>
                    <a:pt x="519" y="498"/>
                    <a:pt x="519" y="498"/>
                    <a:pt x="519" y="498"/>
                  </a:cubicBezTo>
                  <a:cubicBezTo>
                    <a:pt x="521" y="490"/>
                    <a:pt x="521" y="490"/>
                    <a:pt x="521" y="490"/>
                  </a:cubicBezTo>
                  <a:cubicBezTo>
                    <a:pt x="512" y="483"/>
                    <a:pt x="512" y="483"/>
                    <a:pt x="512" y="483"/>
                  </a:cubicBezTo>
                  <a:cubicBezTo>
                    <a:pt x="509" y="483"/>
                    <a:pt x="509" y="483"/>
                    <a:pt x="509" y="483"/>
                  </a:cubicBezTo>
                  <a:cubicBezTo>
                    <a:pt x="502" y="475"/>
                    <a:pt x="502" y="475"/>
                    <a:pt x="502" y="475"/>
                  </a:cubicBezTo>
                  <a:cubicBezTo>
                    <a:pt x="502" y="475"/>
                    <a:pt x="496" y="477"/>
                    <a:pt x="489" y="476"/>
                  </a:cubicBezTo>
                  <a:cubicBezTo>
                    <a:pt x="482" y="475"/>
                    <a:pt x="486" y="464"/>
                    <a:pt x="486" y="464"/>
                  </a:cubicBezTo>
                  <a:cubicBezTo>
                    <a:pt x="486" y="464"/>
                    <a:pt x="491" y="458"/>
                    <a:pt x="492" y="456"/>
                  </a:cubicBezTo>
                  <a:cubicBezTo>
                    <a:pt x="494" y="453"/>
                    <a:pt x="491" y="449"/>
                    <a:pt x="491" y="449"/>
                  </a:cubicBezTo>
                  <a:cubicBezTo>
                    <a:pt x="495" y="444"/>
                    <a:pt x="495" y="444"/>
                    <a:pt x="495" y="444"/>
                  </a:cubicBezTo>
                  <a:cubicBezTo>
                    <a:pt x="498" y="436"/>
                    <a:pt x="498" y="436"/>
                    <a:pt x="498" y="436"/>
                  </a:cubicBezTo>
                  <a:cubicBezTo>
                    <a:pt x="498" y="436"/>
                    <a:pt x="503" y="424"/>
                    <a:pt x="507" y="422"/>
                  </a:cubicBezTo>
                  <a:cubicBezTo>
                    <a:pt x="509" y="420"/>
                    <a:pt x="516" y="417"/>
                    <a:pt x="516" y="417"/>
                  </a:cubicBezTo>
                  <a:cubicBezTo>
                    <a:pt x="518" y="421"/>
                    <a:pt x="518" y="421"/>
                    <a:pt x="518" y="421"/>
                  </a:cubicBezTo>
                  <a:cubicBezTo>
                    <a:pt x="523" y="422"/>
                    <a:pt x="523" y="422"/>
                    <a:pt x="523" y="422"/>
                  </a:cubicBezTo>
                  <a:cubicBezTo>
                    <a:pt x="523" y="425"/>
                    <a:pt x="523" y="425"/>
                    <a:pt x="523" y="425"/>
                  </a:cubicBezTo>
                  <a:cubicBezTo>
                    <a:pt x="523" y="425"/>
                    <a:pt x="533" y="430"/>
                    <a:pt x="538" y="430"/>
                  </a:cubicBezTo>
                  <a:cubicBezTo>
                    <a:pt x="542" y="431"/>
                    <a:pt x="545" y="428"/>
                    <a:pt x="545" y="428"/>
                  </a:cubicBezTo>
                  <a:cubicBezTo>
                    <a:pt x="545" y="428"/>
                    <a:pt x="550" y="429"/>
                    <a:pt x="556" y="432"/>
                  </a:cubicBezTo>
                  <a:cubicBezTo>
                    <a:pt x="562" y="437"/>
                    <a:pt x="562" y="446"/>
                    <a:pt x="562" y="451"/>
                  </a:cubicBezTo>
                  <a:cubicBezTo>
                    <a:pt x="563" y="455"/>
                    <a:pt x="575" y="456"/>
                    <a:pt x="575" y="456"/>
                  </a:cubicBezTo>
                  <a:cubicBezTo>
                    <a:pt x="575" y="456"/>
                    <a:pt x="580" y="460"/>
                    <a:pt x="583" y="458"/>
                  </a:cubicBezTo>
                  <a:cubicBezTo>
                    <a:pt x="587" y="456"/>
                    <a:pt x="582" y="446"/>
                    <a:pt x="582" y="446"/>
                  </a:cubicBezTo>
                  <a:lnTo>
                    <a:pt x="589" y="436"/>
                  </a:lnTo>
                  <a:close/>
                  <a:moveTo>
                    <a:pt x="280" y="207"/>
                  </a:moveTo>
                  <a:cubicBezTo>
                    <a:pt x="279" y="208"/>
                    <a:pt x="278" y="213"/>
                    <a:pt x="278" y="213"/>
                  </a:cubicBezTo>
                  <a:cubicBezTo>
                    <a:pt x="278" y="213"/>
                    <a:pt x="274" y="216"/>
                    <a:pt x="273" y="215"/>
                  </a:cubicBezTo>
                  <a:cubicBezTo>
                    <a:pt x="271" y="214"/>
                    <a:pt x="271" y="214"/>
                    <a:pt x="271" y="214"/>
                  </a:cubicBezTo>
                  <a:cubicBezTo>
                    <a:pt x="271" y="210"/>
                    <a:pt x="271" y="210"/>
                    <a:pt x="271" y="210"/>
                  </a:cubicBezTo>
                  <a:cubicBezTo>
                    <a:pt x="275" y="209"/>
                    <a:pt x="275" y="209"/>
                    <a:pt x="275" y="209"/>
                  </a:cubicBezTo>
                  <a:cubicBezTo>
                    <a:pt x="275" y="209"/>
                    <a:pt x="275" y="207"/>
                    <a:pt x="278" y="206"/>
                  </a:cubicBezTo>
                  <a:cubicBezTo>
                    <a:pt x="281" y="205"/>
                    <a:pt x="280" y="206"/>
                    <a:pt x="280" y="207"/>
                  </a:cubicBezTo>
                  <a:close/>
                  <a:moveTo>
                    <a:pt x="412" y="554"/>
                  </a:moveTo>
                  <a:cubicBezTo>
                    <a:pt x="409" y="551"/>
                    <a:pt x="409" y="556"/>
                    <a:pt x="409" y="556"/>
                  </a:cubicBezTo>
                  <a:cubicBezTo>
                    <a:pt x="412" y="559"/>
                    <a:pt x="416" y="557"/>
                    <a:pt x="412" y="554"/>
                  </a:cubicBezTo>
                  <a:close/>
                  <a:moveTo>
                    <a:pt x="446" y="568"/>
                  </a:moveTo>
                  <a:cubicBezTo>
                    <a:pt x="445" y="567"/>
                    <a:pt x="445" y="567"/>
                    <a:pt x="445" y="567"/>
                  </a:cubicBezTo>
                  <a:cubicBezTo>
                    <a:pt x="445" y="567"/>
                    <a:pt x="434" y="574"/>
                    <a:pt x="432" y="574"/>
                  </a:cubicBezTo>
                  <a:cubicBezTo>
                    <a:pt x="430" y="574"/>
                    <a:pt x="427" y="572"/>
                    <a:pt x="427" y="572"/>
                  </a:cubicBezTo>
                  <a:cubicBezTo>
                    <a:pt x="427" y="572"/>
                    <a:pt x="423" y="579"/>
                    <a:pt x="421" y="580"/>
                  </a:cubicBezTo>
                  <a:cubicBezTo>
                    <a:pt x="419" y="580"/>
                    <a:pt x="418" y="579"/>
                    <a:pt x="418" y="579"/>
                  </a:cubicBezTo>
                  <a:cubicBezTo>
                    <a:pt x="414" y="578"/>
                    <a:pt x="414" y="578"/>
                    <a:pt x="414" y="578"/>
                  </a:cubicBezTo>
                  <a:cubicBezTo>
                    <a:pt x="411" y="577"/>
                    <a:pt x="411" y="577"/>
                    <a:pt x="411" y="577"/>
                  </a:cubicBezTo>
                  <a:cubicBezTo>
                    <a:pt x="411" y="577"/>
                    <a:pt x="409" y="580"/>
                    <a:pt x="408" y="580"/>
                  </a:cubicBezTo>
                  <a:cubicBezTo>
                    <a:pt x="405" y="579"/>
                    <a:pt x="403" y="578"/>
                    <a:pt x="403" y="578"/>
                  </a:cubicBezTo>
                  <a:cubicBezTo>
                    <a:pt x="403" y="578"/>
                    <a:pt x="397" y="583"/>
                    <a:pt x="395" y="585"/>
                  </a:cubicBezTo>
                  <a:cubicBezTo>
                    <a:pt x="393" y="586"/>
                    <a:pt x="388" y="586"/>
                    <a:pt x="388" y="586"/>
                  </a:cubicBezTo>
                  <a:cubicBezTo>
                    <a:pt x="384" y="589"/>
                    <a:pt x="384" y="589"/>
                    <a:pt x="384" y="589"/>
                  </a:cubicBezTo>
                  <a:cubicBezTo>
                    <a:pt x="370" y="590"/>
                    <a:pt x="370" y="590"/>
                    <a:pt x="370" y="590"/>
                  </a:cubicBezTo>
                  <a:cubicBezTo>
                    <a:pt x="370" y="590"/>
                    <a:pt x="368" y="588"/>
                    <a:pt x="365" y="588"/>
                  </a:cubicBezTo>
                  <a:cubicBezTo>
                    <a:pt x="362" y="588"/>
                    <a:pt x="355" y="594"/>
                    <a:pt x="352" y="594"/>
                  </a:cubicBezTo>
                  <a:cubicBezTo>
                    <a:pt x="348" y="594"/>
                    <a:pt x="341" y="589"/>
                    <a:pt x="341" y="589"/>
                  </a:cubicBezTo>
                  <a:cubicBezTo>
                    <a:pt x="339" y="585"/>
                    <a:pt x="339" y="585"/>
                    <a:pt x="339" y="585"/>
                  </a:cubicBezTo>
                  <a:cubicBezTo>
                    <a:pt x="339" y="585"/>
                    <a:pt x="332" y="587"/>
                    <a:pt x="331" y="586"/>
                  </a:cubicBezTo>
                  <a:cubicBezTo>
                    <a:pt x="330" y="584"/>
                    <a:pt x="331" y="581"/>
                    <a:pt x="331" y="581"/>
                  </a:cubicBezTo>
                  <a:cubicBezTo>
                    <a:pt x="327" y="579"/>
                    <a:pt x="327" y="579"/>
                    <a:pt x="327" y="579"/>
                  </a:cubicBezTo>
                  <a:cubicBezTo>
                    <a:pt x="316" y="581"/>
                    <a:pt x="316" y="581"/>
                    <a:pt x="316" y="581"/>
                  </a:cubicBezTo>
                  <a:cubicBezTo>
                    <a:pt x="314" y="583"/>
                    <a:pt x="314" y="583"/>
                    <a:pt x="314" y="583"/>
                  </a:cubicBezTo>
                  <a:cubicBezTo>
                    <a:pt x="315" y="587"/>
                    <a:pt x="315" y="587"/>
                    <a:pt x="315" y="587"/>
                  </a:cubicBezTo>
                  <a:cubicBezTo>
                    <a:pt x="306" y="591"/>
                    <a:pt x="306" y="591"/>
                    <a:pt x="306" y="591"/>
                  </a:cubicBezTo>
                  <a:cubicBezTo>
                    <a:pt x="301" y="588"/>
                    <a:pt x="301" y="588"/>
                    <a:pt x="301" y="588"/>
                  </a:cubicBezTo>
                  <a:cubicBezTo>
                    <a:pt x="301" y="588"/>
                    <a:pt x="301" y="585"/>
                    <a:pt x="299" y="583"/>
                  </a:cubicBezTo>
                  <a:cubicBezTo>
                    <a:pt x="296" y="581"/>
                    <a:pt x="294" y="581"/>
                    <a:pt x="294" y="581"/>
                  </a:cubicBezTo>
                  <a:cubicBezTo>
                    <a:pt x="294" y="583"/>
                    <a:pt x="294" y="583"/>
                    <a:pt x="294" y="583"/>
                  </a:cubicBezTo>
                  <a:cubicBezTo>
                    <a:pt x="294" y="583"/>
                    <a:pt x="297" y="584"/>
                    <a:pt x="297" y="585"/>
                  </a:cubicBezTo>
                  <a:cubicBezTo>
                    <a:pt x="296" y="586"/>
                    <a:pt x="288" y="588"/>
                    <a:pt x="288" y="588"/>
                  </a:cubicBezTo>
                  <a:cubicBezTo>
                    <a:pt x="284" y="595"/>
                    <a:pt x="284" y="595"/>
                    <a:pt x="284" y="595"/>
                  </a:cubicBezTo>
                  <a:cubicBezTo>
                    <a:pt x="285" y="602"/>
                    <a:pt x="285" y="602"/>
                    <a:pt x="285" y="602"/>
                  </a:cubicBezTo>
                  <a:cubicBezTo>
                    <a:pt x="282" y="606"/>
                    <a:pt x="282" y="606"/>
                    <a:pt x="282" y="606"/>
                  </a:cubicBezTo>
                  <a:cubicBezTo>
                    <a:pt x="285" y="616"/>
                    <a:pt x="285" y="616"/>
                    <a:pt x="285" y="616"/>
                  </a:cubicBezTo>
                  <a:cubicBezTo>
                    <a:pt x="292" y="615"/>
                    <a:pt x="292" y="615"/>
                    <a:pt x="292" y="615"/>
                  </a:cubicBezTo>
                  <a:cubicBezTo>
                    <a:pt x="295" y="622"/>
                    <a:pt x="295" y="622"/>
                    <a:pt x="295" y="622"/>
                  </a:cubicBezTo>
                  <a:cubicBezTo>
                    <a:pt x="295" y="622"/>
                    <a:pt x="303" y="620"/>
                    <a:pt x="310" y="622"/>
                  </a:cubicBezTo>
                  <a:cubicBezTo>
                    <a:pt x="312" y="624"/>
                    <a:pt x="313" y="625"/>
                    <a:pt x="315" y="626"/>
                  </a:cubicBezTo>
                  <a:cubicBezTo>
                    <a:pt x="319" y="627"/>
                    <a:pt x="321" y="626"/>
                    <a:pt x="321" y="626"/>
                  </a:cubicBezTo>
                  <a:cubicBezTo>
                    <a:pt x="321" y="626"/>
                    <a:pt x="333" y="638"/>
                    <a:pt x="335" y="638"/>
                  </a:cubicBezTo>
                  <a:cubicBezTo>
                    <a:pt x="337" y="638"/>
                    <a:pt x="341" y="637"/>
                    <a:pt x="343" y="640"/>
                  </a:cubicBezTo>
                  <a:cubicBezTo>
                    <a:pt x="344" y="641"/>
                    <a:pt x="346" y="644"/>
                    <a:pt x="350" y="646"/>
                  </a:cubicBezTo>
                  <a:cubicBezTo>
                    <a:pt x="354" y="649"/>
                    <a:pt x="362" y="650"/>
                    <a:pt x="366" y="650"/>
                  </a:cubicBezTo>
                  <a:cubicBezTo>
                    <a:pt x="370" y="650"/>
                    <a:pt x="381" y="650"/>
                    <a:pt x="384" y="656"/>
                  </a:cubicBezTo>
                  <a:cubicBezTo>
                    <a:pt x="388" y="660"/>
                    <a:pt x="391" y="667"/>
                    <a:pt x="392" y="668"/>
                  </a:cubicBezTo>
                  <a:cubicBezTo>
                    <a:pt x="394" y="669"/>
                    <a:pt x="398" y="667"/>
                    <a:pt x="401" y="669"/>
                  </a:cubicBezTo>
                  <a:cubicBezTo>
                    <a:pt x="403" y="672"/>
                    <a:pt x="404" y="673"/>
                    <a:pt x="404" y="673"/>
                  </a:cubicBezTo>
                  <a:cubicBezTo>
                    <a:pt x="404" y="673"/>
                    <a:pt x="411" y="672"/>
                    <a:pt x="414" y="672"/>
                  </a:cubicBezTo>
                  <a:cubicBezTo>
                    <a:pt x="416" y="672"/>
                    <a:pt x="419" y="674"/>
                    <a:pt x="419" y="674"/>
                  </a:cubicBezTo>
                  <a:cubicBezTo>
                    <a:pt x="420" y="673"/>
                    <a:pt x="420" y="673"/>
                    <a:pt x="420" y="673"/>
                  </a:cubicBezTo>
                  <a:cubicBezTo>
                    <a:pt x="420" y="673"/>
                    <a:pt x="426" y="677"/>
                    <a:pt x="427" y="675"/>
                  </a:cubicBezTo>
                  <a:cubicBezTo>
                    <a:pt x="428" y="673"/>
                    <a:pt x="425" y="669"/>
                    <a:pt x="427" y="662"/>
                  </a:cubicBezTo>
                  <a:cubicBezTo>
                    <a:pt x="430" y="654"/>
                    <a:pt x="436" y="652"/>
                    <a:pt x="436" y="652"/>
                  </a:cubicBezTo>
                  <a:cubicBezTo>
                    <a:pt x="436" y="649"/>
                    <a:pt x="436" y="649"/>
                    <a:pt x="436" y="649"/>
                  </a:cubicBezTo>
                  <a:cubicBezTo>
                    <a:pt x="434" y="649"/>
                    <a:pt x="434" y="649"/>
                    <a:pt x="434" y="649"/>
                  </a:cubicBezTo>
                  <a:cubicBezTo>
                    <a:pt x="434" y="646"/>
                    <a:pt x="434" y="646"/>
                    <a:pt x="434" y="646"/>
                  </a:cubicBezTo>
                  <a:cubicBezTo>
                    <a:pt x="429" y="640"/>
                    <a:pt x="429" y="640"/>
                    <a:pt x="429" y="640"/>
                  </a:cubicBezTo>
                  <a:cubicBezTo>
                    <a:pt x="431" y="638"/>
                    <a:pt x="431" y="638"/>
                    <a:pt x="431" y="638"/>
                  </a:cubicBezTo>
                  <a:cubicBezTo>
                    <a:pt x="429" y="633"/>
                    <a:pt x="429" y="633"/>
                    <a:pt x="429" y="633"/>
                  </a:cubicBezTo>
                  <a:cubicBezTo>
                    <a:pt x="427" y="634"/>
                    <a:pt x="427" y="634"/>
                    <a:pt x="427" y="634"/>
                  </a:cubicBezTo>
                  <a:cubicBezTo>
                    <a:pt x="427" y="634"/>
                    <a:pt x="423" y="631"/>
                    <a:pt x="423" y="626"/>
                  </a:cubicBezTo>
                  <a:cubicBezTo>
                    <a:pt x="423" y="620"/>
                    <a:pt x="425" y="618"/>
                    <a:pt x="425" y="618"/>
                  </a:cubicBezTo>
                  <a:cubicBezTo>
                    <a:pt x="428" y="603"/>
                    <a:pt x="428" y="603"/>
                    <a:pt x="428" y="603"/>
                  </a:cubicBezTo>
                  <a:cubicBezTo>
                    <a:pt x="428" y="603"/>
                    <a:pt x="436" y="590"/>
                    <a:pt x="440" y="585"/>
                  </a:cubicBezTo>
                  <a:cubicBezTo>
                    <a:pt x="444" y="580"/>
                    <a:pt x="445" y="575"/>
                    <a:pt x="445" y="575"/>
                  </a:cubicBezTo>
                  <a:cubicBezTo>
                    <a:pt x="445" y="573"/>
                    <a:pt x="445" y="573"/>
                    <a:pt x="445" y="573"/>
                  </a:cubicBezTo>
                  <a:cubicBezTo>
                    <a:pt x="448" y="569"/>
                    <a:pt x="448" y="569"/>
                    <a:pt x="448" y="569"/>
                  </a:cubicBezTo>
                  <a:lnTo>
                    <a:pt x="446" y="568"/>
                  </a:lnTo>
                  <a:close/>
                  <a:moveTo>
                    <a:pt x="405" y="550"/>
                  </a:moveTo>
                  <a:cubicBezTo>
                    <a:pt x="401" y="550"/>
                    <a:pt x="404" y="553"/>
                    <a:pt x="404" y="553"/>
                  </a:cubicBezTo>
                  <a:cubicBezTo>
                    <a:pt x="407" y="554"/>
                    <a:pt x="410" y="550"/>
                    <a:pt x="405" y="550"/>
                  </a:cubicBez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34" name="Irland"/>
            <p:cNvSpPr>
              <a:spLocks noEditPoints="1"/>
            </p:cNvSpPr>
            <p:nvPr/>
          </p:nvSpPr>
          <p:spPr bwMode="auto">
            <a:xfrm>
              <a:off x="3311674" y="2568416"/>
              <a:ext cx="347980" cy="394970"/>
            </a:xfrm>
            <a:custGeom>
              <a:avLst/>
              <a:gdLst>
                <a:gd name="T0" fmla="*/ 55 w 204"/>
                <a:gd name="T1" fmla="*/ 68 h 232"/>
                <a:gd name="T2" fmla="*/ 52 w 204"/>
                <a:gd name="T3" fmla="*/ 60 h 232"/>
                <a:gd name="T4" fmla="*/ 57 w 204"/>
                <a:gd name="T5" fmla="*/ 74 h 232"/>
                <a:gd name="T6" fmla="*/ 45 w 204"/>
                <a:gd name="T7" fmla="*/ 85 h 232"/>
                <a:gd name="T8" fmla="*/ 56 w 204"/>
                <a:gd name="T9" fmla="*/ 117 h 232"/>
                <a:gd name="T10" fmla="*/ 49 w 204"/>
                <a:gd name="T11" fmla="*/ 119 h 232"/>
                <a:gd name="T12" fmla="*/ 201 w 204"/>
                <a:gd name="T13" fmla="*/ 95 h 232"/>
                <a:gd name="T14" fmla="*/ 183 w 204"/>
                <a:gd name="T15" fmla="*/ 84 h 232"/>
                <a:gd name="T16" fmla="*/ 159 w 204"/>
                <a:gd name="T17" fmla="*/ 82 h 232"/>
                <a:gd name="T18" fmla="*/ 142 w 204"/>
                <a:gd name="T19" fmla="*/ 53 h 232"/>
                <a:gd name="T20" fmla="*/ 149 w 204"/>
                <a:gd name="T21" fmla="*/ 43 h 232"/>
                <a:gd name="T22" fmla="*/ 170 w 204"/>
                <a:gd name="T23" fmla="*/ 36 h 232"/>
                <a:gd name="T24" fmla="*/ 186 w 204"/>
                <a:gd name="T25" fmla="*/ 20 h 232"/>
                <a:gd name="T26" fmla="*/ 184 w 204"/>
                <a:gd name="T27" fmla="*/ 9 h 232"/>
                <a:gd name="T28" fmla="*/ 174 w 204"/>
                <a:gd name="T29" fmla="*/ 22 h 232"/>
                <a:gd name="T30" fmla="*/ 172 w 204"/>
                <a:gd name="T31" fmla="*/ 17 h 232"/>
                <a:gd name="T32" fmla="*/ 168 w 204"/>
                <a:gd name="T33" fmla="*/ 13 h 232"/>
                <a:gd name="T34" fmla="*/ 161 w 204"/>
                <a:gd name="T35" fmla="*/ 13 h 232"/>
                <a:gd name="T36" fmla="*/ 145 w 204"/>
                <a:gd name="T37" fmla="*/ 8 h 232"/>
                <a:gd name="T38" fmla="*/ 131 w 204"/>
                <a:gd name="T39" fmla="*/ 26 h 232"/>
                <a:gd name="T40" fmla="*/ 126 w 204"/>
                <a:gd name="T41" fmla="*/ 44 h 232"/>
                <a:gd name="T42" fmla="*/ 125 w 204"/>
                <a:gd name="T43" fmla="*/ 52 h 232"/>
                <a:gd name="T44" fmla="*/ 103 w 204"/>
                <a:gd name="T45" fmla="*/ 56 h 232"/>
                <a:gd name="T46" fmla="*/ 84 w 204"/>
                <a:gd name="T47" fmla="*/ 51 h 232"/>
                <a:gd name="T48" fmla="*/ 67 w 204"/>
                <a:gd name="T49" fmla="*/ 47 h 232"/>
                <a:gd name="T50" fmla="*/ 63 w 204"/>
                <a:gd name="T51" fmla="*/ 57 h 232"/>
                <a:gd name="T52" fmla="*/ 64 w 204"/>
                <a:gd name="T53" fmla="*/ 70 h 232"/>
                <a:gd name="T54" fmla="*/ 58 w 204"/>
                <a:gd name="T55" fmla="*/ 79 h 232"/>
                <a:gd name="T56" fmla="*/ 44 w 204"/>
                <a:gd name="T57" fmla="*/ 90 h 232"/>
                <a:gd name="T58" fmla="*/ 55 w 204"/>
                <a:gd name="T59" fmla="*/ 104 h 232"/>
                <a:gd name="T60" fmla="*/ 62 w 204"/>
                <a:gd name="T61" fmla="*/ 107 h 232"/>
                <a:gd name="T62" fmla="*/ 84 w 204"/>
                <a:gd name="T63" fmla="*/ 121 h 232"/>
                <a:gd name="T64" fmla="*/ 60 w 204"/>
                <a:gd name="T65" fmla="*/ 135 h 232"/>
                <a:gd name="T66" fmla="*/ 47 w 204"/>
                <a:gd name="T67" fmla="*/ 150 h 232"/>
                <a:gd name="T68" fmla="*/ 71 w 204"/>
                <a:gd name="T69" fmla="*/ 152 h 232"/>
                <a:gd name="T70" fmla="*/ 75 w 204"/>
                <a:gd name="T71" fmla="*/ 159 h 232"/>
                <a:gd name="T72" fmla="*/ 34 w 204"/>
                <a:gd name="T73" fmla="*/ 164 h 232"/>
                <a:gd name="T74" fmla="*/ 21 w 204"/>
                <a:gd name="T75" fmla="*/ 172 h 232"/>
                <a:gd name="T76" fmla="*/ 19 w 204"/>
                <a:gd name="T77" fmla="*/ 181 h 232"/>
                <a:gd name="T78" fmla="*/ 2 w 204"/>
                <a:gd name="T79" fmla="*/ 199 h 232"/>
                <a:gd name="T80" fmla="*/ 14 w 204"/>
                <a:gd name="T81" fmla="*/ 210 h 232"/>
                <a:gd name="T82" fmla="*/ 33 w 204"/>
                <a:gd name="T83" fmla="*/ 211 h 232"/>
                <a:gd name="T84" fmla="*/ 22 w 204"/>
                <a:gd name="T85" fmla="*/ 224 h 232"/>
                <a:gd name="T86" fmla="*/ 35 w 204"/>
                <a:gd name="T87" fmla="*/ 230 h 232"/>
                <a:gd name="T88" fmla="*/ 61 w 204"/>
                <a:gd name="T89" fmla="*/ 230 h 232"/>
                <a:gd name="T90" fmla="*/ 87 w 204"/>
                <a:gd name="T91" fmla="*/ 215 h 232"/>
                <a:gd name="T92" fmla="*/ 112 w 204"/>
                <a:gd name="T93" fmla="*/ 218 h 232"/>
                <a:gd name="T94" fmla="*/ 141 w 204"/>
                <a:gd name="T95" fmla="*/ 204 h 232"/>
                <a:gd name="T96" fmla="*/ 150 w 204"/>
                <a:gd name="T97" fmla="*/ 210 h 232"/>
                <a:gd name="T98" fmla="*/ 164 w 204"/>
                <a:gd name="T99" fmla="*/ 201 h 232"/>
                <a:gd name="T100" fmla="*/ 184 w 204"/>
                <a:gd name="T101" fmla="*/ 177 h 232"/>
                <a:gd name="T102" fmla="*/ 195 w 204"/>
                <a:gd name="T103" fmla="*/ 135 h 232"/>
                <a:gd name="T104" fmla="*/ 204 w 204"/>
                <a:gd name="T105" fmla="*/ 102 h 2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4"/>
                <a:gd name="T160" fmla="*/ 0 h 232"/>
                <a:gd name="T161" fmla="*/ 204 w 204"/>
                <a:gd name="T162" fmla="*/ 232 h 2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4" h="232">
                  <a:moveTo>
                    <a:pt x="134" y="14"/>
                  </a:moveTo>
                  <a:cubicBezTo>
                    <a:pt x="131" y="17"/>
                    <a:pt x="131" y="17"/>
                    <a:pt x="131" y="17"/>
                  </a:cubicBezTo>
                  <a:cubicBezTo>
                    <a:pt x="135" y="19"/>
                    <a:pt x="135" y="19"/>
                    <a:pt x="135" y="19"/>
                  </a:cubicBezTo>
                  <a:lnTo>
                    <a:pt x="134" y="14"/>
                  </a:lnTo>
                  <a:close/>
                  <a:moveTo>
                    <a:pt x="55" y="68"/>
                  </a:moveTo>
                  <a:cubicBezTo>
                    <a:pt x="55" y="70"/>
                    <a:pt x="57" y="71"/>
                    <a:pt x="57" y="71"/>
                  </a:cubicBezTo>
                  <a:cubicBezTo>
                    <a:pt x="60" y="67"/>
                    <a:pt x="60" y="67"/>
                    <a:pt x="60" y="67"/>
                  </a:cubicBezTo>
                  <a:cubicBezTo>
                    <a:pt x="60" y="60"/>
                    <a:pt x="60" y="60"/>
                    <a:pt x="60" y="60"/>
                  </a:cubicBezTo>
                  <a:cubicBezTo>
                    <a:pt x="56" y="62"/>
                    <a:pt x="56" y="62"/>
                    <a:pt x="56" y="62"/>
                  </a:cubicBezTo>
                  <a:cubicBezTo>
                    <a:pt x="52" y="60"/>
                    <a:pt x="52" y="60"/>
                    <a:pt x="52" y="60"/>
                  </a:cubicBezTo>
                  <a:cubicBezTo>
                    <a:pt x="49" y="61"/>
                    <a:pt x="49" y="61"/>
                    <a:pt x="49" y="61"/>
                  </a:cubicBezTo>
                  <a:cubicBezTo>
                    <a:pt x="49" y="61"/>
                    <a:pt x="51" y="64"/>
                    <a:pt x="52" y="64"/>
                  </a:cubicBezTo>
                  <a:cubicBezTo>
                    <a:pt x="53" y="64"/>
                    <a:pt x="55" y="66"/>
                    <a:pt x="55" y="68"/>
                  </a:cubicBezTo>
                  <a:close/>
                  <a:moveTo>
                    <a:pt x="57" y="77"/>
                  </a:moveTo>
                  <a:cubicBezTo>
                    <a:pt x="57" y="74"/>
                    <a:pt x="57" y="74"/>
                    <a:pt x="57" y="74"/>
                  </a:cubicBezTo>
                  <a:cubicBezTo>
                    <a:pt x="53" y="76"/>
                    <a:pt x="53" y="76"/>
                    <a:pt x="53" y="76"/>
                  </a:cubicBezTo>
                  <a:lnTo>
                    <a:pt x="57" y="77"/>
                  </a:lnTo>
                  <a:close/>
                  <a:moveTo>
                    <a:pt x="42" y="84"/>
                  </a:moveTo>
                  <a:cubicBezTo>
                    <a:pt x="42" y="86"/>
                    <a:pt x="42" y="86"/>
                    <a:pt x="42" y="86"/>
                  </a:cubicBezTo>
                  <a:cubicBezTo>
                    <a:pt x="45" y="85"/>
                    <a:pt x="45" y="85"/>
                    <a:pt x="45" y="85"/>
                  </a:cubicBezTo>
                  <a:lnTo>
                    <a:pt x="42" y="84"/>
                  </a:lnTo>
                  <a:close/>
                  <a:moveTo>
                    <a:pt x="56" y="117"/>
                  </a:moveTo>
                  <a:cubicBezTo>
                    <a:pt x="57" y="112"/>
                    <a:pt x="57" y="112"/>
                    <a:pt x="57" y="112"/>
                  </a:cubicBezTo>
                  <a:cubicBezTo>
                    <a:pt x="55" y="112"/>
                    <a:pt x="55" y="112"/>
                    <a:pt x="55" y="112"/>
                  </a:cubicBezTo>
                  <a:lnTo>
                    <a:pt x="56" y="117"/>
                  </a:lnTo>
                  <a:close/>
                  <a:moveTo>
                    <a:pt x="49" y="119"/>
                  </a:moveTo>
                  <a:cubicBezTo>
                    <a:pt x="55" y="123"/>
                    <a:pt x="55" y="123"/>
                    <a:pt x="55" y="123"/>
                  </a:cubicBezTo>
                  <a:cubicBezTo>
                    <a:pt x="55" y="122"/>
                    <a:pt x="55" y="122"/>
                    <a:pt x="55" y="122"/>
                  </a:cubicBezTo>
                  <a:cubicBezTo>
                    <a:pt x="51" y="119"/>
                    <a:pt x="51" y="119"/>
                    <a:pt x="51" y="119"/>
                  </a:cubicBezTo>
                  <a:lnTo>
                    <a:pt x="49" y="119"/>
                  </a:lnTo>
                  <a:close/>
                  <a:moveTo>
                    <a:pt x="55" y="126"/>
                  </a:moveTo>
                  <a:cubicBezTo>
                    <a:pt x="58" y="126"/>
                    <a:pt x="58" y="126"/>
                    <a:pt x="58" y="126"/>
                  </a:cubicBezTo>
                  <a:cubicBezTo>
                    <a:pt x="56" y="124"/>
                    <a:pt x="56" y="124"/>
                    <a:pt x="56" y="124"/>
                  </a:cubicBezTo>
                  <a:lnTo>
                    <a:pt x="55" y="126"/>
                  </a:lnTo>
                  <a:close/>
                  <a:moveTo>
                    <a:pt x="201" y="95"/>
                  </a:moveTo>
                  <a:cubicBezTo>
                    <a:pt x="199" y="91"/>
                    <a:pt x="199" y="91"/>
                    <a:pt x="199" y="91"/>
                  </a:cubicBezTo>
                  <a:cubicBezTo>
                    <a:pt x="197" y="95"/>
                    <a:pt x="197" y="95"/>
                    <a:pt x="197" y="95"/>
                  </a:cubicBezTo>
                  <a:cubicBezTo>
                    <a:pt x="197" y="95"/>
                    <a:pt x="192" y="94"/>
                    <a:pt x="186" y="94"/>
                  </a:cubicBezTo>
                  <a:cubicBezTo>
                    <a:pt x="181" y="94"/>
                    <a:pt x="188" y="85"/>
                    <a:pt x="188" y="85"/>
                  </a:cubicBezTo>
                  <a:cubicBezTo>
                    <a:pt x="183" y="84"/>
                    <a:pt x="183" y="84"/>
                    <a:pt x="183" y="84"/>
                  </a:cubicBezTo>
                  <a:cubicBezTo>
                    <a:pt x="183" y="76"/>
                    <a:pt x="183" y="76"/>
                    <a:pt x="183" y="76"/>
                  </a:cubicBezTo>
                  <a:cubicBezTo>
                    <a:pt x="183" y="76"/>
                    <a:pt x="182" y="68"/>
                    <a:pt x="177" y="67"/>
                  </a:cubicBezTo>
                  <a:cubicBezTo>
                    <a:pt x="172" y="66"/>
                    <a:pt x="169" y="73"/>
                    <a:pt x="169" y="73"/>
                  </a:cubicBezTo>
                  <a:cubicBezTo>
                    <a:pt x="170" y="77"/>
                    <a:pt x="170" y="77"/>
                    <a:pt x="170" y="77"/>
                  </a:cubicBezTo>
                  <a:cubicBezTo>
                    <a:pt x="170" y="77"/>
                    <a:pt x="167" y="83"/>
                    <a:pt x="159" y="82"/>
                  </a:cubicBezTo>
                  <a:cubicBezTo>
                    <a:pt x="152" y="82"/>
                    <a:pt x="150" y="75"/>
                    <a:pt x="150" y="75"/>
                  </a:cubicBezTo>
                  <a:cubicBezTo>
                    <a:pt x="143" y="74"/>
                    <a:pt x="143" y="74"/>
                    <a:pt x="143" y="74"/>
                  </a:cubicBezTo>
                  <a:cubicBezTo>
                    <a:pt x="144" y="68"/>
                    <a:pt x="144" y="68"/>
                    <a:pt x="144" y="68"/>
                  </a:cubicBezTo>
                  <a:cubicBezTo>
                    <a:pt x="144" y="68"/>
                    <a:pt x="137" y="57"/>
                    <a:pt x="137" y="54"/>
                  </a:cubicBezTo>
                  <a:cubicBezTo>
                    <a:pt x="137" y="51"/>
                    <a:pt x="142" y="53"/>
                    <a:pt x="142" y="53"/>
                  </a:cubicBezTo>
                  <a:cubicBezTo>
                    <a:pt x="144" y="48"/>
                    <a:pt x="144" y="48"/>
                    <a:pt x="144" y="48"/>
                  </a:cubicBezTo>
                  <a:cubicBezTo>
                    <a:pt x="150" y="51"/>
                    <a:pt x="150" y="51"/>
                    <a:pt x="150" y="51"/>
                  </a:cubicBezTo>
                  <a:cubicBezTo>
                    <a:pt x="154" y="48"/>
                    <a:pt x="154" y="48"/>
                    <a:pt x="154" y="48"/>
                  </a:cubicBezTo>
                  <a:cubicBezTo>
                    <a:pt x="157" y="47"/>
                    <a:pt x="157" y="47"/>
                    <a:pt x="157" y="47"/>
                  </a:cubicBezTo>
                  <a:cubicBezTo>
                    <a:pt x="157" y="47"/>
                    <a:pt x="149" y="45"/>
                    <a:pt x="149" y="43"/>
                  </a:cubicBezTo>
                  <a:cubicBezTo>
                    <a:pt x="149" y="40"/>
                    <a:pt x="153" y="39"/>
                    <a:pt x="154" y="39"/>
                  </a:cubicBezTo>
                  <a:cubicBezTo>
                    <a:pt x="156" y="39"/>
                    <a:pt x="157" y="43"/>
                    <a:pt x="157" y="43"/>
                  </a:cubicBezTo>
                  <a:cubicBezTo>
                    <a:pt x="157" y="43"/>
                    <a:pt x="159" y="41"/>
                    <a:pt x="161" y="41"/>
                  </a:cubicBezTo>
                  <a:cubicBezTo>
                    <a:pt x="165" y="41"/>
                    <a:pt x="164" y="43"/>
                    <a:pt x="164" y="43"/>
                  </a:cubicBezTo>
                  <a:cubicBezTo>
                    <a:pt x="170" y="36"/>
                    <a:pt x="170" y="36"/>
                    <a:pt x="170" y="36"/>
                  </a:cubicBezTo>
                  <a:cubicBezTo>
                    <a:pt x="171" y="30"/>
                    <a:pt x="171" y="30"/>
                    <a:pt x="171" y="30"/>
                  </a:cubicBezTo>
                  <a:cubicBezTo>
                    <a:pt x="173" y="30"/>
                    <a:pt x="173" y="30"/>
                    <a:pt x="173" y="30"/>
                  </a:cubicBezTo>
                  <a:cubicBezTo>
                    <a:pt x="176" y="23"/>
                    <a:pt x="176" y="23"/>
                    <a:pt x="176" y="23"/>
                  </a:cubicBezTo>
                  <a:cubicBezTo>
                    <a:pt x="182" y="24"/>
                    <a:pt x="182" y="24"/>
                    <a:pt x="182" y="24"/>
                  </a:cubicBezTo>
                  <a:cubicBezTo>
                    <a:pt x="186" y="20"/>
                    <a:pt x="186" y="20"/>
                    <a:pt x="186" y="20"/>
                  </a:cubicBezTo>
                  <a:cubicBezTo>
                    <a:pt x="186" y="20"/>
                    <a:pt x="194" y="17"/>
                    <a:pt x="194" y="15"/>
                  </a:cubicBezTo>
                  <a:cubicBezTo>
                    <a:pt x="195" y="13"/>
                    <a:pt x="189" y="9"/>
                    <a:pt x="189" y="9"/>
                  </a:cubicBezTo>
                  <a:cubicBezTo>
                    <a:pt x="189" y="6"/>
                    <a:pt x="189" y="6"/>
                    <a:pt x="189" y="6"/>
                  </a:cubicBezTo>
                  <a:cubicBezTo>
                    <a:pt x="189" y="6"/>
                    <a:pt x="183" y="0"/>
                    <a:pt x="182" y="1"/>
                  </a:cubicBezTo>
                  <a:cubicBezTo>
                    <a:pt x="181" y="3"/>
                    <a:pt x="185" y="9"/>
                    <a:pt x="184" y="9"/>
                  </a:cubicBezTo>
                  <a:cubicBezTo>
                    <a:pt x="184" y="10"/>
                    <a:pt x="182" y="7"/>
                    <a:pt x="182" y="7"/>
                  </a:cubicBezTo>
                  <a:cubicBezTo>
                    <a:pt x="175" y="6"/>
                    <a:pt x="175" y="6"/>
                    <a:pt x="175" y="6"/>
                  </a:cubicBezTo>
                  <a:cubicBezTo>
                    <a:pt x="173" y="11"/>
                    <a:pt x="173" y="11"/>
                    <a:pt x="173" y="11"/>
                  </a:cubicBezTo>
                  <a:cubicBezTo>
                    <a:pt x="174" y="13"/>
                    <a:pt x="174" y="13"/>
                    <a:pt x="174" y="13"/>
                  </a:cubicBezTo>
                  <a:cubicBezTo>
                    <a:pt x="174" y="22"/>
                    <a:pt x="174" y="22"/>
                    <a:pt x="174" y="22"/>
                  </a:cubicBezTo>
                  <a:cubicBezTo>
                    <a:pt x="166" y="26"/>
                    <a:pt x="166" y="26"/>
                    <a:pt x="166" y="26"/>
                  </a:cubicBezTo>
                  <a:cubicBezTo>
                    <a:pt x="165" y="26"/>
                    <a:pt x="165" y="26"/>
                    <a:pt x="165" y="26"/>
                  </a:cubicBezTo>
                  <a:cubicBezTo>
                    <a:pt x="168" y="22"/>
                    <a:pt x="168" y="22"/>
                    <a:pt x="168" y="22"/>
                  </a:cubicBezTo>
                  <a:cubicBezTo>
                    <a:pt x="167" y="21"/>
                    <a:pt x="167" y="21"/>
                    <a:pt x="167" y="21"/>
                  </a:cubicBezTo>
                  <a:cubicBezTo>
                    <a:pt x="167" y="21"/>
                    <a:pt x="171" y="21"/>
                    <a:pt x="172" y="17"/>
                  </a:cubicBezTo>
                  <a:cubicBezTo>
                    <a:pt x="172" y="15"/>
                    <a:pt x="170" y="12"/>
                    <a:pt x="170" y="11"/>
                  </a:cubicBezTo>
                  <a:cubicBezTo>
                    <a:pt x="170" y="9"/>
                    <a:pt x="171" y="7"/>
                    <a:pt x="171" y="7"/>
                  </a:cubicBezTo>
                  <a:cubicBezTo>
                    <a:pt x="166" y="7"/>
                    <a:pt x="166" y="7"/>
                    <a:pt x="166" y="7"/>
                  </a:cubicBezTo>
                  <a:cubicBezTo>
                    <a:pt x="166" y="10"/>
                    <a:pt x="166" y="10"/>
                    <a:pt x="166" y="10"/>
                  </a:cubicBezTo>
                  <a:cubicBezTo>
                    <a:pt x="166" y="10"/>
                    <a:pt x="169" y="11"/>
                    <a:pt x="168" y="13"/>
                  </a:cubicBezTo>
                  <a:cubicBezTo>
                    <a:pt x="168" y="15"/>
                    <a:pt x="166" y="16"/>
                    <a:pt x="166" y="16"/>
                  </a:cubicBezTo>
                  <a:cubicBezTo>
                    <a:pt x="166" y="16"/>
                    <a:pt x="166" y="13"/>
                    <a:pt x="165" y="12"/>
                  </a:cubicBezTo>
                  <a:cubicBezTo>
                    <a:pt x="164" y="11"/>
                    <a:pt x="164" y="7"/>
                    <a:pt x="164" y="7"/>
                  </a:cubicBezTo>
                  <a:cubicBezTo>
                    <a:pt x="161" y="7"/>
                    <a:pt x="161" y="7"/>
                    <a:pt x="161" y="7"/>
                  </a:cubicBezTo>
                  <a:cubicBezTo>
                    <a:pt x="161" y="7"/>
                    <a:pt x="162" y="13"/>
                    <a:pt x="161" y="13"/>
                  </a:cubicBezTo>
                  <a:cubicBezTo>
                    <a:pt x="160" y="14"/>
                    <a:pt x="159" y="11"/>
                    <a:pt x="159" y="11"/>
                  </a:cubicBezTo>
                  <a:cubicBezTo>
                    <a:pt x="157" y="9"/>
                    <a:pt x="157" y="9"/>
                    <a:pt x="157" y="9"/>
                  </a:cubicBezTo>
                  <a:cubicBezTo>
                    <a:pt x="157" y="7"/>
                    <a:pt x="157" y="7"/>
                    <a:pt x="157" y="7"/>
                  </a:cubicBezTo>
                  <a:cubicBezTo>
                    <a:pt x="151" y="10"/>
                    <a:pt x="151" y="10"/>
                    <a:pt x="151" y="10"/>
                  </a:cubicBezTo>
                  <a:cubicBezTo>
                    <a:pt x="145" y="8"/>
                    <a:pt x="145" y="8"/>
                    <a:pt x="145" y="8"/>
                  </a:cubicBezTo>
                  <a:cubicBezTo>
                    <a:pt x="145" y="8"/>
                    <a:pt x="143" y="13"/>
                    <a:pt x="142" y="14"/>
                  </a:cubicBezTo>
                  <a:cubicBezTo>
                    <a:pt x="140" y="15"/>
                    <a:pt x="138" y="15"/>
                    <a:pt x="138" y="15"/>
                  </a:cubicBezTo>
                  <a:cubicBezTo>
                    <a:pt x="136" y="21"/>
                    <a:pt x="136" y="21"/>
                    <a:pt x="136" y="21"/>
                  </a:cubicBezTo>
                  <a:cubicBezTo>
                    <a:pt x="138" y="25"/>
                    <a:pt x="138" y="25"/>
                    <a:pt x="138" y="25"/>
                  </a:cubicBezTo>
                  <a:cubicBezTo>
                    <a:pt x="131" y="26"/>
                    <a:pt x="131" y="26"/>
                    <a:pt x="131" y="26"/>
                  </a:cubicBezTo>
                  <a:cubicBezTo>
                    <a:pt x="132" y="29"/>
                    <a:pt x="132" y="29"/>
                    <a:pt x="132" y="29"/>
                  </a:cubicBezTo>
                  <a:cubicBezTo>
                    <a:pt x="132" y="29"/>
                    <a:pt x="124" y="27"/>
                    <a:pt x="121" y="30"/>
                  </a:cubicBezTo>
                  <a:cubicBezTo>
                    <a:pt x="118" y="32"/>
                    <a:pt x="118" y="40"/>
                    <a:pt x="124" y="40"/>
                  </a:cubicBezTo>
                  <a:cubicBezTo>
                    <a:pt x="131" y="40"/>
                    <a:pt x="129" y="42"/>
                    <a:pt x="129" y="42"/>
                  </a:cubicBezTo>
                  <a:cubicBezTo>
                    <a:pt x="126" y="44"/>
                    <a:pt x="126" y="44"/>
                    <a:pt x="126" y="44"/>
                  </a:cubicBezTo>
                  <a:cubicBezTo>
                    <a:pt x="129" y="45"/>
                    <a:pt x="129" y="45"/>
                    <a:pt x="129" y="45"/>
                  </a:cubicBezTo>
                  <a:cubicBezTo>
                    <a:pt x="134" y="42"/>
                    <a:pt x="134" y="42"/>
                    <a:pt x="134" y="42"/>
                  </a:cubicBezTo>
                  <a:cubicBezTo>
                    <a:pt x="139" y="43"/>
                    <a:pt x="139" y="43"/>
                    <a:pt x="139" y="43"/>
                  </a:cubicBezTo>
                  <a:cubicBezTo>
                    <a:pt x="132" y="51"/>
                    <a:pt x="132" y="51"/>
                    <a:pt x="132" y="51"/>
                  </a:cubicBezTo>
                  <a:cubicBezTo>
                    <a:pt x="125" y="52"/>
                    <a:pt x="125" y="52"/>
                    <a:pt x="125" y="52"/>
                  </a:cubicBezTo>
                  <a:cubicBezTo>
                    <a:pt x="117" y="56"/>
                    <a:pt x="117" y="56"/>
                    <a:pt x="117" y="56"/>
                  </a:cubicBezTo>
                  <a:cubicBezTo>
                    <a:pt x="117" y="56"/>
                    <a:pt x="119" y="62"/>
                    <a:pt x="118" y="63"/>
                  </a:cubicBezTo>
                  <a:cubicBezTo>
                    <a:pt x="117" y="64"/>
                    <a:pt x="115" y="66"/>
                    <a:pt x="115" y="66"/>
                  </a:cubicBezTo>
                  <a:cubicBezTo>
                    <a:pt x="115" y="63"/>
                    <a:pt x="115" y="63"/>
                    <a:pt x="115" y="63"/>
                  </a:cubicBezTo>
                  <a:cubicBezTo>
                    <a:pt x="115" y="63"/>
                    <a:pt x="105" y="56"/>
                    <a:pt x="103" y="56"/>
                  </a:cubicBezTo>
                  <a:cubicBezTo>
                    <a:pt x="100" y="56"/>
                    <a:pt x="95" y="61"/>
                    <a:pt x="95" y="61"/>
                  </a:cubicBezTo>
                  <a:cubicBezTo>
                    <a:pt x="93" y="59"/>
                    <a:pt x="93" y="59"/>
                    <a:pt x="93" y="59"/>
                  </a:cubicBezTo>
                  <a:cubicBezTo>
                    <a:pt x="93" y="55"/>
                    <a:pt x="93" y="55"/>
                    <a:pt x="93" y="55"/>
                  </a:cubicBezTo>
                  <a:cubicBezTo>
                    <a:pt x="91" y="52"/>
                    <a:pt x="91" y="52"/>
                    <a:pt x="91" y="52"/>
                  </a:cubicBezTo>
                  <a:cubicBezTo>
                    <a:pt x="91" y="52"/>
                    <a:pt x="86" y="51"/>
                    <a:pt x="84" y="51"/>
                  </a:cubicBezTo>
                  <a:cubicBezTo>
                    <a:pt x="80" y="49"/>
                    <a:pt x="75" y="44"/>
                    <a:pt x="73" y="45"/>
                  </a:cubicBezTo>
                  <a:cubicBezTo>
                    <a:pt x="72" y="45"/>
                    <a:pt x="70" y="46"/>
                    <a:pt x="70" y="46"/>
                  </a:cubicBezTo>
                  <a:cubicBezTo>
                    <a:pt x="71" y="49"/>
                    <a:pt x="71" y="49"/>
                    <a:pt x="71" y="49"/>
                  </a:cubicBezTo>
                  <a:cubicBezTo>
                    <a:pt x="67" y="52"/>
                    <a:pt x="67" y="52"/>
                    <a:pt x="67" y="52"/>
                  </a:cubicBezTo>
                  <a:cubicBezTo>
                    <a:pt x="67" y="47"/>
                    <a:pt x="67" y="47"/>
                    <a:pt x="67" y="47"/>
                  </a:cubicBezTo>
                  <a:cubicBezTo>
                    <a:pt x="62" y="46"/>
                    <a:pt x="62" y="46"/>
                    <a:pt x="62" y="46"/>
                  </a:cubicBezTo>
                  <a:cubicBezTo>
                    <a:pt x="57" y="56"/>
                    <a:pt x="57" y="56"/>
                    <a:pt x="57" y="56"/>
                  </a:cubicBezTo>
                  <a:cubicBezTo>
                    <a:pt x="58" y="56"/>
                    <a:pt x="58" y="56"/>
                    <a:pt x="58" y="56"/>
                  </a:cubicBezTo>
                  <a:cubicBezTo>
                    <a:pt x="62" y="51"/>
                    <a:pt x="62" y="51"/>
                    <a:pt x="62" y="51"/>
                  </a:cubicBezTo>
                  <a:cubicBezTo>
                    <a:pt x="63" y="57"/>
                    <a:pt x="63" y="57"/>
                    <a:pt x="63" y="57"/>
                  </a:cubicBezTo>
                  <a:cubicBezTo>
                    <a:pt x="61" y="57"/>
                    <a:pt x="61" y="57"/>
                    <a:pt x="61" y="57"/>
                  </a:cubicBezTo>
                  <a:cubicBezTo>
                    <a:pt x="62" y="59"/>
                    <a:pt x="62" y="59"/>
                    <a:pt x="62" y="59"/>
                  </a:cubicBezTo>
                  <a:cubicBezTo>
                    <a:pt x="67" y="58"/>
                    <a:pt x="67" y="58"/>
                    <a:pt x="67" y="58"/>
                  </a:cubicBezTo>
                  <a:cubicBezTo>
                    <a:pt x="64" y="63"/>
                    <a:pt x="64" y="63"/>
                    <a:pt x="64" y="63"/>
                  </a:cubicBezTo>
                  <a:cubicBezTo>
                    <a:pt x="64" y="70"/>
                    <a:pt x="64" y="70"/>
                    <a:pt x="64" y="70"/>
                  </a:cubicBezTo>
                  <a:cubicBezTo>
                    <a:pt x="62" y="68"/>
                    <a:pt x="62" y="68"/>
                    <a:pt x="62" y="68"/>
                  </a:cubicBezTo>
                  <a:cubicBezTo>
                    <a:pt x="62" y="68"/>
                    <a:pt x="55" y="73"/>
                    <a:pt x="60" y="73"/>
                  </a:cubicBezTo>
                  <a:cubicBezTo>
                    <a:pt x="64" y="74"/>
                    <a:pt x="73" y="74"/>
                    <a:pt x="73" y="74"/>
                  </a:cubicBezTo>
                  <a:cubicBezTo>
                    <a:pt x="70" y="80"/>
                    <a:pt x="70" y="80"/>
                    <a:pt x="70" y="80"/>
                  </a:cubicBezTo>
                  <a:cubicBezTo>
                    <a:pt x="58" y="79"/>
                    <a:pt x="58" y="79"/>
                    <a:pt x="58" y="79"/>
                  </a:cubicBezTo>
                  <a:cubicBezTo>
                    <a:pt x="56" y="87"/>
                    <a:pt x="56" y="87"/>
                    <a:pt x="56" y="87"/>
                  </a:cubicBezTo>
                  <a:cubicBezTo>
                    <a:pt x="62" y="93"/>
                    <a:pt x="62" y="93"/>
                    <a:pt x="62" y="93"/>
                  </a:cubicBezTo>
                  <a:cubicBezTo>
                    <a:pt x="51" y="88"/>
                    <a:pt x="51" y="88"/>
                    <a:pt x="51" y="88"/>
                  </a:cubicBezTo>
                  <a:cubicBezTo>
                    <a:pt x="51" y="91"/>
                    <a:pt x="51" y="91"/>
                    <a:pt x="51" y="91"/>
                  </a:cubicBezTo>
                  <a:cubicBezTo>
                    <a:pt x="44" y="90"/>
                    <a:pt x="44" y="90"/>
                    <a:pt x="44" y="90"/>
                  </a:cubicBezTo>
                  <a:cubicBezTo>
                    <a:pt x="44" y="90"/>
                    <a:pt x="47" y="93"/>
                    <a:pt x="46" y="95"/>
                  </a:cubicBezTo>
                  <a:cubicBezTo>
                    <a:pt x="44" y="99"/>
                    <a:pt x="42" y="98"/>
                    <a:pt x="42" y="98"/>
                  </a:cubicBezTo>
                  <a:cubicBezTo>
                    <a:pt x="49" y="104"/>
                    <a:pt x="49" y="104"/>
                    <a:pt x="49" y="104"/>
                  </a:cubicBezTo>
                  <a:cubicBezTo>
                    <a:pt x="52" y="102"/>
                    <a:pt x="52" y="102"/>
                    <a:pt x="52" y="102"/>
                  </a:cubicBezTo>
                  <a:cubicBezTo>
                    <a:pt x="55" y="104"/>
                    <a:pt x="55" y="104"/>
                    <a:pt x="55" y="104"/>
                  </a:cubicBezTo>
                  <a:cubicBezTo>
                    <a:pt x="49" y="106"/>
                    <a:pt x="49" y="106"/>
                    <a:pt x="49" y="106"/>
                  </a:cubicBezTo>
                  <a:cubicBezTo>
                    <a:pt x="55" y="110"/>
                    <a:pt x="55" y="110"/>
                    <a:pt x="55" y="110"/>
                  </a:cubicBezTo>
                  <a:cubicBezTo>
                    <a:pt x="59" y="106"/>
                    <a:pt x="59" y="106"/>
                    <a:pt x="59" y="106"/>
                  </a:cubicBezTo>
                  <a:cubicBezTo>
                    <a:pt x="60" y="108"/>
                    <a:pt x="60" y="108"/>
                    <a:pt x="60" y="108"/>
                  </a:cubicBezTo>
                  <a:cubicBezTo>
                    <a:pt x="62" y="107"/>
                    <a:pt x="62" y="107"/>
                    <a:pt x="62" y="107"/>
                  </a:cubicBezTo>
                  <a:cubicBezTo>
                    <a:pt x="63" y="111"/>
                    <a:pt x="63" y="111"/>
                    <a:pt x="63" y="111"/>
                  </a:cubicBezTo>
                  <a:cubicBezTo>
                    <a:pt x="59" y="111"/>
                    <a:pt x="59" y="111"/>
                    <a:pt x="59" y="111"/>
                  </a:cubicBezTo>
                  <a:cubicBezTo>
                    <a:pt x="59" y="116"/>
                    <a:pt x="59" y="116"/>
                    <a:pt x="59" y="116"/>
                  </a:cubicBezTo>
                  <a:cubicBezTo>
                    <a:pt x="59" y="116"/>
                    <a:pt x="64" y="119"/>
                    <a:pt x="69" y="119"/>
                  </a:cubicBezTo>
                  <a:cubicBezTo>
                    <a:pt x="74" y="119"/>
                    <a:pt x="84" y="121"/>
                    <a:pt x="84" y="121"/>
                  </a:cubicBezTo>
                  <a:cubicBezTo>
                    <a:pt x="83" y="127"/>
                    <a:pt x="83" y="127"/>
                    <a:pt x="83" y="127"/>
                  </a:cubicBezTo>
                  <a:cubicBezTo>
                    <a:pt x="83" y="127"/>
                    <a:pt x="78" y="129"/>
                    <a:pt x="76" y="129"/>
                  </a:cubicBezTo>
                  <a:cubicBezTo>
                    <a:pt x="74" y="129"/>
                    <a:pt x="70" y="124"/>
                    <a:pt x="70" y="124"/>
                  </a:cubicBezTo>
                  <a:cubicBezTo>
                    <a:pt x="70" y="124"/>
                    <a:pt x="67" y="129"/>
                    <a:pt x="64" y="131"/>
                  </a:cubicBezTo>
                  <a:cubicBezTo>
                    <a:pt x="62" y="132"/>
                    <a:pt x="60" y="135"/>
                    <a:pt x="60" y="135"/>
                  </a:cubicBezTo>
                  <a:cubicBezTo>
                    <a:pt x="64" y="139"/>
                    <a:pt x="64" y="139"/>
                    <a:pt x="64" y="139"/>
                  </a:cubicBezTo>
                  <a:cubicBezTo>
                    <a:pt x="64" y="139"/>
                    <a:pt x="61" y="140"/>
                    <a:pt x="58" y="142"/>
                  </a:cubicBezTo>
                  <a:cubicBezTo>
                    <a:pt x="56" y="145"/>
                    <a:pt x="54" y="148"/>
                    <a:pt x="54" y="148"/>
                  </a:cubicBezTo>
                  <a:cubicBezTo>
                    <a:pt x="50" y="147"/>
                    <a:pt x="50" y="147"/>
                    <a:pt x="50" y="147"/>
                  </a:cubicBezTo>
                  <a:cubicBezTo>
                    <a:pt x="47" y="150"/>
                    <a:pt x="47" y="150"/>
                    <a:pt x="47" y="150"/>
                  </a:cubicBezTo>
                  <a:cubicBezTo>
                    <a:pt x="35" y="155"/>
                    <a:pt x="35" y="155"/>
                    <a:pt x="35" y="155"/>
                  </a:cubicBezTo>
                  <a:cubicBezTo>
                    <a:pt x="47" y="155"/>
                    <a:pt x="47" y="155"/>
                    <a:pt x="47" y="155"/>
                  </a:cubicBezTo>
                  <a:cubicBezTo>
                    <a:pt x="49" y="153"/>
                    <a:pt x="49" y="153"/>
                    <a:pt x="49" y="153"/>
                  </a:cubicBezTo>
                  <a:cubicBezTo>
                    <a:pt x="49" y="153"/>
                    <a:pt x="53" y="159"/>
                    <a:pt x="60" y="157"/>
                  </a:cubicBezTo>
                  <a:cubicBezTo>
                    <a:pt x="67" y="156"/>
                    <a:pt x="71" y="152"/>
                    <a:pt x="71" y="152"/>
                  </a:cubicBezTo>
                  <a:cubicBezTo>
                    <a:pt x="73" y="151"/>
                    <a:pt x="73" y="151"/>
                    <a:pt x="73" y="151"/>
                  </a:cubicBezTo>
                  <a:cubicBezTo>
                    <a:pt x="73" y="157"/>
                    <a:pt x="73" y="157"/>
                    <a:pt x="73" y="157"/>
                  </a:cubicBezTo>
                  <a:cubicBezTo>
                    <a:pt x="79" y="158"/>
                    <a:pt x="79" y="158"/>
                    <a:pt x="79" y="158"/>
                  </a:cubicBezTo>
                  <a:cubicBezTo>
                    <a:pt x="82" y="161"/>
                    <a:pt x="82" y="161"/>
                    <a:pt x="82" y="161"/>
                  </a:cubicBezTo>
                  <a:cubicBezTo>
                    <a:pt x="75" y="159"/>
                    <a:pt x="75" y="159"/>
                    <a:pt x="75" y="159"/>
                  </a:cubicBezTo>
                  <a:cubicBezTo>
                    <a:pt x="67" y="159"/>
                    <a:pt x="67" y="159"/>
                    <a:pt x="67" y="159"/>
                  </a:cubicBezTo>
                  <a:cubicBezTo>
                    <a:pt x="55" y="161"/>
                    <a:pt x="55" y="161"/>
                    <a:pt x="55" y="161"/>
                  </a:cubicBezTo>
                  <a:cubicBezTo>
                    <a:pt x="46" y="157"/>
                    <a:pt x="46" y="157"/>
                    <a:pt x="46" y="157"/>
                  </a:cubicBezTo>
                  <a:cubicBezTo>
                    <a:pt x="39" y="163"/>
                    <a:pt x="39" y="163"/>
                    <a:pt x="39" y="163"/>
                  </a:cubicBezTo>
                  <a:cubicBezTo>
                    <a:pt x="34" y="164"/>
                    <a:pt x="34" y="164"/>
                    <a:pt x="34" y="164"/>
                  </a:cubicBezTo>
                  <a:cubicBezTo>
                    <a:pt x="31" y="173"/>
                    <a:pt x="31" y="173"/>
                    <a:pt x="31" y="173"/>
                  </a:cubicBezTo>
                  <a:cubicBezTo>
                    <a:pt x="35" y="175"/>
                    <a:pt x="35" y="175"/>
                    <a:pt x="35" y="175"/>
                  </a:cubicBezTo>
                  <a:cubicBezTo>
                    <a:pt x="26" y="173"/>
                    <a:pt x="26" y="173"/>
                    <a:pt x="26" y="173"/>
                  </a:cubicBezTo>
                  <a:cubicBezTo>
                    <a:pt x="26" y="169"/>
                    <a:pt x="26" y="169"/>
                    <a:pt x="26" y="169"/>
                  </a:cubicBezTo>
                  <a:cubicBezTo>
                    <a:pt x="21" y="172"/>
                    <a:pt x="21" y="172"/>
                    <a:pt x="21" y="172"/>
                  </a:cubicBezTo>
                  <a:cubicBezTo>
                    <a:pt x="19" y="171"/>
                    <a:pt x="19" y="171"/>
                    <a:pt x="19" y="171"/>
                  </a:cubicBezTo>
                  <a:cubicBezTo>
                    <a:pt x="19" y="169"/>
                    <a:pt x="19" y="169"/>
                    <a:pt x="19" y="169"/>
                  </a:cubicBezTo>
                  <a:cubicBezTo>
                    <a:pt x="19" y="169"/>
                    <a:pt x="14" y="169"/>
                    <a:pt x="9" y="171"/>
                  </a:cubicBezTo>
                  <a:cubicBezTo>
                    <a:pt x="5" y="173"/>
                    <a:pt x="0" y="175"/>
                    <a:pt x="4" y="178"/>
                  </a:cubicBezTo>
                  <a:cubicBezTo>
                    <a:pt x="9" y="179"/>
                    <a:pt x="17" y="181"/>
                    <a:pt x="19" y="181"/>
                  </a:cubicBezTo>
                  <a:cubicBezTo>
                    <a:pt x="21" y="181"/>
                    <a:pt x="30" y="180"/>
                    <a:pt x="29" y="182"/>
                  </a:cubicBezTo>
                  <a:cubicBezTo>
                    <a:pt x="28" y="184"/>
                    <a:pt x="22" y="188"/>
                    <a:pt x="16" y="188"/>
                  </a:cubicBezTo>
                  <a:cubicBezTo>
                    <a:pt x="10" y="188"/>
                    <a:pt x="10" y="190"/>
                    <a:pt x="9" y="192"/>
                  </a:cubicBezTo>
                  <a:cubicBezTo>
                    <a:pt x="7" y="193"/>
                    <a:pt x="2" y="193"/>
                    <a:pt x="2" y="193"/>
                  </a:cubicBezTo>
                  <a:cubicBezTo>
                    <a:pt x="2" y="199"/>
                    <a:pt x="2" y="199"/>
                    <a:pt x="2" y="199"/>
                  </a:cubicBezTo>
                  <a:cubicBezTo>
                    <a:pt x="2" y="199"/>
                    <a:pt x="8" y="196"/>
                    <a:pt x="8" y="198"/>
                  </a:cubicBezTo>
                  <a:cubicBezTo>
                    <a:pt x="8" y="200"/>
                    <a:pt x="10" y="204"/>
                    <a:pt x="10" y="204"/>
                  </a:cubicBezTo>
                  <a:cubicBezTo>
                    <a:pt x="30" y="202"/>
                    <a:pt x="30" y="202"/>
                    <a:pt x="30" y="202"/>
                  </a:cubicBezTo>
                  <a:cubicBezTo>
                    <a:pt x="16" y="206"/>
                    <a:pt x="16" y="206"/>
                    <a:pt x="16" y="206"/>
                  </a:cubicBezTo>
                  <a:cubicBezTo>
                    <a:pt x="14" y="210"/>
                    <a:pt x="14" y="210"/>
                    <a:pt x="14" y="210"/>
                  </a:cubicBezTo>
                  <a:cubicBezTo>
                    <a:pt x="9" y="210"/>
                    <a:pt x="9" y="210"/>
                    <a:pt x="9" y="210"/>
                  </a:cubicBezTo>
                  <a:cubicBezTo>
                    <a:pt x="7" y="214"/>
                    <a:pt x="7" y="214"/>
                    <a:pt x="7" y="214"/>
                  </a:cubicBezTo>
                  <a:cubicBezTo>
                    <a:pt x="22" y="212"/>
                    <a:pt x="22" y="212"/>
                    <a:pt x="22" y="212"/>
                  </a:cubicBezTo>
                  <a:cubicBezTo>
                    <a:pt x="26" y="213"/>
                    <a:pt x="26" y="213"/>
                    <a:pt x="26" y="213"/>
                  </a:cubicBezTo>
                  <a:cubicBezTo>
                    <a:pt x="33" y="211"/>
                    <a:pt x="33" y="211"/>
                    <a:pt x="33" y="211"/>
                  </a:cubicBezTo>
                  <a:cubicBezTo>
                    <a:pt x="35" y="214"/>
                    <a:pt x="35" y="214"/>
                    <a:pt x="35" y="214"/>
                  </a:cubicBezTo>
                  <a:cubicBezTo>
                    <a:pt x="35" y="214"/>
                    <a:pt x="29" y="215"/>
                    <a:pt x="26" y="216"/>
                  </a:cubicBezTo>
                  <a:cubicBezTo>
                    <a:pt x="23" y="216"/>
                    <a:pt x="18" y="220"/>
                    <a:pt x="18" y="220"/>
                  </a:cubicBezTo>
                  <a:cubicBezTo>
                    <a:pt x="28" y="219"/>
                    <a:pt x="28" y="219"/>
                    <a:pt x="28" y="219"/>
                  </a:cubicBezTo>
                  <a:cubicBezTo>
                    <a:pt x="28" y="219"/>
                    <a:pt x="23" y="224"/>
                    <a:pt x="22" y="224"/>
                  </a:cubicBezTo>
                  <a:cubicBezTo>
                    <a:pt x="20" y="224"/>
                    <a:pt x="16" y="225"/>
                    <a:pt x="16" y="225"/>
                  </a:cubicBezTo>
                  <a:cubicBezTo>
                    <a:pt x="18" y="226"/>
                    <a:pt x="18" y="226"/>
                    <a:pt x="18" y="226"/>
                  </a:cubicBezTo>
                  <a:cubicBezTo>
                    <a:pt x="34" y="225"/>
                    <a:pt x="34" y="225"/>
                    <a:pt x="34" y="225"/>
                  </a:cubicBezTo>
                  <a:cubicBezTo>
                    <a:pt x="37" y="226"/>
                    <a:pt x="37" y="226"/>
                    <a:pt x="37" y="226"/>
                  </a:cubicBezTo>
                  <a:cubicBezTo>
                    <a:pt x="35" y="230"/>
                    <a:pt x="35" y="230"/>
                    <a:pt x="35" y="230"/>
                  </a:cubicBezTo>
                  <a:cubicBezTo>
                    <a:pt x="35" y="230"/>
                    <a:pt x="40" y="232"/>
                    <a:pt x="42" y="231"/>
                  </a:cubicBezTo>
                  <a:cubicBezTo>
                    <a:pt x="44" y="229"/>
                    <a:pt x="46" y="228"/>
                    <a:pt x="46" y="228"/>
                  </a:cubicBezTo>
                  <a:cubicBezTo>
                    <a:pt x="53" y="231"/>
                    <a:pt x="53" y="231"/>
                    <a:pt x="53" y="231"/>
                  </a:cubicBezTo>
                  <a:cubicBezTo>
                    <a:pt x="57" y="228"/>
                    <a:pt x="57" y="228"/>
                    <a:pt x="57" y="228"/>
                  </a:cubicBezTo>
                  <a:cubicBezTo>
                    <a:pt x="61" y="230"/>
                    <a:pt x="61" y="230"/>
                    <a:pt x="61" y="230"/>
                  </a:cubicBezTo>
                  <a:cubicBezTo>
                    <a:pt x="66" y="227"/>
                    <a:pt x="66" y="227"/>
                    <a:pt x="66" y="227"/>
                  </a:cubicBezTo>
                  <a:cubicBezTo>
                    <a:pt x="69" y="228"/>
                    <a:pt x="69" y="228"/>
                    <a:pt x="69" y="228"/>
                  </a:cubicBezTo>
                  <a:cubicBezTo>
                    <a:pt x="69" y="228"/>
                    <a:pt x="83" y="228"/>
                    <a:pt x="82" y="222"/>
                  </a:cubicBezTo>
                  <a:cubicBezTo>
                    <a:pt x="82" y="213"/>
                    <a:pt x="82" y="213"/>
                    <a:pt x="82" y="213"/>
                  </a:cubicBezTo>
                  <a:cubicBezTo>
                    <a:pt x="82" y="213"/>
                    <a:pt x="85" y="212"/>
                    <a:pt x="87" y="215"/>
                  </a:cubicBezTo>
                  <a:cubicBezTo>
                    <a:pt x="90" y="219"/>
                    <a:pt x="85" y="218"/>
                    <a:pt x="85" y="220"/>
                  </a:cubicBezTo>
                  <a:cubicBezTo>
                    <a:pt x="85" y="222"/>
                    <a:pt x="87" y="224"/>
                    <a:pt x="91" y="222"/>
                  </a:cubicBezTo>
                  <a:cubicBezTo>
                    <a:pt x="96" y="222"/>
                    <a:pt x="103" y="218"/>
                    <a:pt x="103" y="218"/>
                  </a:cubicBezTo>
                  <a:cubicBezTo>
                    <a:pt x="103" y="214"/>
                    <a:pt x="103" y="214"/>
                    <a:pt x="103" y="214"/>
                  </a:cubicBezTo>
                  <a:cubicBezTo>
                    <a:pt x="103" y="214"/>
                    <a:pt x="109" y="220"/>
                    <a:pt x="112" y="218"/>
                  </a:cubicBezTo>
                  <a:cubicBezTo>
                    <a:pt x="117" y="216"/>
                    <a:pt x="116" y="210"/>
                    <a:pt x="116" y="210"/>
                  </a:cubicBezTo>
                  <a:cubicBezTo>
                    <a:pt x="119" y="211"/>
                    <a:pt x="119" y="211"/>
                    <a:pt x="119" y="211"/>
                  </a:cubicBezTo>
                  <a:cubicBezTo>
                    <a:pt x="125" y="208"/>
                    <a:pt x="125" y="208"/>
                    <a:pt x="125" y="208"/>
                  </a:cubicBezTo>
                  <a:cubicBezTo>
                    <a:pt x="139" y="212"/>
                    <a:pt x="139" y="212"/>
                    <a:pt x="139" y="212"/>
                  </a:cubicBezTo>
                  <a:cubicBezTo>
                    <a:pt x="141" y="204"/>
                    <a:pt x="141" y="204"/>
                    <a:pt x="141" y="204"/>
                  </a:cubicBezTo>
                  <a:cubicBezTo>
                    <a:pt x="144" y="206"/>
                    <a:pt x="144" y="206"/>
                    <a:pt x="144" y="206"/>
                  </a:cubicBezTo>
                  <a:cubicBezTo>
                    <a:pt x="143" y="213"/>
                    <a:pt x="143" y="213"/>
                    <a:pt x="143" y="213"/>
                  </a:cubicBezTo>
                  <a:cubicBezTo>
                    <a:pt x="148" y="212"/>
                    <a:pt x="148" y="212"/>
                    <a:pt x="148" y="212"/>
                  </a:cubicBezTo>
                  <a:cubicBezTo>
                    <a:pt x="150" y="206"/>
                    <a:pt x="150" y="206"/>
                    <a:pt x="150" y="206"/>
                  </a:cubicBezTo>
                  <a:cubicBezTo>
                    <a:pt x="150" y="210"/>
                    <a:pt x="150" y="210"/>
                    <a:pt x="150" y="210"/>
                  </a:cubicBezTo>
                  <a:cubicBezTo>
                    <a:pt x="150" y="210"/>
                    <a:pt x="153" y="214"/>
                    <a:pt x="157" y="214"/>
                  </a:cubicBezTo>
                  <a:cubicBezTo>
                    <a:pt x="161" y="214"/>
                    <a:pt x="169" y="213"/>
                    <a:pt x="169" y="213"/>
                  </a:cubicBezTo>
                  <a:cubicBezTo>
                    <a:pt x="168" y="208"/>
                    <a:pt x="168" y="208"/>
                    <a:pt x="168" y="208"/>
                  </a:cubicBezTo>
                  <a:cubicBezTo>
                    <a:pt x="162" y="202"/>
                    <a:pt x="162" y="202"/>
                    <a:pt x="162" y="202"/>
                  </a:cubicBezTo>
                  <a:cubicBezTo>
                    <a:pt x="164" y="201"/>
                    <a:pt x="164" y="201"/>
                    <a:pt x="164" y="201"/>
                  </a:cubicBezTo>
                  <a:cubicBezTo>
                    <a:pt x="169" y="203"/>
                    <a:pt x="169" y="203"/>
                    <a:pt x="169" y="203"/>
                  </a:cubicBezTo>
                  <a:cubicBezTo>
                    <a:pt x="169" y="201"/>
                    <a:pt x="169" y="201"/>
                    <a:pt x="169" y="201"/>
                  </a:cubicBezTo>
                  <a:cubicBezTo>
                    <a:pt x="178" y="193"/>
                    <a:pt x="178" y="193"/>
                    <a:pt x="178" y="193"/>
                  </a:cubicBezTo>
                  <a:cubicBezTo>
                    <a:pt x="178" y="187"/>
                    <a:pt x="178" y="187"/>
                    <a:pt x="178" y="187"/>
                  </a:cubicBezTo>
                  <a:cubicBezTo>
                    <a:pt x="178" y="187"/>
                    <a:pt x="182" y="178"/>
                    <a:pt x="184" y="177"/>
                  </a:cubicBezTo>
                  <a:cubicBezTo>
                    <a:pt x="187" y="175"/>
                    <a:pt x="192" y="170"/>
                    <a:pt x="193" y="161"/>
                  </a:cubicBezTo>
                  <a:cubicBezTo>
                    <a:pt x="193" y="149"/>
                    <a:pt x="193" y="149"/>
                    <a:pt x="193" y="149"/>
                  </a:cubicBezTo>
                  <a:cubicBezTo>
                    <a:pt x="193" y="149"/>
                    <a:pt x="186" y="145"/>
                    <a:pt x="188" y="142"/>
                  </a:cubicBezTo>
                  <a:cubicBezTo>
                    <a:pt x="191" y="140"/>
                    <a:pt x="194" y="141"/>
                    <a:pt x="194" y="141"/>
                  </a:cubicBezTo>
                  <a:cubicBezTo>
                    <a:pt x="194" y="141"/>
                    <a:pt x="194" y="137"/>
                    <a:pt x="195" y="135"/>
                  </a:cubicBezTo>
                  <a:cubicBezTo>
                    <a:pt x="197" y="134"/>
                    <a:pt x="200" y="132"/>
                    <a:pt x="199" y="130"/>
                  </a:cubicBezTo>
                  <a:cubicBezTo>
                    <a:pt x="197" y="127"/>
                    <a:pt x="194" y="119"/>
                    <a:pt x="194" y="119"/>
                  </a:cubicBezTo>
                  <a:cubicBezTo>
                    <a:pt x="194" y="119"/>
                    <a:pt x="197" y="117"/>
                    <a:pt x="197" y="112"/>
                  </a:cubicBezTo>
                  <a:cubicBezTo>
                    <a:pt x="197" y="107"/>
                    <a:pt x="190" y="104"/>
                    <a:pt x="193" y="102"/>
                  </a:cubicBezTo>
                  <a:cubicBezTo>
                    <a:pt x="197" y="99"/>
                    <a:pt x="203" y="103"/>
                    <a:pt x="204" y="102"/>
                  </a:cubicBezTo>
                  <a:cubicBezTo>
                    <a:pt x="204" y="101"/>
                    <a:pt x="201" y="95"/>
                    <a:pt x="201" y="95"/>
                  </a:cubicBez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35" name="Island"/>
            <p:cNvSpPr>
              <a:spLocks noEditPoints="1"/>
            </p:cNvSpPr>
            <p:nvPr/>
          </p:nvSpPr>
          <p:spPr bwMode="auto">
            <a:xfrm>
              <a:off x="3189754" y="1133316"/>
              <a:ext cx="486410" cy="400050"/>
            </a:xfrm>
            <a:custGeom>
              <a:avLst/>
              <a:gdLst>
                <a:gd name="T0" fmla="*/ 273 w 285"/>
                <a:gd name="T1" fmla="*/ 136 h 235"/>
                <a:gd name="T2" fmla="*/ 262 w 285"/>
                <a:gd name="T3" fmla="*/ 113 h 235"/>
                <a:gd name="T4" fmla="*/ 268 w 285"/>
                <a:gd name="T5" fmla="*/ 98 h 235"/>
                <a:gd name="T6" fmla="*/ 252 w 285"/>
                <a:gd name="T7" fmla="*/ 81 h 235"/>
                <a:gd name="T8" fmla="*/ 229 w 285"/>
                <a:gd name="T9" fmla="*/ 89 h 235"/>
                <a:gd name="T10" fmla="*/ 206 w 285"/>
                <a:gd name="T11" fmla="*/ 89 h 235"/>
                <a:gd name="T12" fmla="*/ 189 w 285"/>
                <a:gd name="T13" fmla="*/ 71 h 235"/>
                <a:gd name="T14" fmla="*/ 178 w 285"/>
                <a:gd name="T15" fmla="*/ 102 h 235"/>
                <a:gd name="T16" fmla="*/ 177 w 285"/>
                <a:gd name="T17" fmla="*/ 75 h 235"/>
                <a:gd name="T18" fmla="*/ 170 w 285"/>
                <a:gd name="T19" fmla="*/ 63 h 235"/>
                <a:gd name="T20" fmla="*/ 144 w 285"/>
                <a:gd name="T21" fmla="*/ 81 h 235"/>
                <a:gd name="T22" fmla="*/ 141 w 285"/>
                <a:gd name="T23" fmla="*/ 52 h 235"/>
                <a:gd name="T24" fmla="*/ 133 w 285"/>
                <a:gd name="T25" fmla="*/ 54 h 235"/>
                <a:gd name="T26" fmla="*/ 115 w 285"/>
                <a:gd name="T27" fmla="*/ 81 h 235"/>
                <a:gd name="T28" fmla="*/ 110 w 285"/>
                <a:gd name="T29" fmla="*/ 75 h 235"/>
                <a:gd name="T30" fmla="*/ 95 w 285"/>
                <a:gd name="T31" fmla="*/ 81 h 235"/>
                <a:gd name="T32" fmla="*/ 90 w 285"/>
                <a:gd name="T33" fmla="*/ 75 h 235"/>
                <a:gd name="T34" fmla="*/ 92 w 285"/>
                <a:gd name="T35" fmla="*/ 54 h 235"/>
                <a:gd name="T36" fmla="*/ 109 w 285"/>
                <a:gd name="T37" fmla="*/ 44 h 235"/>
                <a:gd name="T38" fmla="*/ 104 w 285"/>
                <a:gd name="T39" fmla="*/ 23 h 235"/>
                <a:gd name="T40" fmla="*/ 97 w 285"/>
                <a:gd name="T41" fmla="*/ 10 h 235"/>
                <a:gd name="T42" fmla="*/ 81 w 285"/>
                <a:gd name="T43" fmla="*/ 5 h 235"/>
                <a:gd name="T44" fmla="*/ 88 w 285"/>
                <a:gd name="T45" fmla="*/ 13 h 235"/>
                <a:gd name="T46" fmla="*/ 87 w 285"/>
                <a:gd name="T47" fmla="*/ 29 h 235"/>
                <a:gd name="T48" fmla="*/ 79 w 285"/>
                <a:gd name="T49" fmla="*/ 32 h 235"/>
                <a:gd name="T50" fmla="*/ 73 w 285"/>
                <a:gd name="T51" fmla="*/ 27 h 235"/>
                <a:gd name="T52" fmla="*/ 71 w 285"/>
                <a:gd name="T53" fmla="*/ 13 h 235"/>
                <a:gd name="T54" fmla="*/ 53 w 285"/>
                <a:gd name="T55" fmla="*/ 22 h 235"/>
                <a:gd name="T56" fmla="*/ 57 w 285"/>
                <a:gd name="T57" fmla="*/ 38 h 235"/>
                <a:gd name="T58" fmla="*/ 38 w 285"/>
                <a:gd name="T59" fmla="*/ 23 h 235"/>
                <a:gd name="T60" fmla="*/ 30 w 285"/>
                <a:gd name="T61" fmla="*/ 36 h 235"/>
                <a:gd name="T62" fmla="*/ 30 w 285"/>
                <a:gd name="T63" fmla="*/ 49 h 235"/>
                <a:gd name="T64" fmla="*/ 60 w 285"/>
                <a:gd name="T65" fmla="*/ 50 h 235"/>
                <a:gd name="T66" fmla="*/ 72 w 285"/>
                <a:gd name="T67" fmla="*/ 64 h 235"/>
                <a:gd name="T68" fmla="*/ 72 w 285"/>
                <a:gd name="T69" fmla="*/ 75 h 235"/>
                <a:gd name="T70" fmla="*/ 69 w 285"/>
                <a:gd name="T71" fmla="*/ 87 h 235"/>
                <a:gd name="T72" fmla="*/ 45 w 285"/>
                <a:gd name="T73" fmla="*/ 87 h 235"/>
                <a:gd name="T74" fmla="*/ 31 w 285"/>
                <a:gd name="T75" fmla="*/ 83 h 235"/>
                <a:gd name="T76" fmla="*/ 4 w 285"/>
                <a:gd name="T77" fmla="*/ 84 h 235"/>
                <a:gd name="T78" fmla="*/ 34 w 285"/>
                <a:gd name="T79" fmla="*/ 97 h 235"/>
                <a:gd name="T80" fmla="*/ 36 w 285"/>
                <a:gd name="T81" fmla="*/ 117 h 235"/>
                <a:gd name="T82" fmla="*/ 48 w 285"/>
                <a:gd name="T83" fmla="*/ 121 h 235"/>
                <a:gd name="T84" fmla="*/ 36 w 285"/>
                <a:gd name="T85" fmla="*/ 132 h 235"/>
                <a:gd name="T86" fmla="*/ 36 w 285"/>
                <a:gd name="T87" fmla="*/ 141 h 235"/>
                <a:gd name="T88" fmla="*/ 14 w 285"/>
                <a:gd name="T89" fmla="*/ 149 h 235"/>
                <a:gd name="T90" fmla="*/ 0 w 285"/>
                <a:gd name="T91" fmla="*/ 154 h 235"/>
                <a:gd name="T92" fmla="*/ 28 w 285"/>
                <a:gd name="T93" fmla="*/ 168 h 235"/>
                <a:gd name="T94" fmla="*/ 45 w 285"/>
                <a:gd name="T95" fmla="*/ 177 h 235"/>
                <a:gd name="T96" fmla="*/ 55 w 285"/>
                <a:gd name="T97" fmla="*/ 194 h 235"/>
                <a:gd name="T98" fmla="*/ 79 w 285"/>
                <a:gd name="T99" fmla="*/ 224 h 235"/>
                <a:gd name="T100" fmla="*/ 123 w 285"/>
                <a:gd name="T101" fmla="*/ 221 h 235"/>
                <a:gd name="T102" fmla="*/ 155 w 285"/>
                <a:gd name="T103" fmla="*/ 227 h 235"/>
                <a:gd name="T104" fmla="*/ 195 w 285"/>
                <a:gd name="T105" fmla="*/ 217 h 235"/>
                <a:gd name="T106" fmla="*/ 212 w 285"/>
                <a:gd name="T107" fmla="*/ 218 h 235"/>
                <a:gd name="T108" fmla="*/ 240 w 285"/>
                <a:gd name="T109" fmla="*/ 207 h 235"/>
                <a:gd name="T110" fmla="*/ 243 w 285"/>
                <a:gd name="T111" fmla="*/ 194 h 235"/>
                <a:gd name="T112" fmla="*/ 258 w 285"/>
                <a:gd name="T113" fmla="*/ 190 h 235"/>
                <a:gd name="T114" fmla="*/ 263 w 285"/>
                <a:gd name="T115" fmla="*/ 183 h 235"/>
                <a:gd name="T116" fmla="*/ 272 w 285"/>
                <a:gd name="T117" fmla="*/ 183 h 235"/>
                <a:gd name="T118" fmla="*/ 278 w 285"/>
                <a:gd name="T119" fmla="*/ 173 h 235"/>
                <a:gd name="T120" fmla="*/ 284 w 285"/>
                <a:gd name="T121" fmla="*/ 155 h 235"/>
                <a:gd name="T122" fmla="*/ 50 w 285"/>
                <a:gd name="T123" fmla="*/ 205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5"/>
                <a:gd name="T187" fmla="*/ 0 h 235"/>
                <a:gd name="T188" fmla="*/ 285 w 285"/>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5" h="235">
                  <a:moveTo>
                    <a:pt x="284" y="155"/>
                  </a:moveTo>
                  <a:cubicBezTo>
                    <a:pt x="280" y="156"/>
                    <a:pt x="280" y="156"/>
                    <a:pt x="280" y="156"/>
                  </a:cubicBezTo>
                  <a:cubicBezTo>
                    <a:pt x="280" y="153"/>
                    <a:pt x="280" y="153"/>
                    <a:pt x="280" y="153"/>
                  </a:cubicBezTo>
                  <a:cubicBezTo>
                    <a:pt x="279" y="153"/>
                    <a:pt x="279" y="153"/>
                    <a:pt x="279" y="153"/>
                  </a:cubicBezTo>
                  <a:cubicBezTo>
                    <a:pt x="281" y="150"/>
                    <a:pt x="281" y="150"/>
                    <a:pt x="281" y="150"/>
                  </a:cubicBezTo>
                  <a:cubicBezTo>
                    <a:pt x="280" y="149"/>
                    <a:pt x="280" y="149"/>
                    <a:pt x="280" y="149"/>
                  </a:cubicBezTo>
                  <a:cubicBezTo>
                    <a:pt x="280" y="149"/>
                    <a:pt x="275" y="147"/>
                    <a:pt x="272" y="143"/>
                  </a:cubicBezTo>
                  <a:cubicBezTo>
                    <a:pt x="270" y="139"/>
                    <a:pt x="273" y="136"/>
                    <a:pt x="273" y="136"/>
                  </a:cubicBezTo>
                  <a:cubicBezTo>
                    <a:pt x="260" y="133"/>
                    <a:pt x="260" y="133"/>
                    <a:pt x="260" y="133"/>
                  </a:cubicBezTo>
                  <a:cubicBezTo>
                    <a:pt x="261" y="130"/>
                    <a:pt x="261" y="130"/>
                    <a:pt x="261" y="130"/>
                  </a:cubicBezTo>
                  <a:cubicBezTo>
                    <a:pt x="259" y="130"/>
                    <a:pt x="259" y="130"/>
                    <a:pt x="259" y="130"/>
                  </a:cubicBezTo>
                  <a:cubicBezTo>
                    <a:pt x="259" y="130"/>
                    <a:pt x="260" y="128"/>
                    <a:pt x="262" y="128"/>
                  </a:cubicBezTo>
                  <a:cubicBezTo>
                    <a:pt x="264" y="127"/>
                    <a:pt x="265" y="127"/>
                    <a:pt x="269" y="124"/>
                  </a:cubicBezTo>
                  <a:cubicBezTo>
                    <a:pt x="273" y="122"/>
                    <a:pt x="272" y="116"/>
                    <a:pt x="271" y="115"/>
                  </a:cubicBezTo>
                  <a:cubicBezTo>
                    <a:pt x="270" y="113"/>
                    <a:pt x="268" y="115"/>
                    <a:pt x="265" y="115"/>
                  </a:cubicBezTo>
                  <a:cubicBezTo>
                    <a:pt x="264" y="115"/>
                    <a:pt x="262" y="113"/>
                    <a:pt x="262" y="113"/>
                  </a:cubicBezTo>
                  <a:cubicBezTo>
                    <a:pt x="262" y="113"/>
                    <a:pt x="263" y="112"/>
                    <a:pt x="263" y="110"/>
                  </a:cubicBezTo>
                  <a:cubicBezTo>
                    <a:pt x="263" y="108"/>
                    <a:pt x="260" y="107"/>
                    <a:pt x="260" y="107"/>
                  </a:cubicBezTo>
                  <a:cubicBezTo>
                    <a:pt x="260" y="107"/>
                    <a:pt x="269" y="106"/>
                    <a:pt x="270" y="105"/>
                  </a:cubicBezTo>
                  <a:cubicBezTo>
                    <a:pt x="271" y="102"/>
                    <a:pt x="271" y="99"/>
                    <a:pt x="271" y="99"/>
                  </a:cubicBezTo>
                  <a:cubicBezTo>
                    <a:pt x="284" y="97"/>
                    <a:pt x="284" y="97"/>
                    <a:pt x="284" y="97"/>
                  </a:cubicBezTo>
                  <a:cubicBezTo>
                    <a:pt x="284" y="97"/>
                    <a:pt x="280" y="96"/>
                    <a:pt x="278" y="96"/>
                  </a:cubicBezTo>
                  <a:cubicBezTo>
                    <a:pt x="277" y="95"/>
                    <a:pt x="279" y="94"/>
                    <a:pt x="276" y="93"/>
                  </a:cubicBezTo>
                  <a:cubicBezTo>
                    <a:pt x="274" y="92"/>
                    <a:pt x="270" y="97"/>
                    <a:pt x="268" y="98"/>
                  </a:cubicBezTo>
                  <a:cubicBezTo>
                    <a:pt x="264" y="99"/>
                    <a:pt x="265" y="96"/>
                    <a:pt x="262" y="97"/>
                  </a:cubicBezTo>
                  <a:cubicBezTo>
                    <a:pt x="258" y="97"/>
                    <a:pt x="259" y="101"/>
                    <a:pt x="258" y="102"/>
                  </a:cubicBezTo>
                  <a:cubicBezTo>
                    <a:pt x="257" y="102"/>
                    <a:pt x="256" y="99"/>
                    <a:pt x="256" y="97"/>
                  </a:cubicBezTo>
                  <a:cubicBezTo>
                    <a:pt x="255" y="96"/>
                    <a:pt x="253" y="95"/>
                    <a:pt x="253" y="95"/>
                  </a:cubicBezTo>
                  <a:cubicBezTo>
                    <a:pt x="254" y="93"/>
                    <a:pt x="254" y="93"/>
                    <a:pt x="254" y="93"/>
                  </a:cubicBezTo>
                  <a:cubicBezTo>
                    <a:pt x="252" y="92"/>
                    <a:pt x="252" y="92"/>
                    <a:pt x="252" y="92"/>
                  </a:cubicBezTo>
                  <a:cubicBezTo>
                    <a:pt x="252" y="92"/>
                    <a:pt x="255" y="90"/>
                    <a:pt x="256" y="86"/>
                  </a:cubicBezTo>
                  <a:cubicBezTo>
                    <a:pt x="258" y="84"/>
                    <a:pt x="252" y="81"/>
                    <a:pt x="252" y="81"/>
                  </a:cubicBezTo>
                  <a:cubicBezTo>
                    <a:pt x="252" y="81"/>
                    <a:pt x="255" y="79"/>
                    <a:pt x="253" y="74"/>
                  </a:cubicBezTo>
                  <a:cubicBezTo>
                    <a:pt x="251" y="69"/>
                    <a:pt x="245" y="74"/>
                    <a:pt x="245" y="74"/>
                  </a:cubicBezTo>
                  <a:cubicBezTo>
                    <a:pt x="245" y="74"/>
                    <a:pt x="242" y="69"/>
                    <a:pt x="240" y="69"/>
                  </a:cubicBezTo>
                  <a:cubicBezTo>
                    <a:pt x="238" y="69"/>
                    <a:pt x="238" y="75"/>
                    <a:pt x="238" y="77"/>
                  </a:cubicBezTo>
                  <a:cubicBezTo>
                    <a:pt x="238" y="79"/>
                    <a:pt x="236" y="80"/>
                    <a:pt x="236" y="80"/>
                  </a:cubicBezTo>
                  <a:cubicBezTo>
                    <a:pt x="236" y="80"/>
                    <a:pt x="236" y="86"/>
                    <a:pt x="235" y="89"/>
                  </a:cubicBezTo>
                  <a:cubicBezTo>
                    <a:pt x="232" y="90"/>
                    <a:pt x="230" y="90"/>
                    <a:pt x="230" y="90"/>
                  </a:cubicBezTo>
                  <a:cubicBezTo>
                    <a:pt x="229" y="89"/>
                    <a:pt x="229" y="89"/>
                    <a:pt x="229" y="89"/>
                  </a:cubicBezTo>
                  <a:cubicBezTo>
                    <a:pt x="226" y="89"/>
                    <a:pt x="226" y="89"/>
                    <a:pt x="226" y="89"/>
                  </a:cubicBezTo>
                  <a:cubicBezTo>
                    <a:pt x="226" y="89"/>
                    <a:pt x="224" y="90"/>
                    <a:pt x="223" y="91"/>
                  </a:cubicBezTo>
                  <a:cubicBezTo>
                    <a:pt x="222" y="91"/>
                    <a:pt x="219" y="89"/>
                    <a:pt x="219" y="89"/>
                  </a:cubicBezTo>
                  <a:cubicBezTo>
                    <a:pt x="220" y="84"/>
                    <a:pt x="220" y="84"/>
                    <a:pt x="220" y="84"/>
                  </a:cubicBezTo>
                  <a:cubicBezTo>
                    <a:pt x="220" y="84"/>
                    <a:pt x="217" y="81"/>
                    <a:pt x="214" y="82"/>
                  </a:cubicBezTo>
                  <a:cubicBezTo>
                    <a:pt x="210" y="82"/>
                    <a:pt x="210" y="84"/>
                    <a:pt x="210" y="86"/>
                  </a:cubicBezTo>
                  <a:cubicBezTo>
                    <a:pt x="209" y="87"/>
                    <a:pt x="206" y="87"/>
                    <a:pt x="206" y="87"/>
                  </a:cubicBezTo>
                  <a:cubicBezTo>
                    <a:pt x="206" y="89"/>
                    <a:pt x="206" y="89"/>
                    <a:pt x="206" y="89"/>
                  </a:cubicBezTo>
                  <a:cubicBezTo>
                    <a:pt x="203" y="93"/>
                    <a:pt x="203" y="93"/>
                    <a:pt x="203" y="93"/>
                  </a:cubicBezTo>
                  <a:cubicBezTo>
                    <a:pt x="203" y="93"/>
                    <a:pt x="202" y="91"/>
                    <a:pt x="199" y="90"/>
                  </a:cubicBezTo>
                  <a:cubicBezTo>
                    <a:pt x="198" y="89"/>
                    <a:pt x="197" y="90"/>
                    <a:pt x="197" y="90"/>
                  </a:cubicBezTo>
                  <a:cubicBezTo>
                    <a:pt x="196" y="80"/>
                    <a:pt x="196" y="80"/>
                    <a:pt x="196" y="80"/>
                  </a:cubicBezTo>
                  <a:cubicBezTo>
                    <a:pt x="195" y="79"/>
                    <a:pt x="195" y="79"/>
                    <a:pt x="195" y="79"/>
                  </a:cubicBezTo>
                  <a:cubicBezTo>
                    <a:pt x="195" y="76"/>
                    <a:pt x="195" y="76"/>
                    <a:pt x="195" y="76"/>
                  </a:cubicBezTo>
                  <a:cubicBezTo>
                    <a:pt x="191" y="74"/>
                    <a:pt x="191" y="74"/>
                    <a:pt x="191" y="74"/>
                  </a:cubicBezTo>
                  <a:cubicBezTo>
                    <a:pt x="189" y="71"/>
                    <a:pt x="189" y="71"/>
                    <a:pt x="189" y="71"/>
                  </a:cubicBezTo>
                  <a:cubicBezTo>
                    <a:pt x="189" y="71"/>
                    <a:pt x="184" y="71"/>
                    <a:pt x="183" y="78"/>
                  </a:cubicBezTo>
                  <a:cubicBezTo>
                    <a:pt x="181" y="84"/>
                    <a:pt x="183" y="85"/>
                    <a:pt x="183" y="85"/>
                  </a:cubicBezTo>
                  <a:cubicBezTo>
                    <a:pt x="181" y="86"/>
                    <a:pt x="181" y="86"/>
                    <a:pt x="181" y="86"/>
                  </a:cubicBezTo>
                  <a:cubicBezTo>
                    <a:pt x="181" y="87"/>
                    <a:pt x="181" y="87"/>
                    <a:pt x="181" y="87"/>
                  </a:cubicBezTo>
                  <a:cubicBezTo>
                    <a:pt x="183" y="87"/>
                    <a:pt x="183" y="87"/>
                    <a:pt x="183" y="87"/>
                  </a:cubicBezTo>
                  <a:cubicBezTo>
                    <a:pt x="182" y="93"/>
                    <a:pt x="182" y="93"/>
                    <a:pt x="182" y="93"/>
                  </a:cubicBezTo>
                  <a:cubicBezTo>
                    <a:pt x="178" y="99"/>
                    <a:pt x="178" y="99"/>
                    <a:pt x="178" y="99"/>
                  </a:cubicBezTo>
                  <a:cubicBezTo>
                    <a:pt x="178" y="102"/>
                    <a:pt x="178" y="102"/>
                    <a:pt x="178" y="102"/>
                  </a:cubicBezTo>
                  <a:cubicBezTo>
                    <a:pt x="176" y="105"/>
                    <a:pt x="176" y="105"/>
                    <a:pt x="176" y="105"/>
                  </a:cubicBezTo>
                  <a:cubicBezTo>
                    <a:pt x="177" y="102"/>
                    <a:pt x="177" y="102"/>
                    <a:pt x="177" y="102"/>
                  </a:cubicBezTo>
                  <a:cubicBezTo>
                    <a:pt x="177" y="98"/>
                    <a:pt x="177" y="98"/>
                    <a:pt x="177" y="98"/>
                  </a:cubicBezTo>
                  <a:cubicBezTo>
                    <a:pt x="177" y="98"/>
                    <a:pt x="177" y="96"/>
                    <a:pt x="178" y="95"/>
                  </a:cubicBezTo>
                  <a:cubicBezTo>
                    <a:pt x="179" y="94"/>
                    <a:pt x="179" y="92"/>
                    <a:pt x="179" y="92"/>
                  </a:cubicBezTo>
                  <a:cubicBezTo>
                    <a:pt x="178" y="83"/>
                    <a:pt x="178" y="83"/>
                    <a:pt x="178" y="83"/>
                  </a:cubicBezTo>
                  <a:cubicBezTo>
                    <a:pt x="178" y="83"/>
                    <a:pt x="175" y="81"/>
                    <a:pt x="175" y="80"/>
                  </a:cubicBezTo>
                  <a:cubicBezTo>
                    <a:pt x="175" y="78"/>
                    <a:pt x="177" y="77"/>
                    <a:pt x="177" y="75"/>
                  </a:cubicBezTo>
                  <a:cubicBezTo>
                    <a:pt x="178" y="74"/>
                    <a:pt x="177" y="71"/>
                    <a:pt x="177" y="71"/>
                  </a:cubicBezTo>
                  <a:cubicBezTo>
                    <a:pt x="178" y="69"/>
                    <a:pt x="178" y="69"/>
                    <a:pt x="178" y="69"/>
                  </a:cubicBezTo>
                  <a:cubicBezTo>
                    <a:pt x="177" y="67"/>
                    <a:pt x="177" y="67"/>
                    <a:pt x="177" y="67"/>
                  </a:cubicBezTo>
                  <a:cubicBezTo>
                    <a:pt x="175" y="67"/>
                    <a:pt x="175" y="67"/>
                    <a:pt x="175" y="67"/>
                  </a:cubicBezTo>
                  <a:cubicBezTo>
                    <a:pt x="176" y="65"/>
                    <a:pt x="176" y="65"/>
                    <a:pt x="176" y="65"/>
                  </a:cubicBezTo>
                  <a:cubicBezTo>
                    <a:pt x="175" y="64"/>
                    <a:pt x="175" y="64"/>
                    <a:pt x="175" y="64"/>
                  </a:cubicBezTo>
                  <a:cubicBezTo>
                    <a:pt x="172" y="66"/>
                    <a:pt x="172" y="66"/>
                    <a:pt x="172" y="66"/>
                  </a:cubicBezTo>
                  <a:cubicBezTo>
                    <a:pt x="172" y="66"/>
                    <a:pt x="173" y="63"/>
                    <a:pt x="170" y="63"/>
                  </a:cubicBezTo>
                  <a:cubicBezTo>
                    <a:pt x="167" y="62"/>
                    <a:pt x="166" y="66"/>
                    <a:pt x="164" y="66"/>
                  </a:cubicBezTo>
                  <a:cubicBezTo>
                    <a:pt x="162" y="67"/>
                    <a:pt x="161" y="65"/>
                    <a:pt x="159" y="64"/>
                  </a:cubicBezTo>
                  <a:cubicBezTo>
                    <a:pt x="156" y="64"/>
                    <a:pt x="155" y="67"/>
                    <a:pt x="155" y="68"/>
                  </a:cubicBezTo>
                  <a:cubicBezTo>
                    <a:pt x="154" y="69"/>
                    <a:pt x="153" y="68"/>
                    <a:pt x="150" y="70"/>
                  </a:cubicBezTo>
                  <a:cubicBezTo>
                    <a:pt x="149" y="73"/>
                    <a:pt x="151" y="76"/>
                    <a:pt x="150" y="79"/>
                  </a:cubicBezTo>
                  <a:cubicBezTo>
                    <a:pt x="149" y="82"/>
                    <a:pt x="145" y="83"/>
                    <a:pt x="145" y="83"/>
                  </a:cubicBezTo>
                  <a:cubicBezTo>
                    <a:pt x="145" y="81"/>
                    <a:pt x="145" y="81"/>
                    <a:pt x="145" y="81"/>
                  </a:cubicBezTo>
                  <a:cubicBezTo>
                    <a:pt x="144" y="81"/>
                    <a:pt x="144" y="81"/>
                    <a:pt x="144" y="81"/>
                  </a:cubicBezTo>
                  <a:cubicBezTo>
                    <a:pt x="142" y="82"/>
                    <a:pt x="142" y="82"/>
                    <a:pt x="142" y="82"/>
                  </a:cubicBezTo>
                  <a:cubicBezTo>
                    <a:pt x="141" y="80"/>
                    <a:pt x="141" y="80"/>
                    <a:pt x="141" y="80"/>
                  </a:cubicBezTo>
                  <a:cubicBezTo>
                    <a:pt x="141" y="80"/>
                    <a:pt x="143" y="75"/>
                    <a:pt x="143" y="73"/>
                  </a:cubicBezTo>
                  <a:cubicBezTo>
                    <a:pt x="144" y="71"/>
                    <a:pt x="141" y="69"/>
                    <a:pt x="141" y="69"/>
                  </a:cubicBezTo>
                  <a:cubicBezTo>
                    <a:pt x="141" y="69"/>
                    <a:pt x="141" y="66"/>
                    <a:pt x="142" y="64"/>
                  </a:cubicBezTo>
                  <a:cubicBezTo>
                    <a:pt x="142" y="59"/>
                    <a:pt x="142" y="59"/>
                    <a:pt x="142" y="59"/>
                  </a:cubicBezTo>
                  <a:cubicBezTo>
                    <a:pt x="142" y="59"/>
                    <a:pt x="143" y="57"/>
                    <a:pt x="143" y="54"/>
                  </a:cubicBezTo>
                  <a:cubicBezTo>
                    <a:pt x="143" y="53"/>
                    <a:pt x="141" y="52"/>
                    <a:pt x="141" y="52"/>
                  </a:cubicBezTo>
                  <a:cubicBezTo>
                    <a:pt x="141" y="51"/>
                    <a:pt x="141" y="51"/>
                    <a:pt x="141" y="51"/>
                  </a:cubicBezTo>
                  <a:cubicBezTo>
                    <a:pt x="139" y="53"/>
                    <a:pt x="139" y="53"/>
                    <a:pt x="139" y="53"/>
                  </a:cubicBezTo>
                  <a:cubicBezTo>
                    <a:pt x="138" y="52"/>
                    <a:pt x="138" y="52"/>
                    <a:pt x="138" y="52"/>
                  </a:cubicBezTo>
                  <a:cubicBezTo>
                    <a:pt x="135" y="52"/>
                    <a:pt x="135" y="52"/>
                    <a:pt x="135" y="52"/>
                  </a:cubicBezTo>
                  <a:cubicBezTo>
                    <a:pt x="134" y="53"/>
                    <a:pt x="134" y="53"/>
                    <a:pt x="134" y="53"/>
                  </a:cubicBezTo>
                  <a:cubicBezTo>
                    <a:pt x="134" y="52"/>
                    <a:pt x="134" y="52"/>
                    <a:pt x="134" y="52"/>
                  </a:cubicBezTo>
                  <a:cubicBezTo>
                    <a:pt x="133" y="52"/>
                    <a:pt x="133" y="52"/>
                    <a:pt x="133" y="52"/>
                  </a:cubicBezTo>
                  <a:cubicBezTo>
                    <a:pt x="133" y="54"/>
                    <a:pt x="133" y="54"/>
                    <a:pt x="133" y="54"/>
                  </a:cubicBezTo>
                  <a:cubicBezTo>
                    <a:pt x="131" y="57"/>
                    <a:pt x="131" y="57"/>
                    <a:pt x="131" y="57"/>
                  </a:cubicBezTo>
                  <a:cubicBezTo>
                    <a:pt x="131" y="59"/>
                    <a:pt x="131" y="59"/>
                    <a:pt x="131" y="59"/>
                  </a:cubicBezTo>
                  <a:cubicBezTo>
                    <a:pt x="131" y="59"/>
                    <a:pt x="130" y="63"/>
                    <a:pt x="128" y="66"/>
                  </a:cubicBezTo>
                  <a:cubicBezTo>
                    <a:pt x="126" y="70"/>
                    <a:pt x="126" y="76"/>
                    <a:pt x="126" y="76"/>
                  </a:cubicBezTo>
                  <a:cubicBezTo>
                    <a:pt x="123" y="79"/>
                    <a:pt x="123" y="79"/>
                    <a:pt x="123" y="79"/>
                  </a:cubicBezTo>
                  <a:cubicBezTo>
                    <a:pt x="122" y="79"/>
                    <a:pt x="122" y="79"/>
                    <a:pt x="122" y="79"/>
                  </a:cubicBezTo>
                  <a:cubicBezTo>
                    <a:pt x="118" y="81"/>
                    <a:pt x="118" y="81"/>
                    <a:pt x="118" y="81"/>
                  </a:cubicBezTo>
                  <a:cubicBezTo>
                    <a:pt x="115" y="81"/>
                    <a:pt x="115" y="81"/>
                    <a:pt x="115" y="81"/>
                  </a:cubicBezTo>
                  <a:cubicBezTo>
                    <a:pt x="115" y="82"/>
                    <a:pt x="115" y="82"/>
                    <a:pt x="115" y="82"/>
                  </a:cubicBezTo>
                  <a:cubicBezTo>
                    <a:pt x="115" y="82"/>
                    <a:pt x="114" y="85"/>
                    <a:pt x="112" y="85"/>
                  </a:cubicBezTo>
                  <a:cubicBezTo>
                    <a:pt x="110" y="84"/>
                    <a:pt x="113" y="79"/>
                    <a:pt x="113" y="79"/>
                  </a:cubicBezTo>
                  <a:cubicBezTo>
                    <a:pt x="111" y="79"/>
                    <a:pt x="111" y="79"/>
                    <a:pt x="111" y="79"/>
                  </a:cubicBezTo>
                  <a:cubicBezTo>
                    <a:pt x="115" y="74"/>
                    <a:pt x="115" y="74"/>
                    <a:pt x="115" y="74"/>
                  </a:cubicBezTo>
                  <a:cubicBezTo>
                    <a:pt x="113" y="71"/>
                    <a:pt x="113" y="71"/>
                    <a:pt x="113" y="71"/>
                  </a:cubicBezTo>
                  <a:cubicBezTo>
                    <a:pt x="110" y="73"/>
                    <a:pt x="110" y="73"/>
                    <a:pt x="110" y="73"/>
                  </a:cubicBezTo>
                  <a:cubicBezTo>
                    <a:pt x="110" y="75"/>
                    <a:pt x="110" y="75"/>
                    <a:pt x="110" y="75"/>
                  </a:cubicBezTo>
                  <a:cubicBezTo>
                    <a:pt x="106" y="75"/>
                    <a:pt x="106" y="75"/>
                    <a:pt x="106" y="75"/>
                  </a:cubicBezTo>
                  <a:cubicBezTo>
                    <a:pt x="104" y="75"/>
                    <a:pt x="102" y="77"/>
                    <a:pt x="102" y="77"/>
                  </a:cubicBezTo>
                  <a:cubicBezTo>
                    <a:pt x="102" y="77"/>
                    <a:pt x="101" y="78"/>
                    <a:pt x="100" y="80"/>
                  </a:cubicBezTo>
                  <a:cubicBezTo>
                    <a:pt x="99" y="82"/>
                    <a:pt x="98" y="89"/>
                    <a:pt x="98" y="89"/>
                  </a:cubicBezTo>
                  <a:cubicBezTo>
                    <a:pt x="96" y="87"/>
                    <a:pt x="96" y="87"/>
                    <a:pt x="96" y="87"/>
                  </a:cubicBezTo>
                  <a:cubicBezTo>
                    <a:pt x="97" y="83"/>
                    <a:pt x="97" y="83"/>
                    <a:pt x="97" y="83"/>
                  </a:cubicBezTo>
                  <a:cubicBezTo>
                    <a:pt x="98" y="80"/>
                    <a:pt x="98" y="80"/>
                    <a:pt x="98" y="80"/>
                  </a:cubicBezTo>
                  <a:cubicBezTo>
                    <a:pt x="95" y="81"/>
                    <a:pt x="95" y="81"/>
                    <a:pt x="95" y="81"/>
                  </a:cubicBezTo>
                  <a:cubicBezTo>
                    <a:pt x="94" y="86"/>
                    <a:pt x="94" y="86"/>
                    <a:pt x="94" y="86"/>
                  </a:cubicBezTo>
                  <a:cubicBezTo>
                    <a:pt x="94" y="86"/>
                    <a:pt x="92" y="89"/>
                    <a:pt x="91" y="90"/>
                  </a:cubicBezTo>
                  <a:cubicBezTo>
                    <a:pt x="90" y="91"/>
                    <a:pt x="90" y="95"/>
                    <a:pt x="90" y="95"/>
                  </a:cubicBezTo>
                  <a:cubicBezTo>
                    <a:pt x="88" y="97"/>
                    <a:pt x="88" y="97"/>
                    <a:pt x="88" y="97"/>
                  </a:cubicBezTo>
                  <a:cubicBezTo>
                    <a:pt x="88" y="97"/>
                    <a:pt x="88" y="92"/>
                    <a:pt x="89" y="89"/>
                  </a:cubicBezTo>
                  <a:cubicBezTo>
                    <a:pt x="89" y="85"/>
                    <a:pt x="93" y="82"/>
                    <a:pt x="93" y="82"/>
                  </a:cubicBezTo>
                  <a:cubicBezTo>
                    <a:pt x="94" y="76"/>
                    <a:pt x="94" y="76"/>
                    <a:pt x="94" y="76"/>
                  </a:cubicBezTo>
                  <a:cubicBezTo>
                    <a:pt x="90" y="75"/>
                    <a:pt x="90" y="75"/>
                    <a:pt x="90" y="75"/>
                  </a:cubicBezTo>
                  <a:cubicBezTo>
                    <a:pt x="94" y="74"/>
                    <a:pt x="94" y="74"/>
                    <a:pt x="94" y="74"/>
                  </a:cubicBezTo>
                  <a:cubicBezTo>
                    <a:pt x="96" y="69"/>
                    <a:pt x="96" y="69"/>
                    <a:pt x="96" y="69"/>
                  </a:cubicBezTo>
                  <a:cubicBezTo>
                    <a:pt x="92" y="68"/>
                    <a:pt x="92" y="68"/>
                    <a:pt x="92" y="68"/>
                  </a:cubicBezTo>
                  <a:cubicBezTo>
                    <a:pt x="95" y="67"/>
                    <a:pt x="95" y="67"/>
                    <a:pt x="95" y="67"/>
                  </a:cubicBezTo>
                  <a:cubicBezTo>
                    <a:pt x="96" y="65"/>
                    <a:pt x="96" y="65"/>
                    <a:pt x="96" y="65"/>
                  </a:cubicBezTo>
                  <a:cubicBezTo>
                    <a:pt x="96" y="65"/>
                    <a:pt x="92" y="64"/>
                    <a:pt x="91" y="62"/>
                  </a:cubicBezTo>
                  <a:cubicBezTo>
                    <a:pt x="90" y="60"/>
                    <a:pt x="91" y="60"/>
                    <a:pt x="92" y="59"/>
                  </a:cubicBezTo>
                  <a:cubicBezTo>
                    <a:pt x="92" y="54"/>
                    <a:pt x="92" y="54"/>
                    <a:pt x="92" y="54"/>
                  </a:cubicBezTo>
                  <a:cubicBezTo>
                    <a:pt x="93" y="54"/>
                    <a:pt x="93" y="54"/>
                    <a:pt x="93" y="54"/>
                  </a:cubicBezTo>
                  <a:cubicBezTo>
                    <a:pt x="93" y="54"/>
                    <a:pt x="93" y="59"/>
                    <a:pt x="94" y="60"/>
                  </a:cubicBezTo>
                  <a:cubicBezTo>
                    <a:pt x="94" y="62"/>
                    <a:pt x="97" y="62"/>
                    <a:pt x="98" y="62"/>
                  </a:cubicBezTo>
                  <a:cubicBezTo>
                    <a:pt x="100" y="62"/>
                    <a:pt x="99" y="59"/>
                    <a:pt x="99" y="59"/>
                  </a:cubicBezTo>
                  <a:cubicBezTo>
                    <a:pt x="99" y="59"/>
                    <a:pt x="101" y="60"/>
                    <a:pt x="107" y="54"/>
                  </a:cubicBezTo>
                  <a:cubicBezTo>
                    <a:pt x="112" y="49"/>
                    <a:pt x="101" y="47"/>
                    <a:pt x="102" y="46"/>
                  </a:cubicBezTo>
                  <a:cubicBezTo>
                    <a:pt x="102" y="44"/>
                    <a:pt x="109" y="46"/>
                    <a:pt x="109" y="46"/>
                  </a:cubicBezTo>
                  <a:cubicBezTo>
                    <a:pt x="109" y="44"/>
                    <a:pt x="109" y="44"/>
                    <a:pt x="109" y="44"/>
                  </a:cubicBezTo>
                  <a:cubicBezTo>
                    <a:pt x="107" y="42"/>
                    <a:pt x="107" y="42"/>
                    <a:pt x="107" y="42"/>
                  </a:cubicBezTo>
                  <a:cubicBezTo>
                    <a:pt x="108" y="38"/>
                    <a:pt x="108" y="38"/>
                    <a:pt x="108" y="38"/>
                  </a:cubicBezTo>
                  <a:cubicBezTo>
                    <a:pt x="106" y="38"/>
                    <a:pt x="106" y="38"/>
                    <a:pt x="106" y="38"/>
                  </a:cubicBezTo>
                  <a:cubicBezTo>
                    <a:pt x="104" y="42"/>
                    <a:pt x="104" y="42"/>
                    <a:pt x="104" y="42"/>
                  </a:cubicBezTo>
                  <a:cubicBezTo>
                    <a:pt x="104" y="38"/>
                    <a:pt x="104" y="38"/>
                    <a:pt x="104" y="38"/>
                  </a:cubicBezTo>
                  <a:cubicBezTo>
                    <a:pt x="102" y="37"/>
                    <a:pt x="105" y="35"/>
                    <a:pt x="106" y="33"/>
                  </a:cubicBezTo>
                  <a:cubicBezTo>
                    <a:pt x="107" y="30"/>
                    <a:pt x="104" y="30"/>
                    <a:pt x="102" y="28"/>
                  </a:cubicBezTo>
                  <a:cubicBezTo>
                    <a:pt x="101" y="26"/>
                    <a:pt x="104" y="23"/>
                    <a:pt x="104" y="23"/>
                  </a:cubicBezTo>
                  <a:cubicBezTo>
                    <a:pt x="100" y="22"/>
                    <a:pt x="100" y="22"/>
                    <a:pt x="100" y="22"/>
                  </a:cubicBezTo>
                  <a:cubicBezTo>
                    <a:pt x="100" y="19"/>
                    <a:pt x="100" y="19"/>
                    <a:pt x="100" y="19"/>
                  </a:cubicBezTo>
                  <a:cubicBezTo>
                    <a:pt x="98" y="19"/>
                    <a:pt x="98" y="19"/>
                    <a:pt x="98" y="19"/>
                  </a:cubicBezTo>
                  <a:cubicBezTo>
                    <a:pt x="98" y="19"/>
                    <a:pt x="99" y="17"/>
                    <a:pt x="100" y="16"/>
                  </a:cubicBezTo>
                  <a:cubicBezTo>
                    <a:pt x="102" y="14"/>
                    <a:pt x="98" y="12"/>
                    <a:pt x="98" y="12"/>
                  </a:cubicBezTo>
                  <a:cubicBezTo>
                    <a:pt x="100" y="7"/>
                    <a:pt x="100" y="7"/>
                    <a:pt x="100" y="7"/>
                  </a:cubicBezTo>
                  <a:cubicBezTo>
                    <a:pt x="99" y="5"/>
                    <a:pt x="99" y="5"/>
                    <a:pt x="99" y="5"/>
                  </a:cubicBezTo>
                  <a:cubicBezTo>
                    <a:pt x="97" y="10"/>
                    <a:pt x="97" y="10"/>
                    <a:pt x="97" y="10"/>
                  </a:cubicBezTo>
                  <a:cubicBezTo>
                    <a:pt x="95" y="5"/>
                    <a:pt x="95" y="5"/>
                    <a:pt x="95" y="5"/>
                  </a:cubicBezTo>
                  <a:cubicBezTo>
                    <a:pt x="93" y="6"/>
                    <a:pt x="93" y="6"/>
                    <a:pt x="93" y="6"/>
                  </a:cubicBezTo>
                  <a:cubicBezTo>
                    <a:pt x="89" y="0"/>
                    <a:pt x="89" y="0"/>
                    <a:pt x="89" y="0"/>
                  </a:cubicBezTo>
                  <a:cubicBezTo>
                    <a:pt x="87" y="0"/>
                    <a:pt x="87" y="0"/>
                    <a:pt x="87" y="0"/>
                  </a:cubicBezTo>
                  <a:cubicBezTo>
                    <a:pt x="87" y="3"/>
                    <a:pt x="87" y="3"/>
                    <a:pt x="87" y="3"/>
                  </a:cubicBezTo>
                  <a:cubicBezTo>
                    <a:pt x="83" y="1"/>
                    <a:pt x="83" y="1"/>
                    <a:pt x="83" y="1"/>
                  </a:cubicBezTo>
                  <a:cubicBezTo>
                    <a:pt x="82" y="1"/>
                    <a:pt x="82" y="1"/>
                    <a:pt x="82" y="1"/>
                  </a:cubicBezTo>
                  <a:cubicBezTo>
                    <a:pt x="82" y="1"/>
                    <a:pt x="83" y="5"/>
                    <a:pt x="81" y="5"/>
                  </a:cubicBezTo>
                  <a:cubicBezTo>
                    <a:pt x="80" y="6"/>
                    <a:pt x="79" y="3"/>
                    <a:pt x="79" y="3"/>
                  </a:cubicBezTo>
                  <a:cubicBezTo>
                    <a:pt x="77" y="3"/>
                    <a:pt x="77" y="3"/>
                    <a:pt x="77" y="3"/>
                  </a:cubicBezTo>
                  <a:cubicBezTo>
                    <a:pt x="77" y="3"/>
                    <a:pt x="77" y="6"/>
                    <a:pt x="80" y="8"/>
                  </a:cubicBezTo>
                  <a:cubicBezTo>
                    <a:pt x="83" y="11"/>
                    <a:pt x="87" y="8"/>
                    <a:pt x="87" y="8"/>
                  </a:cubicBezTo>
                  <a:cubicBezTo>
                    <a:pt x="85" y="11"/>
                    <a:pt x="85" y="11"/>
                    <a:pt x="85" y="11"/>
                  </a:cubicBezTo>
                  <a:cubicBezTo>
                    <a:pt x="87" y="11"/>
                    <a:pt x="87" y="11"/>
                    <a:pt x="87" y="11"/>
                  </a:cubicBezTo>
                  <a:cubicBezTo>
                    <a:pt x="91" y="10"/>
                    <a:pt x="91" y="10"/>
                    <a:pt x="91" y="10"/>
                  </a:cubicBezTo>
                  <a:cubicBezTo>
                    <a:pt x="88" y="13"/>
                    <a:pt x="88" y="13"/>
                    <a:pt x="88" y="13"/>
                  </a:cubicBezTo>
                  <a:cubicBezTo>
                    <a:pt x="89" y="15"/>
                    <a:pt x="89" y="15"/>
                    <a:pt x="89" y="15"/>
                  </a:cubicBezTo>
                  <a:cubicBezTo>
                    <a:pt x="92" y="15"/>
                    <a:pt x="92" y="15"/>
                    <a:pt x="92" y="15"/>
                  </a:cubicBezTo>
                  <a:cubicBezTo>
                    <a:pt x="91" y="16"/>
                    <a:pt x="91" y="16"/>
                    <a:pt x="91" y="16"/>
                  </a:cubicBezTo>
                  <a:cubicBezTo>
                    <a:pt x="91" y="16"/>
                    <a:pt x="92" y="19"/>
                    <a:pt x="91" y="18"/>
                  </a:cubicBezTo>
                  <a:cubicBezTo>
                    <a:pt x="89" y="17"/>
                    <a:pt x="87" y="17"/>
                    <a:pt x="85" y="15"/>
                  </a:cubicBezTo>
                  <a:cubicBezTo>
                    <a:pt x="84" y="13"/>
                    <a:pt x="81" y="13"/>
                    <a:pt x="79" y="14"/>
                  </a:cubicBezTo>
                  <a:cubicBezTo>
                    <a:pt x="76" y="16"/>
                    <a:pt x="81" y="22"/>
                    <a:pt x="82" y="23"/>
                  </a:cubicBezTo>
                  <a:cubicBezTo>
                    <a:pt x="83" y="24"/>
                    <a:pt x="87" y="29"/>
                    <a:pt x="87" y="29"/>
                  </a:cubicBezTo>
                  <a:cubicBezTo>
                    <a:pt x="87" y="29"/>
                    <a:pt x="84" y="30"/>
                    <a:pt x="83" y="31"/>
                  </a:cubicBezTo>
                  <a:cubicBezTo>
                    <a:pt x="82" y="32"/>
                    <a:pt x="83" y="34"/>
                    <a:pt x="82" y="37"/>
                  </a:cubicBezTo>
                  <a:cubicBezTo>
                    <a:pt x="82" y="41"/>
                    <a:pt x="78" y="43"/>
                    <a:pt x="78" y="43"/>
                  </a:cubicBezTo>
                  <a:cubicBezTo>
                    <a:pt x="77" y="42"/>
                    <a:pt x="77" y="42"/>
                    <a:pt x="77" y="42"/>
                  </a:cubicBezTo>
                  <a:cubicBezTo>
                    <a:pt x="77" y="42"/>
                    <a:pt x="80" y="38"/>
                    <a:pt x="80" y="34"/>
                  </a:cubicBezTo>
                  <a:cubicBezTo>
                    <a:pt x="80" y="31"/>
                    <a:pt x="75" y="38"/>
                    <a:pt x="75" y="38"/>
                  </a:cubicBezTo>
                  <a:cubicBezTo>
                    <a:pt x="75" y="37"/>
                    <a:pt x="75" y="37"/>
                    <a:pt x="75" y="37"/>
                  </a:cubicBezTo>
                  <a:cubicBezTo>
                    <a:pt x="79" y="32"/>
                    <a:pt x="79" y="32"/>
                    <a:pt x="79" y="32"/>
                  </a:cubicBezTo>
                  <a:cubicBezTo>
                    <a:pt x="78" y="29"/>
                    <a:pt x="78" y="29"/>
                    <a:pt x="78" y="29"/>
                  </a:cubicBezTo>
                  <a:cubicBezTo>
                    <a:pt x="79" y="27"/>
                    <a:pt x="79" y="27"/>
                    <a:pt x="79" y="27"/>
                  </a:cubicBezTo>
                  <a:cubicBezTo>
                    <a:pt x="77" y="27"/>
                    <a:pt x="77" y="27"/>
                    <a:pt x="77" y="27"/>
                  </a:cubicBezTo>
                  <a:cubicBezTo>
                    <a:pt x="72" y="33"/>
                    <a:pt x="72" y="33"/>
                    <a:pt x="72" y="33"/>
                  </a:cubicBezTo>
                  <a:cubicBezTo>
                    <a:pt x="74" y="29"/>
                    <a:pt x="74" y="29"/>
                    <a:pt x="74" y="29"/>
                  </a:cubicBezTo>
                  <a:cubicBezTo>
                    <a:pt x="73" y="29"/>
                    <a:pt x="73" y="29"/>
                    <a:pt x="73" y="29"/>
                  </a:cubicBezTo>
                  <a:cubicBezTo>
                    <a:pt x="71" y="30"/>
                    <a:pt x="71" y="30"/>
                    <a:pt x="71" y="30"/>
                  </a:cubicBezTo>
                  <a:cubicBezTo>
                    <a:pt x="73" y="27"/>
                    <a:pt x="73" y="27"/>
                    <a:pt x="73" y="27"/>
                  </a:cubicBezTo>
                  <a:cubicBezTo>
                    <a:pt x="72" y="26"/>
                    <a:pt x="72" y="26"/>
                    <a:pt x="72" y="26"/>
                  </a:cubicBezTo>
                  <a:cubicBezTo>
                    <a:pt x="68" y="27"/>
                    <a:pt x="68" y="27"/>
                    <a:pt x="68" y="27"/>
                  </a:cubicBezTo>
                  <a:cubicBezTo>
                    <a:pt x="73" y="22"/>
                    <a:pt x="73" y="22"/>
                    <a:pt x="73" y="22"/>
                  </a:cubicBezTo>
                  <a:cubicBezTo>
                    <a:pt x="73" y="20"/>
                    <a:pt x="73" y="20"/>
                    <a:pt x="73" y="20"/>
                  </a:cubicBezTo>
                  <a:cubicBezTo>
                    <a:pt x="73" y="20"/>
                    <a:pt x="69" y="22"/>
                    <a:pt x="68" y="21"/>
                  </a:cubicBezTo>
                  <a:cubicBezTo>
                    <a:pt x="68" y="20"/>
                    <a:pt x="72" y="19"/>
                    <a:pt x="72" y="19"/>
                  </a:cubicBezTo>
                  <a:cubicBezTo>
                    <a:pt x="71" y="16"/>
                    <a:pt x="71" y="16"/>
                    <a:pt x="71" y="16"/>
                  </a:cubicBezTo>
                  <a:cubicBezTo>
                    <a:pt x="71" y="13"/>
                    <a:pt x="71" y="13"/>
                    <a:pt x="71" y="13"/>
                  </a:cubicBezTo>
                  <a:cubicBezTo>
                    <a:pt x="71" y="13"/>
                    <a:pt x="68" y="10"/>
                    <a:pt x="64" y="10"/>
                  </a:cubicBezTo>
                  <a:cubicBezTo>
                    <a:pt x="60" y="11"/>
                    <a:pt x="65" y="14"/>
                    <a:pt x="65" y="14"/>
                  </a:cubicBezTo>
                  <a:cubicBezTo>
                    <a:pt x="65" y="14"/>
                    <a:pt x="63" y="13"/>
                    <a:pt x="61" y="13"/>
                  </a:cubicBezTo>
                  <a:cubicBezTo>
                    <a:pt x="60" y="13"/>
                    <a:pt x="59" y="13"/>
                    <a:pt x="61" y="16"/>
                  </a:cubicBezTo>
                  <a:cubicBezTo>
                    <a:pt x="62" y="20"/>
                    <a:pt x="63" y="21"/>
                    <a:pt x="62" y="21"/>
                  </a:cubicBezTo>
                  <a:cubicBezTo>
                    <a:pt x="61" y="22"/>
                    <a:pt x="60" y="20"/>
                    <a:pt x="59" y="18"/>
                  </a:cubicBezTo>
                  <a:cubicBezTo>
                    <a:pt x="58" y="15"/>
                    <a:pt x="56" y="13"/>
                    <a:pt x="53" y="14"/>
                  </a:cubicBezTo>
                  <a:cubicBezTo>
                    <a:pt x="50" y="16"/>
                    <a:pt x="53" y="21"/>
                    <a:pt x="53" y="22"/>
                  </a:cubicBezTo>
                  <a:cubicBezTo>
                    <a:pt x="55" y="24"/>
                    <a:pt x="52" y="24"/>
                    <a:pt x="52" y="24"/>
                  </a:cubicBezTo>
                  <a:cubicBezTo>
                    <a:pt x="55" y="27"/>
                    <a:pt x="55" y="27"/>
                    <a:pt x="55" y="27"/>
                  </a:cubicBezTo>
                  <a:cubicBezTo>
                    <a:pt x="57" y="27"/>
                    <a:pt x="57" y="27"/>
                    <a:pt x="57" y="27"/>
                  </a:cubicBezTo>
                  <a:cubicBezTo>
                    <a:pt x="58" y="31"/>
                    <a:pt x="58" y="31"/>
                    <a:pt x="58" y="31"/>
                  </a:cubicBezTo>
                  <a:cubicBezTo>
                    <a:pt x="58" y="31"/>
                    <a:pt x="50" y="23"/>
                    <a:pt x="47" y="21"/>
                  </a:cubicBezTo>
                  <a:cubicBezTo>
                    <a:pt x="45" y="20"/>
                    <a:pt x="45" y="29"/>
                    <a:pt x="48" y="32"/>
                  </a:cubicBezTo>
                  <a:cubicBezTo>
                    <a:pt x="51" y="36"/>
                    <a:pt x="58" y="36"/>
                    <a:pt x="58" y="36"/>
                  </a:cubicBezTo>
                  <a:cubicBezTo>
                    <a:pt x="57" y="38"/>
                    <a:pt x="57" y="38"/>
                    <a:pt x="57" y="38"/>
                  </a:cubicBezTo>
                  <a:cubicBezTo>
                    <a:pt x="48" y="36"/>
                    <a:pt x="48" y="36"/>
                    <a:pt x="48" y="36"/>
                  </a:cubicBezTo>
                  <a:cubicBezTo>
                    <a:pt x="49" y="39"/>
                    <a:pt x="49" y="39"/>
                    <a:pt x="49" y="39"/>
                  </a:cubicBezTo>
                  <a:cubicBezTo>
                    <a:pt x="52" y="42"/>
                    <a:pt x="52" y="42"/>
                    <a:pt x="52" y="42"/>
                  </a:cubicBezTo>
                  <a:cubicBezTo>
                    <a:pt x="48" y="42"/>
                    <a:pt x="48" y="42"/>
                    <a:pt x="48" y="42"/>
                  </a:cubicBezTo>
                  <a:cubicBezTo>
                    <a:pt x="47" y="41"/>
                    <a:pt x="47" y="41"/>
                    <a:pt x="47" y="41"/>
                  </a:cubicBezTo>
                  <a:cubicBezTo>
                    <a:pt x="44" y="42"/>
                    <a:pt x="44" y="42"/>
                    <a:pt x="44" y="42"/>
                  </a:cubicBezTo>
                  <a:cubicBezTo>
                    <a:pt x="44" y="42"/>
                    <a:pt x="45" y="41"/>
                    <a:pt x="46" y="37"/>
                  </a:cubicBezTo>
                  <a:cubicBezTo>
                    <a:pt x="46" y="34"/>
                    <a:pt x="38" y="23"/>
                    <a:pt x="38" y="23"/>
                  </a:cubicBezTo>
                  <a:cubicBezTo>
                    <a:pt x="38" y="23"/>
                    <a:pt x="35" y="26"/>
                    <a:pt x="35" y="29"/>
                  </a:cubicBezTo>
                  <a:cubicBezTo>
                    <a:pt x="35" y="32"/>
                    <a:pt x="38" y="37"/>
                    <a:pt x="38" y="37"/>
                  </a:cubicBezTo>
                  <a:cubicBezTo>
                    <a:pt x="33" y="32"/>
                    <a:pt x="33" y="32"/>
                    <a:pt x="33" y="32"/>
                  </a:cubicBezTo>
                  <a:cubicBezTo>
                    <a:pt x="33" y="38"/>
                    <a:pt x="33" y="38"/>
                    <a:pt x="33" y="38"/>
                  </a:cubicBezTo>
                  <a:cubicBezTo>
                    <a:pt x="34" y="41"/>
                    <a:pt x="36" y="43"/>
                    <a:pt x="36" y="43"/>
                  </a:cubicBezTo>
                  <a:cubicBezTo>
                    <a:pt x="33" y="43"/>
                    <a:pt x="33" y="43"/>
                    <a:pt x="33" y="43"/>
                  </a:cubicBezTo>
                  <a:cubicBezTo>
                    <a:pt x="32" y="43"/>
                    <a:pt x="32" y="39"/>
                    <a:pt x="32" y="38"/>
                  </a:cubicBezTo>
                  <a:cubicBezTo>
                    <a:pt x="32" y="37"/>
                    <a:pt x="30" y="38"/>
                    <a:pt x="30" y="36"/>
                  </a:cubicBezTo>
                  <a:cubicBezTo>
                    <a:pt x="30" y="34"/>
                    <a:pt x="30" y="31"/>
                    <a:pt x="27" y="30"/>
                  </a:cubicBezTo>
                  <a:cubicBezTo>
                    <a:pt x="24" y="29"/>
                    <a:pt x="23" y="33"/>
                    <a:pt x="22" y="34"/>
                  </a:cubicBezTo>
                  <a:cubicBezTo>
                    <a:pt x="20" y="35"/>
                    <a:pt x="18" y="35"/>
                    <a:pt x="17" y="36"/>
                  </a:cubicBezTo>
                  <a:cubicBezTo>
                    <a:pt x="16" y="37"/>
                    <a:pt x="19" y="37"/>
                    <a:pt x="23" y="38"/>
                  </a:cubicBezTo>
                  <a:cubicBezTo>
                    <a:pt x="25" y="38"/>
                    <a:pt x="25" y="41"/>
                    <a:pt x="26" y="42"/>
                  </a:cubicBezTo>
                  <a:cubicBezTo>
                    <a:pt x="29" y="45"/>
                    <a:pt x="29" y="45"/>
                    <a:pt x="29" y="45"/>
                  </a:cubicBezTo>
                  <a:cubicBezTo>
                    <a:pt x="27" y="47"/>
                    <a:pt x="27" y="47"/>
                    <a:pt x="27" y="47"/>
                  </a:cubicBezTo>
                  <a:cubicBezTo>
                    <a:pt x="27" y="47"/>
                    <a:pt x="26" y="48"/>
                    <a:pt x="30" y="49"/>
                  </a:cubicBezTo>
                  <a:cubicBezTo>
                    <a:pt x="33" y="51"/>
                    <a:pt x="36" y="48"/>
                    <a:pt x="41" y="49"/>
                  </a:cubicBezTo>
                  <a:cubicBezTo>
                    <a:pt x="45" y="50"/>
                    <a:pt x="46" y="52"/>
                    <a:pt x="48" y="52"/>
                  </a:cubicBezTo>
                  <a:cubicBezTo>
                    <a:pt x="49" y="52"/>
                    <a:pt x="51" y="48"/>
                    <a:pt x="51" y="48"/>
                  </a:cubicBezTo>
                  <a:cubicBezTo>
                    <a:pt x="51" y="50"/>
                    <a:pt x="51" y="50"/>
                    <a:pt x="51" y="50"/>
                  </a:cubicBezTo>
                  <a:cubicBezTo>
                    <a:pt x="53" y="52"/>
                    <a:pt x="53" y="52"/>
                    <a:pt x="53" y="52"/>
                  </a:cubicBezTo>
                  <a:cubicBezTo>
                    <a:pt x="58" y="49"/>
                    <a:pt x="58" y="49"/>
                    <a:pt x="58" y="49"/>
                  </a:cubicBezTo>
                  <a:cubicBezTo>
                    <a:pt x="58" y="52"/>
                    <a:pt x="58" y="52"/>
                    <a:pt x="58" y="52"/>
                  </a:cubicBezTo>
                  <a:cubicBezTo>
                    <a:pt x="60" y="50"/>
                    <a:pt x="60" y="50"/>
                    <a:pt x="60" y="50"/>
                  </a:cubicBezTo>
                  <a:cubicBezTo>
                    <a:pt x="63" y="51"/>
                    <a:pt x="63" y="51"/>
                    <a:pt x="63" y="51"/>
                  </a:cubicBezTo>
                  <a:cubicBezTo>
                    <a:pt x="61" y="58"/>
                    <a:pt x="61" y="58"/>
                    <a:pt x="61" y="58"/>
                  </a:cubicBezTo>
                  <a:cubicBezTo>
                    <a:pt x="64" y="55"/>
                    <a:pt x="64" y="55"/>
                    <a:pt x="64" y="55"/>
                  </a:cubicBezTo>
                  <a:cubicBezTo>
                    <a:pt x="65" y="57"/>
                    <a:pt x="65" y="57"/>
                    <a:pt x="65" y="57"/>
                  </a:cubicBezTo>
                  <a:cubicBezTo>
                    <a:pt x="67" y="54"/>
                    <a:pt x="67" y="54"/>
                    <a:pt x="67" y="54"/>
                  </a:cubicBezTo>
                  <a:cubicBezTo>
                    <a:pt x="66" y="62"/>
                    <a:pt x="66" y="62"/>
                    <a:pt x="66" y="62"/>
                  </a:cubicBezTo>
                  <a:cubicBezTo>
                    <a:pt x="75" y="62"/>
                    <a:pt x="75" y="62"/>
                    <a:pt x="75" y="62"/>
                  </a:cubicBezTo>
                  <a:cubicBezTo>
                    <a:pt x="72" y="64"/>
                    <a:pt x="72" y="64"/>
                    <a:pt x="72" y="64"/>
                  </a:cubicBezTo>
                  <a:cubicBezTo>
                    <a:pt x="67" y="64"/>
                    <a:pt x="67" y="64"/>
                    <a:pt x="67" y="64"/>
                  </a:cubicBezTo>
                  <a:cubicBezTo>
                    <a:pt x="69" y="69"/>
                    <a:pt x="69" y="69"/>
                    <a:pt x="69" y="69"/>
                  </a:cubicBezTo>
                  <a:cubicBezTo>
                    <a:pt x="74" y="66"/>
                    <a:pt x="74" y="66"/>
                    <a:pt x="74" y="66"/>
                  </a:cubicBezTo>
                  <a:cubicBezTo>
                    <a:pt x="74" y="66"/>
                    <a:pt x="76" y="66"/>
                    <a:pt x="77" y="68"/>
                  </a:cubicBezTo>
                  <a:cubicBezTo>
                    <a:pt x="78" y="70"/>
                    <a:pt x="77" y="71"/>
                    <a:pt x="77" y="71"/>
                  </a:cubicBezTo>
                  <a:cubicBezTo>
                    <a:pt x="82" y="74"/>
                    <a:pt x="82" y="74"/>
                    <a:pt x="82" y="74"/>
                  </a:cubicBezTo>
                  <a:cubicBezTo>
                    <a:pt x="74" y="74"/>
                    <a:pt x="74" y="74"/>
                    <a:pt x="74" y="74"/>
                  </a:cubicBezTo>
                  <a:cubicBezTo>
                    <a:pt x="72" y="75"/>
                    <a:pt x="72" y="75"/>
                    <a:pt x="72" y="75"/>
                  </a:cubicBezTo>
                  <a:cubicBezTo>
                    <a:pt x="72" y="75"/>
                    <a:pt x="64" y="75"/>
                    <a:pt x="58" y="76"/>
                  </a:cubicBezTo>
                  <a:cubicBezTo>
                    <a:pt x="50" y="76"/>
                    <a:pt x="56" y="79"/>
                    <a:pt x="56" y="79"/>
                  </a:cubicBezTo>
                  <a:cubicBezTo>
                    <a:pt x="52" y="80"/>
                    <a:pt x="52" y="80"/>
                    <a:pt x="52" y="80"/>
                  </a:cubicBezTo>
                  <a:cubicBezTo>
                    <a:pt x="57" y="82"/>
                    <a:pt x="57" y="82"/>
                    <a:pt x="57" y="82"/>
                  </a:cubicBezTo>
                  <a:cubicBezTo>
                    <a:pt x="57" y="85"/>
                    <a:pt x="57" y="85"/>
                    <a:pt x="57" y="85"/>
                  </a:cubicBezTo>
                  <a:cubicBezTo>
                    <a:pt x="58" y="86"/>
                    <a:pt x="60" y="85"/>
                    <a:pt x="60" y="85"/>
                  </a:cubicBezTo>
                  <a:cubicBezTo>
                    <a:pt x="60" y="85"/>
                    <a:pt x="61" y="90"/>
                    <a:pt x="62" y="90"/>
                  </a:cubicBezTo>
                  <a:cubicBezTo>
                    <a:pt x="64" y="90"/>
                    <a:pt x="69" y="87"/>
                    <a:pt x="69" y="87"/>
                  </a:cubicBezTo>
                  <a:cubicBezTo>
                    <a:pt x="69" y="87"/>
                    <a:pt x="72" y="86"/>
                    <a:pt x="73" y="89"/>
                  </a:cubicBezTo>
                  <a:cubicBezTo>
                    <a:pt x="74" y="92"/>
                    <a:pt x="66" y="93"/>
                    <a:pt x="66" y="93"/>
                  </a:cubicBezTo>
                  <a:cubicBezTo>
                    <a:pt x="65" y="96"/>
                    <a:pt x="65" y="96"/>
                    <a:pt x="65" y="96"/>
                  </a:cubicBezTo>
                  <a:cubicBezTo>
                    <a:pt x="62" y="96"/>
                    <a:pt x="62" y="96"/>
                    <a:pt x="62" y="96"/>
                  </a:cubicBezTo>
                  <a:cubicBezTo>
                    <a:pt x="60" y="96"/>
                    <a:pt x="59" y="92"/>
                    <a:pt x="59" y="92"/>
                  </a:cubicBezTo>
                  <a:cubicBezTo>
                    <a:pt x="59" y="92"/>
                    <a:pt x="58" y="91"/>
                    <a:pt x="57" y="92"/>
                  </a:cubicBezTo>
                  <a:cubicBezTo>
                    <a:pt x="55" y="92"/>
                    <a:pt x="55" y="89"/>
                    <a:pt x="51" y="86"/>
                  </a:cubicBezTo>
                  <a:cubicBezTo>
                    <a:pt x="48" y="84"/>
                    <a:pt x="45" y="87"/>
                    <a:pt x="45" y="87"/>
                  </a:cubicBezTo>
                  <a:cubicBezTo>
                    <a:pt x="46" y="83"/>
                    <a:pt x="46" y="83"/>
                    <a:pt x="46" y="83"/>
                  </a:cubicBezTo>
                  <a:cubicBezTo>
                    <a:pt x="44" y="81"/>
                    <a:pt x="44" y="81"/>
                    <a:pt x="44" y="81"/>
                  </a:cubicBezTo>
                  <a:cubicBezTo>
                    <a:pt x="40" y="82"/>
                    <a:pt x="40" y="82"/>
                    <a:pt x="40" y="82"/>
                  </a:cubicBezTo>
                  <a:cubicBezTo>
                    <a:pt x="41" y="84"/>
                    <a:pt x="41" y="84"/>
                    <a:pt x="41" y="84"/>
                  </a:cubicBezTo>
                  <a:cubicBezTo>
                    <a:pt x="41" y="84"/>
                    <a:pt x="40" y="85"/>
                    <a:pt x="38" y="85"/>
                  </a:cubicBezTo>
                  <a:cubicBezTo>
                    <a:pt x="36" y="85"/>
                    <a:pt x="36" y="84"/>
                    <a:pt x="35" y="82"/>
                  </a:cubicBezTo>
                  <a:cubicBezTo>
                    <a:pt x="34" y="81"/>
                    <a:pt x="33" y="83"/>
                    <a:pt x="31" y="85"/>
                  </a:cubicBezTo>
                  <a:cubicBezTo>
                    <a:pt x="29" y="87"/>
                    <a:pt x="30" y="83"/>
                    <a:pt x="31" y="83"/>
                  </a:cubicBezTo>
                  <a:cubicBezTo>
                    <a:pt x="32" y="82"/>
                    <a:pt x="32" y="80"/>
                    <a:pt x="30" y="80"/>
                  </a:cubicBezTo>
                  <a:cubicBezTo>
                    <a:pt x="28" y="79"/>
                    <a:pt x="28" y="83"/>
                    <a:pt x="26" y="83"/>
                  </a:cubicBezTo>
                  <a:cubicBezTo>
                    <a:pt x="24" y="83"/>
                    <a:pt x="25" y="81"/>
                    <a:pt x="25" y="81"/>
                  </a:cubicBezTo>
                  <a:cubicBezTo>
                    <a:pt x="23" y="81"/>
                    <a:pt x="23" y="81"/>
                    <a:pt x="23" y="81"/>
                  </a:cubicBezTo>
                  <a:cubicBezTo>
                    <a:pt x="22" y="80"/>
                    <a:pt x="22" y="80"/>
                    <a:pt x="22" y="80"/>
                  </a:cubicBezTo>
                  <a:cubicBezTo>
                    <a:pt x="22" y="80"/>
                    <a:pt x="16" y="81"/>
                    <a:pt x="14" y="81"/>
                  </a:cubicBezTo>
                  <a:cubicBezTo>
                    <a:pt x="12" y="80"/>
                    <a:pt x="13" y="76"/>
                    <a:pt x="9" y="76"/>
                  </a:cubicBezTo>
                  <a:cubicBezTo>
                    <a:pt x="4" y="76"/>
                    <a:pt x="3" y="81"/>
                    <a:pt x="4" y="84"/>
                  </a:cubicBezTo>
                  <a:cubicBezTo>
                    <a:pt x="4" y="89"/>
                    <a:pt x="8" y="90"/>
                    <a:pt x="10" y="90"/>
                  </a:cubicBezTo>
                  <a:cubicBezTo>
                    <a:pt x="12" y="90"/>
                    <a:pt x="11" y="87"/>
                    <a:pt x="13" y="86"/>
                  </a:cubicBezTo>
                  <a:cubicBezTo>
                    <a:pt x="15" y="86"/>
                    <a:pt x="16" y="89"/>
                    <a:pt x="17" y="90"/>
                  </a:cubicBezTo>
                  <a:cubicBezTo>
                    <a:pt x="18" y="90"/>
                    <a:pt x="19" y="89"/>
                    <a:pt x="19" y="89"/>
                  </a:cubicBezTo>
                  <a:cubicBezTo>
                    <a:pt x="27" y="95"/>
                    <a:pt x="27" y="95"/>
                    <a:pt x="27" y="95"/>
                  </a:cubicBezTo>
                  <a:cubicBezTo>
                    <a:pt x="29" y="95"/>
                    <a:pt x="29" y="95"/>
                    <a:pt x="29" y="95"/>
                  </a:cubicBezTo>
                  <a:cubicBezTo>
                    <a:pt x="32" y="98"/>
                    <a:pt x="32" y="98"/>
                    <a:pt x="32" y="98"/>
                  </a:cubicBezTo>
                  <a:cubicBezTo>
                    <a:pt x="33" y="98"/>
                    <a:pt x="33" y="97"/>
                    <a:pt x="34" y="97"/>
                  </a:cubicBezTo>
                  <a:cubicBezTo>
                    <a:pt x="36" y="98"/>
                    <a:pt x="35" y="99"/>
                    <a:pt x="36" y="100"/>
                  </a:cubicBezTo>
                  <a:cubicBezTo>
                    <a:pt x="38" y="101"/>
                    <a:pt x="40" y="99"/>
                    <a:pt x="41" y="100"/>
                  </a:cubicBezTo>
                  <a:cubicBezTo>
                    <a:pt x="43" y="102"/>
                    <a:pt x="41" y="103"/>
                    <a:pt x="41" y="103"/>
                  </a:cubicBezTo>
                  <a:cubicBezTo>
                    <a:pt x="43" y="106"/>
                    <a:pt x="43" y="106"/>
                    <a:pt x="43" y="106"/>
                  </a:cubicBezTo>
                  <a:cubicBezTo>
                    <a:pt x="40" y="108"/>
                    <a:pt x="40" y="108"/>
                    <a:pt x="40" y="108"/>
                  </a:cubicBezTo>
                  <a:cubicBezTo>
                    <a:pt x="41" y="110"/>
                    <a:pt x="41" y="110"/>
                    <a:pt x="41" y="110"/>
                  </a:cubicBezTo>
                  <a:cubicBezTo>
                    <a:pt x="36" y="110"/>
                    <a:pt x="36" y="110"/>
                    <a:pt x="36" y="110"/>
                  </a:cubicBezTo>
                  <a:cubicBezTo>
                    <a:pt x="36" y="117"/>
                    <a:pt x="36" y="117"/>
                    <a:pt x="36" y="117"/>
                  </a:cubicBezTo>
                  <a:cubicBezTo>
                    <a:pt x="38" y="117"/>
                    <a:pt x="38" y="117"/>
                    <a:pt x="38" y="117"/>
                  </a:cubicBezTo>
                  <a:cubicBezTo>
                    <a:pt x="35" y="122"/>
                    <a:pt x="35" y="122"/>
                    <a:pt x="35" y="122"/>
                  </a:cubicBezTo>
                  <a:cubicBezTo>
                    <a:pt x="36" y="122"/>
                    <a:pt x="36" y="122"/>
                    <a:pt x="36" y="122"/>
                  </a:cubicBezTo>
                  <a:cubicBezTo>
                    <a:pt x="36" y="122"/>
                    <a:pt x="36" y="124"/>
                    <a:pt x="39" y="124"/>
                  </a:cubicBezTo>
                  <a:cubicBezTo>
                    <a:pt x="40" y="124"/>
                    <a:pt x="42" y="122"/>
                    <a:pt x="42" y="122"/>
                  </a:cubicBezTo>
                  <a:cubicBezTo>
                    <a:pt x="43" y="123"/>
                    <a:pt x="43" y="123"/>
                    <a:pt x="43" y="123"/>
                  </a:cubicBezTo>
                  <a:cubicBezTo>
                    <a:pt x="46" y="123"/>
                    <a:pt x="46" y="123"/>
                    <a:pt x="46" y="123"/>
                  </a:cubicBezTo>
                  <a:cubicBezTo>
                    <a:pt x="48" y="121"/>
                    <a:pt x="48" y="121"/>
                    <a:pt x="48" y="121"/>
                  </a:cubicBezTo>
                  <a:cubicBezTo>
                    <a:pt x="49" y="123"/>
                    <a:pt x="49" y="123"/>
                    <a:pt x="49" y="123"/>
                  </a:cubicBezTo>
                  <a:cubicBezTo>
                    <a:pt x="48" y="125"/>
                    <a:pt x="48" y="125"/>
                    <a:pt x="48" y="125"/>
                  </a:cubicBezTo>
                  <a:cubicBezTo>
                    <a:pt x="44" y="125"/>
                    <a:pt x="44" y="125"/>
                    <a:pt x="44" y="125"/>
                  </a:cubicBezTo>
                  <a:cubicBezTo>
                    <a:pt x="42" y="125"/>
                    <a:pt x="38" y="128"/>
                    <a:pt x="38" y="128"/>
                  </a:cubicBezTo>
                  <a:cubicBezTo>
                    <a:pt x="38" y="130"/>
                    <a:pt x="38" y="130"/>
                    <a:pt x="38" y="130"/>
                  </a:cubicBezTo>
                  <a:cubicBezTo>
                    <a:pt x="41" y="130"/>
                    <a:pt x="41" y="130"/>
                    <a:pt x="41" y="130"/>
                  </a:cubicBezTo>
                  <a:cubicBezTo>
                    <a:pt x="41" y="132"/>
                    <a:pt x="41" y="132"/>
                    <a:pt x="41" y="132"/>
                  </a:cubicBezTo>
                  <a:cubicBezTo>
                    <a:pt x="36" y="132"/>
                    <a:pt x="36" y="132"/>
                    <a:pt x="36" y="132"/>
                  </a:cubicBezTo>
                  <a:cubicBezTo>
                    <a:pt x="33" y="134"/>
                    <a:pt x="33" y="134"/>
                    <a:pt x="33" y="134"/>
                  </a:cubicBezTo>
                  <a:cubicBezTo>
                    <a:pt x="36" y="136"/>
                    <a:pt x="36" y="136"/>
                    <a:pt x="36" y="136"/>
                  </a:cubicBezTo>
                  <a:cubicBezTo>
                    <a:pt x="43" y="136"/>
                    <a:pt x="43" y="136"/>
                    <a:pt x="43" y="136"/>
                  </a:cubicBezTo>
                  <a:cubicBezTo>
                    <a:pt x="43" y="136"/>
                    <a:pt x="45" y="133"/>
                    <a:pt x="49" y="136"/>
                  </a:cubicBezTo>
                  <a:cubicBezTo>
                    <a:pt x="52" y="137"/>
                    <a:pt x="50" y="140"/>
                    <a:pt x="50" y="140"/>
                  </a:cubicBezTo>
                  <a:cubicBezTo>
                    <a:pt x="47" y="137"/>
                    <a:pt x="47" y="137"/>
                    <a:pt x="47" y="137"/>
                  </a:cubicBezTo>
                  <a:cubicBezTo>
                    <a:pt x="47" y="137"/>
                    <a:pt x="44" y="138"/>
                    <a:pt x="41" y="138"/>
                  </a:cubicBezTo>
                  <a:cubicBezTo>
                    <a:pt x="38" y="138"/>
                    <a:pt x="36" y="138"/>
                    <a:pt x="36" y="141"/>
                  </a:cubicBezTo>
                  <a:cubicBezTo>
                    <a:pt x="35" y="143"/>
                    <a:pt x="38" y="147"/>
                    <a:pt x="38" y="147"/>
                  </a:cubicBezTo>
                  <a:cubicBezTo>
                    <a:pt x="33" y="148"/>
                    <a:pt x="33" y="148"/>
                    <a:pt x="33" y="148"/>
                  </a:cubicBezTo>
                  <a:cubicBezTo>
                    <a:pt x="31" y="145"/>
                    <a:pt x="31" y="145"/>
                    <a:pt x="31" y="145"/>
                  </a:cubicBezTo>
                  <a:cubicBezTo>
                    <a:pt x="27" y="146"/>
                    <a:pt x="27" y="146"/>
                    <a:pt x="27" y="146"/>
                  </a:cubicBezTo>
                  <a:cubicBezTo>
                    <a:pt x="28" y="149"/>
                    <a:pt x="28" y="149"/>
                    <a:pt x="28" y="149"/>
                  </a:cubicBezTo>
                  <a:cubicBezTo>
                    <a:pt x="23" y="150"/>
                    <a:pt x="23" y="150"/>
                    <a:pt x="23" y="150"/>
                  </a:cubicBezTo>
                  <a:cubicBezTo>
                    <a:pt x="23" y="150"/>
                    <a:pt x="22" y="149"/>
                    <a:pt x="19" y="149"/>
                  </a:cubicBezTo>
                  <a:cubicBezTo>
                    <a:pt x="17" y="148"/>
                    <a:pt x="15" y="149"/>
                    <a:pt x="14" y="149"/>
                  </a:cubicBezTo>
                  <a:cubicBezTo>
                    <a:pt x="12" y="149"/>
                    <a:pt x="10" y="147"/>
                    <a:pt x="10" y="147"/>
                  </a:cubicBezTo>
                  <a:cubicBezTo>
                    <a:pt x="12" y="144"/>
                    <a:pt x="12" y="144"/>
                    <a:pt x="12" y="144"/>
                  </a:cubicBezTo>
                  <a:cubicBezTo>
                    <a:pt x="9" y="140"/>
                    <a:pt x="9" y="140"/>
                    <a:pt x="9" y="140"/>
                  </a:cubicBezTo>
                  <a:cubicBezTo>
                    <a:pt x="4" y="144"/>
                    <a:pt x="4" y="144"/>
                    <a:pt x="4" y="144"/>
                  </a:cubicBezTo>
                  <a:cubicBezTo>
                    <a:pt x="4" y="148"/>
                    <a:pt x="4" y="148"/>
                    <a:pt x="4" y="148"/>
                  </a:cubicBezTo>
                  <a:cubicBezTo>
                    <a:pt x="2" y="149"/>
                    <a:pt x="2" y="149"/>
                    <a:pt x="2" y="149"/>
                  </a:cubicBezTo>
                  <a:cubicBezTo>
                    <a:pt x="2" y="152"/>
                    <a:pt x="2" y="152"/>
                    <a:pt x="2" y="152"/>
                  </a:cubicBezTo>
                  <a:cubicBezTo>
                    <a:pt x="0" y="154"/>
                    <a:pt x="0" y="154"/>
                    <a:pt x="0" y="154"/>
                  </a:cubicBezTo>
                  <a:cubicBezTo>
                    <a:pt x="4" y="157"/>
                    <a:pt x="4" y="157"/>
                    <a:pt x="4" y="157"/>
                  </a:cubicBezTo>
                  <a:cubicBezTo>
                    <a:pt x="7" y="157"/>
                    <a:pt x="7" y="157"/>
                    <a:pt x="7" y="157"/>
                  </a:cubicBezTo>
                  <a:cubicBezTo>
                    <a:pt x="9" y="158"/>
                    <a:pt x="9" y="158"/>
                    <a:pt x="9" y="158"/>
                  </a:cubicBezTo>
                  <a:cubicBezTo>
                    <a:pt x="11" y="157"/>
                    <a:pt x="11" y="157"/>
                    <a:pt x="11" y="157"/>
                  </a:cubicBezTo>
                  <a:cubicBezTo>
                    <a:pt x="11" y="157"/>
                    <a:pt x="12" y="159"/>
                    <a:pt x="13" y="160"/>
                  </a:cubicBezTo>
                  <a:cubicBezTo>
                    <a:pt x="14" y="161"/>
                    <a:pt x="19" y="163"/>
                    <a:pt x="19" y="163"/>
                  </a:cubicBezTo>
                  <a:cubicBezTo>
                    <a:pt x="19" y="163"/>
                    <a:pt x="24" y="163"/>
                    <a:pt x="26" y="164"/>
                  </a:cubicBezTo>
                  <a:cubicBezTo>
                    <a:pt x="28" y="165"/>
                    <a:pt x="28" y="168"/>
                    <a:pt x="28" y="168"/>
                  </a:cubicBezTo>
                  <a:cubicBezTo>
                    <a:pt x="35" y="171"/>
                    <a:pt x="35" y="171"/>
                    <a:pt x="35" y="171"/>
                  </a:cubicBezTo>
                  <a:cubicBezTo>
                    <a:pt x="36" y="170"/>
                    <a:pt x="36" y="170"/>
                    <a:pt x="36" y="170"/>
                  </a:cubicBezTo>
                  <a:cubicBezTo>
                    <a:pt x="41" y="170"/>
                    <a:pt x="41" y="170"/>
                    <a:pt x="41" y="170"/>
                  </a:cubicBezTo>
                  <a:cubicBezTo>
                    <a:pt x="39" y="166"/>
                    <a:pt x="39" y="166"/>
                    <a:pt x="39" y="166"/>
                  </a:cubicBezTo>
                  <a:cubicBezTo>
                    <a:pt x="39" y="166"/>
                    <a:pt x="42" y="165"/>
                    <a:pt x="44" y="166"/>
                  </a:cubicBezTo>
                  <a:cubicBezTo>
                    <a:pt x="46" y="168"/>
                    <a:pt x="41" y="169"/>
                    <a:pt x="41" y="169"/>
                  </a:cubicBezTo>
                  <a:cubicBezTo>
                    <a:pt x="41" y="169"/>
                    <a:pt x="42" y="170"/>
                    <a:pt x="43" y="172"/>
                  </a:cubicBezTo>
                  <a:cubicBezTo>
                    <a:pt x="43" y="174"/>
                    <a:pt x="43" y="175"/>
                    <a:pt x="45" y="177"/>
                  </a:cubicBezTo>
                  <a:cubicBezTo>
                    <a:pt x="47" y="178"/>
                    <a:pt x="47" y="181"/>
                    <a:pt x="47" y="181"/>
                  </a:cubicBezTo>
                  <a:cubicBezTo>
                    <a:pt x="52" y="179"/>
                    <a:pt x="52" y="179"/>
                    <a:pt x="52" y="179"/>
                  </a:cubicBezTo>
                  <a:cubicBezTo>
                    <a:pt x="52" y="179"/>
                    <a:pt x="51" y="183"/>
                    <a:pt x="50" y="183"/>
                  </a:cubicBezTo>
                  <a:cubicBezTo>
                    <a:pt x="49" y="184"/>
                    <a:pt x="49" y="184"/>
                    <a:pt x="49" y="184"/>
                  </a:cubicBezTo>
                  <a:cubicBezTo>
                    <a:pt x="50" y="189"/>
                    <a:pt x="50" y="189"/>
                    <a:pt x="50" y="189"/>
                  </a:cubicBezTo>
                  <a:cubicBezTo>
                    <a:pt x="51" y="189"/>
                    <a:pt x="51" y="189"/>
                    <a:pt x="51" y="189"/>
                  </a:cubicBezTo>
                  <a:cubicBezTo>
                    <a:pt x="51" y="194"/>
                    <a:pt x="51" y="194"/>
                    <a:pt x="51" y="194"/>
                  </a:cubicBezTo>
                  <a:cubicBezTo>
                    <a:pt x="55" y="194"/>
                    <a:pt x="55" y="194"/>
                    <a:pt x="55" y="194"/>
                  </a:cubicBezTo>
                  <a:cubicBezTo>
                    <a:pt x="53" y="196"/>
                    <a:pt x="53" y="196"/>
                    <a:pt x="53" y="196"/>
                  </a:cubicBezTo>
                  <a:cubicBezTo>
                    <a:pt x="53" y="196"/>
                    <a:pt x="55" y="202"/>
                    <a:pt x="56" y="204"/>
                  </a:cubicBezTo>
                  <a:cubicBezTo>
                    <a:pt x="58" y="206"/>
                    <a:pt x="60" y="205"/>
                    <a:pt x="61" y="205"/>
                  </a:cubicBezTo>
                  <a:cubicBezTo>
                    <a:pt x="62" y="205"/>
                    <a:pt x="64" y="208"/>
                    <a:pt x="65" y="208"/>
                  </a:cubicBezTo>
                  <a:cubicBezTo>
                    <a:pt x="66" y="209"/>
                    <a:pt x="67" y="208"/>
                    <a:pt x="67" y="208"/>
                  </a:cubicBezTo>
                  <a:cubicBezTo>
                    <a:pt x="67" y="211"/>
                    <a:pt x="67" y="211"/>
                    <a:pt x="67" y="211"/>
                  </a:cubicBezTo>
                  <a:cubicBezTo>
                    <a:pt x="67" y="211"/>
                    <a:pt x="72" y="216"/>
                    <a:pt x="74" y="218"/>
                  </a:cubicBezTo>
                  <a:cubicBezTo>
                    <a:pt x="76" y="220"/>
                    <a:pt x="79" y="224"/>
                    <a:pt x="79" y="224"/>
                  </a:cubicBezTo>
                  <a:cubicBezTo>
                    <a:pt x="79" y="224"/>
                    <a:pt x="83" y="224"/>
                    <a:pt x="85" y="226"/>
                  </a:cubicBezTo>
                  <a:cubicBezTo>
                    <a:pt x="89" y="229"/>
                    <a:pt x="91" y="229"/>
                    <a:pt x="91" y="229"/>
                  </a:cubicBezTo>
                  <a:cubicBezTo>
                    <a:pt x="91" y="229"/>
                    <a:pt x="99" y="232"/>
                    <a:pt x="106" y="233"/>
                  </a:cubicBezTo>
                  <a:cubicBezTo>
                    <a:pt x="112" y="235"/>
                    <a:pt x="118" y="227"/>
                    <a:pt x="118" y="227"/>
                  </a:cubicBezTo>
                  <a:cubicBezTo>
                    <a:pt x="117" y="226"/>
                    <a:pt x="117" y="226"/>
                    <a:pt x="117" y="226"/>
                  </a:cubicBezTo>
                  <a:cubicBezTo>
                    <a:pt x="123" y="226"/>
                    <a:pt x="123" y="226"/>
                    <a:pt x="123" y="226"/>
                  </a:cubicBezTo>
                  <a:cubicBezTo>
                    <a:pt x="120" y="224"/>
                    <a:pt x="120" y="224"/>
                    <a:pt x="120" y="224"/>
                  </a:cubicBezTo>
                  <a:cubicBezTo>
                    <a:pt x="120" y="224"/>
                    <a:pt x="120" y="221"/>
                    <a:pt x="123" y="221"/>
                  </a:cubicBezTo>
                  <a:cubicBezTo>
                    <a:pt x="127" y="221"/>
                    <a:pt x="126" y="224"/>
                    <a:pt x="126" y="224"/>
                  </a:cubicBezTo>
                  <a:cubicBezTo>
                    <a:pt x="133" y="223"/>
                    <a:pt x="133" y="223"/>
                    <a:pt x="133" y="223"/>
                  </a:cubicBezTo>
                  <a:cubicBezTo>
                    <a:pt x="133" y="225"/>
                    <a:pt x="133" y="225"/>
                    <a:pt x="133" y="225"/>
                  </a:cubicBezTo>
                  <a:cubicBezTo>
                    <a:pt x="142" y="225"/>
                    <a:pt x="142" y="225"/>
                    <a:pt x="142" y="225"/>
                  </a:cubicBezTo>
                  <a:cubicBezTo>
                    <a:pt x="144" y="225"/>
                    <a:pt x="148" y="228"/>
                    <a:pt x="148" y="228"/>
                  </a:cubicBezTo>
                  <a:cubicBezTo>
                    <a:pt x="153" y="224"/>
                    <a:pt x="153" y="224"/>
                    <a:pt x="153" y="224"/>
                  </a:cubicBezTo>
                  <a:cubicBezTo>
                    <a:pt x="153" y="228"/>
                    <a:pt x="153" y="228"/>
                    <a:pt x="153" y="228"/>
                  </a:cubicBezTo>
                  <a:cubicBezTo>
                    <a:pt x="155" y="227"/>
                    <a:pt x="155" y="227"/>
                    <a:pt x="155" y="227"/>
                  </a:cubicBezTo>
                  <a:cubicBezTo>
                    <a:pt x="161" y="226"/>
                    <a:pt x="161" y="226"/>
                    <a:pt x="161" y="226"/>
                  </a:cubicBezTo>
                  <a:cubicBezTo>
                    <a:pt x="159" y="228"/>
                    <a:pt x="159" y="228"/>
                    <a:pt x="159" y="228"/>
                  </a:cubicBezTo>
                  <a:cubicBezTo>
                    <a:pt x="160" y="229"/>
                    <a:pt x="160" y="229"/>
                    <a:pt x="160" y="229"/>
                  </a:cubicBezTo>
                  <a:cubicBezTo>
                    <a:pt x="160" y="229"/>
                    <a:pt x="172" y="222"/>
                    <a:pt x="177" y="220"/>
                  </a:cubicBezTo>
                  <a:cubicBezTo>
                    <a:pt x="181" y="219"/>
                    <a:pt x="193" y="218"/>
                    <a:pt x="193" y="218"/>
                  </a:cubicBezTo>
                  <a:cubicBezTo>
                    <a:pt x="192" y="216"/>
                    <a:pt x="192" y="216"/>
                    <a:pt x="192" y="216"/>
                  </a:cubicBezTo>
                  <a:cubicBezTo>
                    <a:pt x="195" y="216"/>
                    <a:pt x="195" y="216"/>
                    <a:pt x="195" y="216"/>
                  </a:cubicBezTo>
                  <a:cubicBezTo>
                    <a:pt x="195" y="217"/>
                    <a:pt x="195" y="217"/>
                    <a:pt x="195" y="217"/>
                  </a:cubicBezTo>
                  <a:cubicBezTo>
                    <a:pt x="200" y="217"/>
                    <a:pt x="200" y="217"/>
                    <a:pt x="200" y="217"/>
                  </a:cubicBezTo>
                  <a:cubicBezTo>
                    <a:pt x="207" y="220"/>
                    <a:pt x="207" y="220"/>
                    <a:pt x="207" y="220"/>
                  </a:cubicBezTo>
                  <a:cubicBezTo>
                    <a:pt x="207" y="219"/>
                    <a:pt x="207" y="219"/>
                    <a:pt x="207" y="219"/>
                  </a:cubicBezTo>
                  <a:cubicBezTo>
                    <a:pt x="203" y="216"/>
                    <a:pt x="203" y="216"/>
                    <a:pt x="203" y="216"/>
                  </a:cubicBezTo>
                  <a:cubicBezTo>
                    <a:pt x="206" y="211"/>
                    <a:pt x="206" y="211"/>
                    <a:pt x="206" y="211"/>
                  </a:cubicBezTo>
                  <a:cubicBezTo>
                    <a:pt x="206" y="211"/>
                    <a:pt x="207" y="215"/>
                    <a:pt x="209" y="216"/>
                  </a:cubicBezTo>
                  <a:cubicBezTo>
                    <a:pt x="210" y="217"/>
                    <a:pt x="208" y="218"/>
                    <a:pt x="208" y="218"/>
                  </a:cubicBezTo>
                  <a:cubicBezTo>
                    <a:pt x="208" y="218"/>
                    <a:pt x="210" y="217"/>
                    <a:pt x="212" y="218"/>
                  </a:cubicBezTo>
                  <a:cubicBezTo>
                    <a:pt x="213" y="219"/>
                    <a:pt x="212" y="222"/>
                    <a:pt x="212" y="222"/>
                  </a:cubicBezTo>
                  <a:cubicBezTo>
                    <a:pt x="214" y="222"/>
                    <a:pt x="214" y="222"/>
                    <a:pt x="214" y="222"/>
                  </a:cubicBezTo>
                  <a:cubicBezTo>
                    <a:pt x="216" y="221"/>
                    <a:pt x="216" y="219"/>
                    <a:pt x="216" y="219"/>
                  </a:cubicBezTo>
                  <a:cubicBezTo>
                    <a:pt x="216" y="219"/>
                    <a:pt x="221" y="218"/>
                    <a:pt x="223" y="217"/>
                  </a:cubicBezTo>
                  <a:cubicBezTo>
                    <a:pt x="225" y="216"/>
                    <a:pt x="226" y="212"/>
                    <a:pt x="228" y="213"/>
                  </a:cubicBezTo>
                  <a:cubicBezTo>
                    <a:pt x="229" y="213"/>
                    <a:pt x="227" y="216"/>
                    <a:pt x="227" y="216"/>
                  </a:cubicBezTo>
                  <a:cubicBezTo>
                    <a:pt x="230" y="217"/>
                    <a:pt x="230" y="217"/>
                    <a:pt x="230" y="217"/>
                  </a:cubicBezTo>
                  <a:cubicBezTo>
                    <a:pt x="240" y="207"/>
                    <a:pt x="240" y="207"/>
                    <a:pt x="240" y="207"/>
                  </a:cubicBezTo>
                  <a:cubicBezTo>
                    <a:pt x="236" y="208"/>
                    <a:pt x="236" y="208"/>
                    <a:pt x="236" y="208"/>
                  </a:cubicBezTo>
                  <a:cubicBezTo>
                    <a:pt x="236" y="205"/>
                    <a:pt x="236" y="205"/>
                    <a:pt x="236" y="205"/>
                  </a:cubicBezTo>
                  <a:cubicBezTo>
                    <a:pt x="240" y="205"/>
                    <a:pt x="240" y="205"/>
                    <a:pt x="240" y="205"/>
                  </a:cubicBezTo>
                  <a:cubicBezTo>
                    <a:pt x="240" y="202"/>
                    <a:pt x="240" y="202"/>
                    <a:pt x="240" y="202"/>
                  </a:cubicBezTo>
                  <a:cubicBezTo>
                    <a:pt x="243" y="206"/>
                    <a:pt x="243" y="206"/>
                    <a:pt x="243" y="206"/>
                  </a:cubicBezTo>
                  <a:cubicBezTo>
                    <a:pt x="245" y="204"/>
                    <a:pt x="245" y="204"/>
                    <a:pt x="245" y="204"/>
                  </a:cubicBezTo>
                  <a:cubicBezTo>
                    <a:pt x="243" y="201"/>
                    <a:pt x="243" y="201"/>
                    <a:pt x="243" y="201"/>
                  </a:cubicBezTo>
                  <a:cubicBezTo>
                    <a:pt x="243" y="201"/>
                    <a:pt x="242" y="193"/>
                    <a:pt x="243" y="194"/>
                  </a:cubicBezTo>
                  <a:cubicBezTo>
                    <a:pt x="244" y="194"/>
                    <a:pt x="244" y="199"/>
                    <a:pt x="245" y="201"/>
                  </a:cubicBezTo>
                  <a:cubicBezTo>
                    <a:pt x="245" y="204"/>
                    <a:pt x="254" y="202"/>
                    <a:pt x="254" y="202"/>
                  </a:cubicBezTo>
                  <a:cubicBezTo>
                    <a:pt x="254" y="200"/>
                    <a:pt x="254" y="200"/>
                    <a:pt x="254" y="200"/>
                  </a:cubicBezTo>
                  <a:cubicBezTo>
                    <a:pt x="260" y="199"/>
                    <a:pt x="260" y="199"/>
                    <a:pt x="260" y="199"/>
                  </a:cubicBezTo>
                  <a:cubicBezTo>
                    <a:pt x="258" y="195"/>
                    <a:pt x="258" y="195"/>
                    <a:pt x="258" y="195"/>
                  </a:cubicBezTo>
                  <a:cubicBezTo>
                    <a:pt x="262" y="197"/>
                    <a:pt x="262" y="197"/>
                    <a:pt x="262" y="197"/>
                  </a:cubicBezTo>
                  <a:cubicBezTo>
                    <a:pt x="264" y="195"/>
                    <a:pt x="264" y="195"/>
                    <a:pt x="264" y="195"/>
                  </a:cubicBezTo>
                  <a:cubicBezTo>
                    <a:pt x="258" y="190"/>
                    <a:pt x="258" y="190"/>
                    <a:pt x="258" y="190"/>
                  </a:cubicBezTo>
                  <a:cubicBezTo>
                    <a:pt x="259" y="189"/>
                    <a:pt x="261" y="191"/>
                    <a:pt x="262" y="192"/>
                  </a:cubicBezTo>
                  <a:cubicBezTo>
                    <a:pt x="263" y="193"/>
                    <a:pt x="268" y="193"/>
                    <a:pt x="268" y="193"/>
                  </a:cubicBezTo>
                  <a:cubicBezTo>
                    <a:pt x="268" y="191"/>
                    <a:pt x="268" y="191"/>
                    <a:pt x="268" y="191"/>
                  </a:cubicBezTo>
                  <a:cubicBezTo>
                    <a:pt x="268" y="191"/>
                    <a:pt x="265" y="191"/>
                    <a:pt x="264" y="190"/>
                  </a:cubicBezTo>
                  <a:cubicBezTo>
                    <a:pt x="263" y="190"/>
                    <a:pt x="264" y="189"/>
                    <a:pt x="263" y="187"/>
                  </a:cubicBezTo>
                  <a:cubicBezTo>
                    <a:pt x="263" y="186"/>
                    <a:pt x="257" y="181"/>
                    <a:pt x="257" y="181"/>
                  </a:cubicBezTo>
                  <a:cubicBezTo>
                    <a:pt x="262" y="183"/>
                    <a:pt x="262" y="183"/>
                    <a:pt x="262" y="183"/>
                  </a:cubicBezTo>
                  <a:cubicBezTo>
                    <a:pt x="263" y="183"/>
                    <a:pt x="263" y="183"/>
                    <a:pt x="263" y="183"/>
                  </a:cubicBezTo>
                  <a:cubicBezTo>
                    <a:pt x="263" y="183"/>
                    <a:pt x="265" y="189"/>
                    <a:pt x="269" y="190"/>
                  </a:cubicBezTo>
                  <a:cubicBezTo>
                    <a:pt x="273" y="191"/>
                    <a:pt x="273" y="187"/>
                    <a:pt x="273" y="187"/>
                  </a:cubicBezTo>
                  <a:cubicBezTo>
                    <a:pt x="276" y="187"/>
                    <a:pt x="276" y="187"/>
                    <a:pt x="276" y="187"/>
                  </a:cubicBezTo>
                  <a:cubicBezTo>
                    <a:pt x="276" y="184"/>
                    <a:pt x="276" y="184"/>
                    <a:pt x="276" y="184"/>
                  </a:cubicBezTo>
                  <a:cubicBezTo>
                    <a:pt x="278" y="181"/>
                    <a:pt x="278" y="181"/>
                    <a:pt x="278" y="181"/>
                  </a:cubicBezTo>
                  <a:cubicBezTo>
                    <a:pt x="277" y="180"/>
                    <a:pt x="277" y="180"/>
                    <a:pt x="277" y="180"/>
                  </a:cubicBezTo>
                  <a:cubicBezTo>
                    <a:pt x="273" y="184"/>
                    <a:pt x="273" y="184"/>
                    <a:pt x="273" y="184"/>
                  </a:cubicBezTo>
                  <a:cubicBezTo>
                    <a:pt x="272" y="183"/>
                    <a:pt x="272" y="183"/>
                    <a:pt x="272" y="183"/>
                  </a:cubicBezTo>
                  <a:cubicBezTo>
                    <a:pt x="273" y="181"/>
                    <a:pt x="273" y="181"/>
                    <a:pt x="273" y="181"/>
                  </a:cubicBezTo>
                  <a:cubicBezTo>
                    <a:pt x="272" y="180"/>
                    <a:pt x="272" y="180"/>
                    <a:pt x="272" y="180"/>
                  </a:cubicBezTo>
                  <a:cubicBezTo>
                    <a:pt x="276" y="178"/>
                    <a:pt x="276" y="178"/>
                    <a:pt x="276" y="178"/>
                  </a:cubicBezTo>
                  <a:cubicBezTo>
                    <a:pt x="276" y="177"/>
                    <a:pt x="276" y="177"/>
                    <a:pt x="276" y="177"/>
                  </a:cubicBezTo>
                  <a:cubicBezTo>
                    <a:pt x="271" y="177"/>
                    <a:pt x="271" y="177"/>
                    <a:pt x="271" y="177"/>
                  </a:cubicBezTo>
                  <a:cubicBezTo>
                    <a:pt x="269" y="174"/>
                    <a:pt x="269" y="174"/>
                    <a:pt x="269" y="174"/>
                  </a:cubicBezTo>
                  <a:cubicBezTo>
                    <a:pt x="274" y="175"/>
                    <a:pt x="274" y="175"/>
                    <a:pt x="274" y="175"/>
                  </a:cubicBezTo>
                  <a:cubicBezTo>
                    <a:pt x="274" y="175"/>
                    <a:pt x="278" y="176"/>
                    <a:pt x="278" y="173"/>
                  </a:cubicBezTo>
                  <a:cubicBezTo>
                    <a:pt x="279" y="170"/>
                    <a:pt x="269" y="170"/>
                    <a:pt x="269" y="170"/>
                  </a:cubicBezTo>
                  <a:cubicBezTo>
                    <a:pt x="268" y="169"/>
                    <a:pt x="268" y="169"/>
                    <a:pt x="268" y="169"/>
                  </a:cubicBezTo>
                  <a:cubicBezTo>
                    <a:pt x="274" y="169"/>
                    <a:pt x="274" y="169"/>
                    <a:pt x="274" y="169"/>
                  </a:cubicBezTo>
                  <a:cubicBezTo>
                    <a:pt x="276" y="169"/>
                    <a:pt x="275" y="165"/>
                    <a:pt x="275" y="165"/>
                  </a:cubicBezTo>
                  <a:cubicBezTo>
                    <a:pt x="275" y="165"/>
                    <a:pt x="277" y="166"/>
                    <a:pt x="279" y="166"/>
                  </a:cubicBezTo>
                  <a:cubicBezTo>
                    <a:pt x="281" y="166"/>
                    <a:pt x="281" y="162"/>
                    <a:pt x="281" y="162"/>
                  </a:cubicBezTo>
                  <a:cubicBezTo>
                    <a:pt x="284" y="160"/>
                    <a:pt x="284" y="160"/>
                    <a:pt x="284" y="160"/>
                  </a:cubicBezTo>
                  <a:cubicBezTo>
                    <a:pt x="285" y="160"/>
                    <a:pt x="284" y="155"/>
                    <a:pt x="284" y="155"/>
                  </a:cubicBezTo>
                  <a:close/>
                  <a:moveTo>
                    <a:pt x="61" y="51"/>
                  </a:moveTo>
                  <a:cubicBezTo>
                    <a:pt x="60" y="51"/>
                    <a:pt x="60" y="51"/>
                    <a:pt x="60" y="51"/>
                  </a:cubicBezTo>
                  <a:cubicBezTo>
                    <a:pt x="56" y="57"/>
                    <a:pt x="56" y="57"/>
                    <a:pt x="56" y="57"/>
                  </a:cubicBezTo>
                  <a:cubicBezTo>
                    <a:pt x="59" y="59"/>
                    <a:pt x="59" y="59"/>
                    <a:pt x="59" y="59"/>
                  </a:cubicBezTo>
                  <a:lnTo>
                    <a:pt x="61" y="51"/>
                  </a:lnTo>
                  <a:close/>
                  <a:moveTo>
                    <a:pt x="48" y="210"/>
                  </a:moveTo>
                  <a:cubicBezTo>
                    <a:pt x="52" y="208"/>
                    <a:pt x="52" y="208"/>
                    <a:pt x="52" y="208"/>
                  </a:cubicBezTo>
                  <a:cubicBezTo>
                    <a:pt x="50" y="205"/>
                    <a:pt x="50" y="205"/>
                    <a:pt x="50" y="205"/>
                  </a:cubicBezTo>
                  <a:lnTo>
                    <a:pt x="48" y="210"/>
                  </a:lnTo>
                  <a:close/>
                  <a:moveTo>
                    <a:pt x="122" y="222"/>
                  </a:moveTo>
                  <a:cubicBezTo>
                    <a:pt x="122" y="222"/>
                    <a:pt x="121" y="225"/>
                    <a:pt x="124" y="224"/>
                  </a:cubicBezTo>
                  <a:cubicBezTo>
                    <a:pt x="126" y="224"/>
                    <a:pt x="125" y="221"/>
                    <a:pt x="122" y="222"/>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36" name="Großbritannien"/>
            <p:cNvSpPr>
              <a:spLocks noEditPoints="1"/>
            </p:cNvSpPr>
            <p:nvPr/>
          </p:nvSpPr>
          <p:spPr bwMode="auto">
            <a:xfrm>
              <a:off x="3545354" y="2054066"/>
              <a:ext cx="608330" cy="1140460"/>
            </a:xfrm>
            <a:custGeom>
              <a:avLst/>
              <a:gdLst>
                <a:gd name="T0" fmla="*/ 281 w 357"/>
                <a:gd name="T1" fmla="*/ 467 h 670"/>
                <a:gd name="T2" fmla="*/ 290 w 357"/>
                <a:gd name="T3" fmla="*/ 431 h 670"/>
                <a:gd name="T4" fmla="*/ 245 w 357"/>
                <a:gd name="T5" fmla="*/ 321 h 670"/>
                <a:gd name="T6" fmla="*/ 210 w 357"/>
                <a:gd name="T7" fmla="*/ 295 h 670"/>
                <a:gd name="T8" fmla="*/ 257 w 357"/>
                <a:gd name="T9" fmla="*/ 247 h 670"/>
                <a:gd name="T10" fmla="*/ 197 w 357"/>
                <a:gd name="T11" fmla="*/ 186 h 670"/>
                <a:gd name="T12" fmla="*/ 248 w 357"/>
                <a:gd name="T13" fmla="*/ 141 h 670"/>
                <a:gd name="T14" fmla="*/ 191 w 357"/>
                <a:gd name="T15" fmla="*/ 133 h 670"/>
                <a:gd name="T16" fmla="*/ 164 w 357"/>
                <a:gd name="T17" fmla="*/ 140 h 670"/>
                <a:gd name="T18" fmla="*/ 143 w 357"/>
                <a:gd name="T19" fmla="*/ 161 h 670"/>
                <a:gd name="T20" fmla="*/ 146 w 357"/>
                <a:gd name="T21" fmla="*/ 202 h 670"/>
                <a:gd name="T22" fmla="*/ 111 w 357"/>
                <a:gd name="T23" fmla="*/ 230 h 670"/>
                <a:gd name="T24" fmla="*/ 127 w 357"/>
                <a:gd name="T25" fmla="*/ 247 h 670"/>
                <a:gd name="T26" fmla="*/ 131 w 357"/>
                <a:gd name="T27" fmla="*/ 260 h 670"/>
                <a:gd name="T28" fmla="*/ 101 w 357"/>
                <a:gd name="T29" fmla="*/ 317 h 670"/>
                <a:gd name="T30" fmla="*/ 142 w 357"/>
                <a:gd name="T31" fmla="*/ 276 h 670"/>
                <a:gd name="T32" fmla="*/ 148 w 357"/>
                <a:gd name="T33" fmla="*/ 287 h 670"/>
                <a:gd name="T34" fmla="*/ 127 w 357"/>
                <a:gd name="T35" fmla="*/ 344 h 670"/>
                <a:gd name="T36" fmla="*/ 145 w 357"/>
                <a:gd name="T37" fmla="*/ 363 h 670"/>
                <a:gd name="T38" fmla="*/ 188 w 357"/>
                <a:gd name="T39" fmla="*/ 366 h 670"/>
                <a:gd name="T40" fmla="*/ 180 w 357"/>
                <a:gd name="T41" fmla="*/ 416 h 670"/>
                <a:gd name="T42" fmla="*/ 186 w 357"/>
                <a:gd name="T43" fmla="*/ 472 h 670"/>
                <a:gd name="T44" fmla="*/ 109 w 357"/>
                <a:gd name="T45" fmla="*/ 492 h 670"/>
                <a:gd name="T46" fmla="*/ 102 w 357"/>
                <a:gd name="T47" fmla="*/ 536 h 670"/>
                <a:gd name="T48" fmla="*/ 74 w 357"/>
                <a:gd name="T49" fmla="*/ 560 h 670"/>
                <a:gd name="T50" fmla="*/ 109 w 357"/>
                <a:gd name="T51" fmla="*/ 569 h 670"/>
                <a:gd name="T52" fmla="*/ 171 w 357"/>
                <a:gd name="T53" fmla="*/ 582 h 670"/>
                <a:gd name="T54" fmla="*/ 55 w 357"/>
                <a:gd name="T55" fmla="*/ 640 h 670"/>
                <a:gd name="T56" fmla="*/ 62 w 357"/>
                <a:gd name="T57" fmla="*/ 657 h 670"/>
                <a:gd name="T58" fmla="*/ 122 w 357"/>
                <a:gd name="T59" fmla="*/ 645 h 670"/>
                <a:gd name="T60" fmla="*/ 201 w 357"/>
                <a:gd name="T61" fmla="*/ 649 h 670"/>
                <a:gd name="T62" fmla="*/ 310 w 357"/>
                <a:gd name="T63" fmla="*/ 653 h 670"/>
                <a:gd name="T64" fmla="*/ 295 w 357"/>
                <a:gd name="T65" fmla="*/ 614 h 670"/>
                <a:gd name="T66" fmla="*/ 319 w 357"/>
                <a:gd name="T67" fmla="*/ 598 h 670"/>
                <a:gd name="T68" fmla="*/ 209 w 357"/>
                <a:gd name="T69" fmla="*/ 650 h 670"/>
                <a:gd name="T70" fmla="*/ 121 w 357"/>
                <a:gd name="T71" fmla="*/ 471 h 670"/>
                <a:gd name="T72" fmla="*/ 139 w 357"/>
                <a:gd name="T73" fmla="*/ 396 h 670"/>
                <a:gd name="T74" fmla="*/ 138 w 357"/>
                <a:gd name="T75" fmla="*/ 302 h 670"/>
                <a:gd name="T76" fmla="*/ 89 w 357"/>
                <a:gd name="T77" fmla="*/ 291 h 670"/>
                <a:gd name="T78" fmla="*/ 109 w 357"/>
                <a:gd name="T79" fmla="*/ 281 h 670"/>
                <a:gd name="T80" fmla="*/ 88 w 357"/>
                <a:gd name="T81" fmla="*/ 238 h 670"/>
                <a:gd name="T82" fmla="*/ 112 w 357"/>
                <a:gd name="T83" fmla="*/ 235 h 670"/>
                <a:gd name="T84" fmla="*/ 103 w 357"/>
                <a:gd name="T85" fmla="*/ 260 h 670"/>
                <a:gd name="T86" fmla="*/ 117 w 357"/>
                <a:gd name="T87" fmla="*/ 217 h 670"/>
                <a:gd name="T88" fmla="*/ 82 w 357"/>
                <a:gd name="T89" fmla="*/ 197 h 670"/>
                <a:gd name="T90" fmla="*/ 88 w 357"/>
                <a:gd name="T91" fmla="*/ 177 h 670"/>
                <a:gd name="T92" fmla="*/ 114 w 357"/>
                <a:gd name="T93" fmla="*/ 176 h 670"/>
                <a:gd name="T94" fmla="*/ 127 w 357"/>
                <a:gd name="T95" fmla="*/ 203 h 670"/>
                <a:gd name="T96" fmla="*/ 135 w 357"/>
                <a:gd name="T97" fmla="*/ 173 h 670"/>
                <a:gd name="T98" fmla="*/ 81 w 357"/>
                <a:gd name="T99" fmla="*/ 165 h 670"/>
                <a:gd name="T100" fmla="*/ 141 w 357"/>
                <a:gd name="T101" fmla="*/ 134 h 670"/>
                <a:gd name="T102" fmla="*/ 104 w 357"/>
                <a:gd name="T103" fmla="*/ 132 h 670"/>
                <a:gd name="T104" fmla="*/ 242 w 357"/>
                <a:gd name="T105" fmla="*/ 113 h 670"/>
                <a:gd name="T106" fmla="*/ 256 w 357"/>
                <a:gd name="T107" fmla="*/ 107 h 670"/>
                <a:gd name="T108" fmla="*/ 259 w 357"/>
                <a:gd name="T109" fmla="*/ 94 h 670"/>
                <a:gd name="T110" fmla="*/ 310 w 357"/>
                <a:gd name="T111" fmla="*/ 82 h 670"/>
                <a:gd name="T112" fmla="*/ 282 w 357"/>
                <a:gd name="T113" fmla="*/ 93 h 670"/>
                <a:gd name="T114" fmla="*/ 339 w 357"/>
                <a:gd name="T115" fmla="*/ 23 h 670"/>
                <a:gd name="T116" fmla="*/ 357 w 357"/>
                <a:gd name="T117" fmla="*/ 3 h 670"/>
                <a:gd name="T118" fmla="*/ 49 w 357"/>
                <a:gd name="T119" fmla="*/ 396 h 670"/>
                <a:gd name="T120" fmla="*/ 96 w 357"/>
                <a:gd name="T121" fmla="*/ 386 h 670"/>
                <a:gd name="T122" fmla="*/ 34 w 357"/>
                <a:gd name="T123" fmla="*/ 332 h 670"/>
                <a:gd name="T124" fmla="*/ 13 w 357"/>
                <a:gd name="T125" fmla="*/ 377 h 6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7"/>
                <a:gd name="T190" fmla="*/ 0 h 670"/>
                <a:gd name="T191" fmla="*/ 357 w 357"/>
                <a:gd name="T192" fmla="*/ 670 h 6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7" h="670">
                  <a:moveTo>
                    <a:pt x="342" y="526"/>
                  </a:moveTo>
                  <a:cubicBezTo>
                    <a:pt x="330" y="519"/>
                    <a:pt x="330" y="519"/>
                    <a:pt x="330" y="519"/>
                  </a:cubicBezTo>
                  <a:cubicBezTo>
                    <a:pt x="328" y="520"/>
                    <a:pt x="328" y="520"/>
                    <a:pt x="328" y="520"/>
                  </a:cubicBezTo>
                  <a:cubicBezTo>
                    <a:pt x="310" y="519"/>
                    <a:pt x="310" y="519"/>
                    <a:pt x="310" y="519"/>
                  </a:cubicBezTo>
                  <a:cubicBezTo>
                    <a:pt x="303" y="530"/>
                    <a:pt x="303" y="530"/>
                    <a:pt x="303" y="530"/>
                  </a:cubicBezTo>
                  <a:cubicBezTo>
                    <a:pt x="299" y="528"/>
                    <a:pt x="299" y="528"/>
                    <a:pt x="299" y="528"/>
                  </a:cubicBezTo>
                  <a:cubicBezTo>
                    <a:pt x="295" y="522"/>
                    <a:pt x="295" y="522"/>
                    <a:pt x="295" y="522"/>
                  </a:cubicBezTo>
                  <a:cubicBezTo>
                    <a:pt x="291" y="520"/>
                    <a:pt x="291" y="520"/>
                    <a:pt x="291" y="520"/>
                  </a:cubicBezTo>
                  <a:cubicBezTo>
                    <a:pt x="291" y="520"/>
                    <a:pt x="292" y="515"/>
                    <a:pt x="296" y="514"/>
                  </a:cubicBezTo>
                  <a:cubicBezTo>
                    <a:pt x="301" y="512"/>
                    <a:pt x="308" y="508"/>
                    <a:pt x="308" y="504"/>
                  </a:cubicBezTo>
                  <a:cubicBezTo>
                    <a:pt x="309" y="501"/>
                    <a:pt x="305" y="486"/>
                    <a:pt x="305" y="486"/>
                  </a:cubicBezTo>
                  <a:cubicBezTo>
                    <a:pt x="299" y="480"/>
                    <a:pt x="299" y="480"/>
                    <a:pt x="299" y="480"/>
                  </a:cubicBezTo>
                  <a:cubicBezTo>
                    <a:pt x="292" y="473"/>
                    <a:pt x="292" y="473"/>
                    <a:pt x="292" y="473"/>
                  </a:cubicBezTo>
                  <a:cubicBezTo>
                    <a:pt x="292" y="473"/>
                    <a:pt x="290" y="469"/>
                    <a:pt x="287" y="468"/>
                  </a:cubicBezTo>
                  <a:cubicBezTo>
                    <a:pt x="285" y="468"/>
                    <a:pt x="281" y="467"/>
                    <a:pt x="281" y="467"/>
                  </a:cubicBezTo>
                  <a:cubicBezTo>
                    <a:pt x="279" y="469"/>
                    <a:pt x="279" y="469"/>
                    <a:pt x="279" y="469"/>
                  </a:cubicBezTo>
                  <a:cubicBezTo>
                    <a:pt x="276" y="466"/>
                    <a:pt x="276" y="466"/>
                    <a:pt x="276" y="466"/>
                  </a:cubicBezTo>
                  <a:cubicBezTo>
                    <a:pt x="268" y="465"/>
                    <a:pt x="268" y="465"/>
                    <a:pt x="268" y="465"/>
                  </a:cubicBezTo>
                  <a:cubicBezTo>
                    <a:pt x="276" y="463"/>
                    <a:pt x="276" y="463"/>
                    <a:pt x="276" y="463"/>
                  </a:cubicBezTo>
                  <a:cubicBezTo>
                    <a:pt x="279" y="466"/>
                    <a:pt x="279" y="466"/>
                    <a:pt x="279" y="466"/>
                  </a:cubicBezTo>
                  <a:cubicBezTo>
                    <a:pt x="289" y="465"/>
                    <a:pt x="289" y="465"/>
                    <a:pt x="289" y="465"/>
                  </a:cubicBezTo>
                  <a:cubicBezTo>
                    <a:pt x="289" y="465"/>
                    <a:pt x="293" y="472"/>
                    <a:pt x="294" y="473"/>
                  </a:cubicBezTo>
                  <a:cubicBezTo>
                    <a:pt x="298" y="473"/>
                    <a:pt x="298" y="473"/>
                    <a:pt x="298" y="473"/>
                  </a:cubicBezTo>
                  <a:cubicBezTo>
                    <a:pt x="301" y="477"/>
                    <a:pt x="301" y="477"/>
                    <a:pt x="301" y="477"/>
                  </a:cubicBezTo>
                  <a:cubicBezTo>
                    <a:pt x="303" y="475"/>
                    <a:pt x="303" y="475"/>
                    <a:pt x="303" y="475"/>
                  </a:cubicBezTo>
                  <a:cubicBezTo>
                    <a:pt x="295" y="455"/>
                    <a:pt x="295" y="455"/>
                    <a:pt x="295" y="455"/>
                  </a:cubicBezTo>
                  <a:cubicBezTo>
                    <a:pt x="295" y="443"/>
                    <a:pt x="295" y="443"/>
                    <a:pt x="295" y="443"/>
                  </a:cubicBezTo>
                  <a:cubicBezTo>
                    <a:pt x="298" y="441"/>
                    <a:pt x="298" y="441"/>
                    <a:pt x="298" y="441"/>
                  </a:cubicBezTo>
                  <a:cubicBezTo>
                    <a:pt x="294" y="431"/>
                    <a:pt x="294" y="431"/>
                    <a:pt x="294" y="431"/>
                  </a:cubicBezTo>
                  <a:cubicBezTo>
                    <a:pt x="290" y="431"/>
                    <a:pt x="290" y="431"/>
                    <a:pt x="290" y="431"/>
                  </a:cubicBezTo>
                  <a:cubicBezTo>
                    <a:pt x="286" y="416"/>
                    <a:pt x="286" y="416"/>
                    <a:pt x="286" y="416"/>
                  </a:cubicBezTo>
                  <a:cubicBezTo>
                    <a:pt x="277" y="407"/>
                    <a:pt x="277" y="407"/>
                    <a:pt x="277" y="407"/>
                  </a:cubicBezTo>
                  <a:cubicBezTo>
                    <a:pt x="273" y="406"/>
                    <a:pt x="273" y="406"/>
                    <a:pt x="273" y="406"/>
                  </a:cubicBezTo>
                  <a:cubicBezTo>
                    <a:pt x="267" y="395"/>
                    <a:pt x="267" y="395"/>
                    <a:pt x="267" y="395"/>
                  </a:cubicBezTo>
                  <a:cubicBezTo>
                    <a:pt x="263" y="392"/>
                    <a:pt x="263" y="392"/>
                    <a:pt x="263" y="392"/>
                  </a:cubicBezTo>
                  <a:cubicBezTo>
                    <a:pt x="262" y="380"/>
                    <a:pt x="262" y="380"/>
                    <a:pt x="262" y="380"/>
                  </a:cubicBezTo>
                  <a:cubicBezTo>
                    <a:pt x="259" y="372"/>
                    <a:pt x="259" y="372"/>
                    <a:pt x="259" y="372"/>
                  </a:cubicBezTo>
                  <a:cubicBezTo>
                    <a:pt x="260" y="354"/>
                    <a:pt x="260" y="354"/>
                    <a:pt x="260" y="354"/>
                  </a:cubicBezTo>
                  <a:cubicBezTo>
                    <a:pt x="257" y="349"/>
                    <a:pt x="257" y="349"/>
                    <a:pt x="257" y="349"/>
                  </a:cubicBezTo>
                  <a:cubicBezTo>
                    <a:pt x="259" y="337"/>
                    <a:pt x="259" y="337"/>
                    <a:pt x="259" y="337"/>
                  </a:cubicBezTo>
                  <a:cubicBezTo>
                    <a:pt x="253" y="332"/>
                    <a:pt x="253" y="332"/>
                    <a:pt x="253" y="332"/>
                  </a:cubicBezTo>
                  <a:cubicBezTo>
                    <a:pt x="253" y="327"/>
                    <a:pt x="253" y="327"/>
                    <a:pt x="253" y="327"/>
                  </a:cubicBezTo>
                  <a:cubicBezTo>
                    <a:pt x="249" y="324"/>
                    <a:pt x="249" y="324"/>
                    <a:pt x="249" y="324"/>
                  </a:cubicBezTo>
                  <a:cubicBezTo>
                    <a:pt x="248" y="319"/>
                    <a:pt x="248" y="319"/>
                    <a:pt x="248" y="319"/>
                  </a:cubicBezTo>
                  <a:cubicBezTo>
                    <a:pt x="245" y="321"/>
                    <a:pt x="245" y="321"/>
                    <a:pt x="245" y="321"/>
                  </a:cubicBezTo>
                  <a:cubicBezTo>
                    <a:pt x="248" y="317"/>
                    <a:pt x="248" y="317"/>
                    <a:pt x="248" y="317"/>
                  </a:cubicBezTo>
                  <a:cubicBezTo>
                    <a:pt x="245" y="315"/>
                    <a:pt x="245" y="315"/>
                    <a:pt x="245" y="315"/>
                  </a:cubicBezTo>
                  <a:cubicBezTo>
                    <a:pt x="245" y="315"/>
                    <a:pt x="247" y="312"/>
                    <a:pt x="244" y="311"/>
                  </a:cubicBezTo>
                  <a:cubicBezTo>
                    <a:pt x="241" y="311"/>
                    <a:pt x="238" y="310"/>
                    <a:pt x="238" y="310"/>
                  </a:cubicBezTo>
                  <a:cubicBezTo>
                    <a:pt x="228" y="298"/>
                    <a:pt x="228" y="298"/>
                    <a:pt x="228" y="298"/>
                  </a:cubicBezTo>
                  <a:cubicBezTo>
                    <a:pt x="228" y="298"/>
                    <a:pt x="228" y="296"/>
                    <a:pt x="223" y="297"/>
                  </a:cubicBezTo>
                  <a:cubicBezTo>
                    <a:pt x="217" y="298"/>
                    <a:pt x="217" y="305"/>
                    <a:pt x="213" y="305"/>
                  </a:cubicBezTo>
                  <a:cubicBezTo>
                    <a:pt x="209" y="305"/>
                    <a:pt x="208" y="299"/>
                    <a:pt x="208" y="299"/>
                  </a:cubicBezTo>
                  <a:cubicBezTo>
                    <a:pt x="208" y="299"/>
                    <a:pt x="203" y="301"/>
                    <a:pt x="200" y="300"/>
                  </a:cubicBezTo>
                  <a:cubicBezTo>
                    <a:pt x="197" y="299"/>
                    <a:pt x="195" y="296"/>
                    <a:pt x="195" y="296"/>
                  </a:cubicBezTo>
                  <a:cubicBezTo>
                    <a:pt x="195" y="296"/>
                    <a:pt x="187" y="295"/>
                    <a:pt x="188" y="294"/>
                  </a:cubicBezTo>
                  <a:cubicBezTo>
                    <a:pt x="189" y="292"/>
                    <a:pt x="196" y="292"/>
                    <a:pt x="196" y="292"/>
                  </a:cubicBezTo>
                  <a:cubicBezTo>
                    <a:pt x="196" y="292"/>
                    <a:pt x="197" y="296"/>
                    <a:pt x="200" y="296"/>
                  </a:cubicBezTo>
                  <a:cubicBezTo>
                    <a:pt x="202" y="296"/>
                    <a:pt x="207" y="294"/>
                    <a:pt x="207" y="294"/>
                  </a:cubicBezTo>
                  <a:cubicBezTo>
                    <a:pt x="210" y="295"/>
                    <a:pt x="210" y="295"/>
                    <a:pt x="210" y="295"/>
                  </a:cubicBezTo>
                  <a:cubicBezTo>
                    <a:pt x="210" y="291"/>
                    <a:pt x="210" y="291"/>
                    <a:pt x="210" y="291"/>
                  </a:cubicBezTo>
                  <a:cubicBezTo>
                    <a:pt x="218" y="287"/>
                    <a:pt x="218" y="287"/>
                    <a:pt x="218" y="287"/>
                  </a:cubicBezTo>
                  <a:cubicBezTo>
                    <a:pt x="226" y="290"/>
                    <a:pt x="226" y="290"/>
                    <a:pt x="226" y="290"/>
                  </a:cubicBezTo>
                  <a:cubicBezTo>
                    <a:pt x="234" y="283"/>
                    <a:pt x="234" y="283"/>
                    <a:pt x="234" y="283"/>
                  </a:cubicBezTo>
                  <a:cubicBezTo>
                    <a:pt x="226" y="279"/>
                    <a:pt x="226" y="279"/>
                    <a:pt x="226" y="279"/>
                  </a:cubicBezTo>
                  <a:cubicBezTo>
                    <a:pt x="226" y="279"/>
                    <a:pt x="230" y="278"/>
                    <a:pt x="228" y="275"/>
                  </a:cubicBezTo>
                  <a:cubicBezTo>
                    <a:pt x="226" y="272"/>
                    <a:pt x="227" y="271"/>
                    <a:pt x="224" y="271"/>
                  </a:cubicBezTo>
                  <a:cubicBezTo>
                    <a:pt x="219" y="272"/>
                    <a:pt x="217" y="276"/>
                    <a:pt x="215" y="276"/>
                  </a:cubicBezTo>
                  <a:cubicBezTo>
                    <a:pt x="213" y="277"/>
                    <a:pt x="208" y="276"/>
                    <a:pt x="208" y="276"/>
                  </a:cubicBezTo>
                  <a:cubicBezTo>
                    <a:pt x="208" y="276"/>
                    <a:pt x="214" y="275"/>
                    <a:pt x="215" y="274"/>
                  </a:cubicBezTo>
                  <a:cubicBezTo>
                    <a:pt x="216" y="272"/>
                    <a:pt x="220" y="269"/>
                    <a:pt x="223" y="269"/>
                  </a:cubicBezTo>
                  <a:cubicBezTo>
                    <a:pt x="225" y="269"/>
                    <a:pt x="230" y="272"/>
                    <a:pt x="230" y="272"/>
                  </a:cubicBezTo>
                  <a:cubicBezTo>
                    <a:pt x="241" y="267"/>
                    <a:pt x="241" y="267"/>
                    <a:pt x="241" y="267"/>
                  </a:cubicBezTo>
                  <a:cubicBezTo>
                    <a:pt x="246" y="256"/>
                    <a:pt x="246" y="256"/>
                    <a:pt x="246" y="256"/>
                  </a:cubicBezTo>
                  <a:cubicBezTo>
                    <a:pt x="257" y="247"/>
                    <a:pt x="257" y="247"/>
                    <a:pt x="257" y="247"/>
                  </a:cubicBezTo>
                  <a:cubicBezTo>
                    <a:pt x="264" y="234"/>
                    <a:pt x="264" y="234"/>
                    <a:pt x="264" y="234"/>
                  </a:cubicBezTo>
                  <a:cubicBezTo>
                    <a:pt x="264" y="234"/>
                    <a:pt x="264" y="231"/>
                    <a:pt x="266" y="229"/>
                  </a:cubicBezTo>
                  <a:cubicBezTo>
                    <a:pt x="267" y="227"/>
                    <a:pt x="281" y="214"/>
                    <a:pt x="279" y="206"/>
                  </a:cubicBezTo>
                  <a:cubicBezTo>
                    <a:pt x="277" y="199"/>
                    <a:pt x="265" y="197"/>
                    <a:pt x="265" y="197"/>
                  </a:cubicBezTo>
                  <a:cubicBezTo>
                    <a:pt x="257" y="198"/>
                    <a:pt x="257" y="198"/>
                    <a:pt x="257" y="198"/>
                  </a:cubicBezTo>
                  <a:cubicBezTo>
                    <a:pt x="242" y="192"/>
                    <a:pt x="242" y="192"/>
                    <a:pt x="242" y="192"/>
                  </a:cubicBezTo>
                  <a:cubicBezTo>
                    <a:pt x="235" y="193"/>
                    <a:pt x="235" y="193"/>
                    <a:pt x="235" y="193"/>
                  </a:cubicBezTo>
                  <a:cubicBezTo>
                    <a:pt x="235" y="193"/>
                    <a:pt x="231" y="189"/>
                    <a:pt x="226" y="188"/>
                  </a:cubicBezTo>
                  <a:cubicBezTo>
                    <a:pt x="220" y="188"/>
                    <a:pt x="207" y="192"/>
                    <a:pt x="207" y="192"/>
                  </a:cubicBezTo>
                  <a:cubicBezTo>
                    <a:pt x="203" y="191"/>
                    <a:pt x="203" y="191"/>
                    <a:pt x="203" y="191"/>
                  </a:cubicBezTo>
                  <a:cubicBezTo>
                    <a:pt x="199" y="196"/>
                    <a:pt x="199" y="196"/>
                    <a:pt x="199" y="196"/>
                  </a:cubicBezTo>
                  <a:cubicBezTo>
                    <a:pt x="185" y="197"/>
                    <a:pt x="185" y="197"/>
                    <a:pt x="185" y="197"/>
                  </a:cubicBezTo>
                  <a:cubicBezTo>
                    <a:pt x="196" y="193"/>
                    <a:pt x="196" y="193"/>
                    <a:pt x="196" y="193"/>
                  </a:cubicBezTo>
                  <a:cubicBezTo>
                    <a:pt x="202" y="187"/>
                    <a:pt x="202" y="187"/>
                    <a:pt x="202" y="187"/>
                  </a:cubicBezTo>
                  <a:cubicBezTo>
                    <a:pt x="202" y="187"/>
                    <a:pt x="198" y="186"/>
                    <a:pt x="197" y="186"/>
                  </a:cubicBezTo>
                  <a:cubicBezTo>
                    <a:pt x="196" y="186"/>
                    <a:pt x="191" y="188"/>
                    <a:pt x="191" y="188"/>
                  </a:cubicBezTo>
                  <a:cubicBezTo>
                    <a:pt x="188" y="187"/>
                    <a:pt x="188" y="187"/>
                    <a:pt x="188" y="187"/>
                  </a:cubicBezTo>
                  <a:cubicBezTo>
                    <a:pt x="196" y="184"/>
                    <a:pt x="196" y="184"/>
                    <a:pt x="196" y="184"/>
                  </a:cubicBezTo>
                  <a:cubicBezTo>
                    <a:pt x="204" y="185"/>
                    <a:pt x="204" y="185"/>
                    <a:pt x="204" y="185"/>
                  </a:cubicBezTo>
                  <a:cubicBezTo>
                    <a:pt x="214" y="176"/>
                    <a:pt x="214" y="176"/>
                    <a:pt x="214" y="176"/>
                  </a:cubicBezTo>
                  <a:cubicBezTo>
                    <a:pt x="208" y="176"/>
                    <a:pt x="208" y="176"/>
                    <a:pt x="208" y="176"/>
                  </a:cubicBezTo>
                  <a:cubicBezTo>
                    <a:pt x="201" y="174"/>
                    <a:pt x="201" y="174"/>
                    <a:pt x="201" y="174"/>
                  </a:cubicBezTo>
                  <a:cubicBezTo>
                    <a:pt x="207" y="173"/>
                    <a:pt x="207" y="173"/>
                    <a:pt x="207" y="173"/>
                  </a:cubicBezTo>
                  <a:cubicBezTo>
                    <a:pt x="204" y="169"/>
                    <a:pt x="204" y="169"/>
                    <a:pt x="204" y="169"/>
                  </a:cubicBezTo>
                  <a:cubicBezTo>
                    <a:pt x="209" y="169"/>
                    <a:pt x="209" y="169"/>
                    <a:pt x="209" y="169"/>
                  </a:cubicBezTo>
                  <a:cubicBezTo>
                    <a:pt x="215" y="164"/>
                    <a:pt x="215" y="164"/>
                    <a:pt x="215" y="164"/>
                  </a:cubicBezTo>
                  <a:cubicBezTo>
                    <a:pt x="215" y="164"/>
                    <a:pt x="221" y="163"/>
                    <a:pt x="227" y="158"/>
                  </a:cubicBezTo>
                  <a:cubicBezTo>
                    <a:pt x="231" y="154"/>
                    <a:pt x="233" y="153"/>
                    <a:pt x="233" y="153"/>
                  </a:cubicBezTo>
                  <a:cubicBezTo>
                    <a:pt x="233" y="153"/>
                    <a:pt x="240" y="152"/>
                    <a:pt x="243" y="151"/>
                  </a:cubicBezTo>
                  <a:cubicBezTo>
                    <a:pt x="245" y="149"/>
                    <a:pt x="248" y="141"/>
                    <a:pt x="248" y="141"/>
                  </a:cubicBezTo>
                  <a:cubicBezTo>
                    <a:pt x="248" y="141"/>
                    <a:pt x="245" y="144"/>
                    <a:pt x="246" y="141"/>
                  </a:cubicBezTo>
                  <a:cubicBezTo>
                    <a:pt x="246" y="138"/>
                    <a:pt x="251" y="132"/>
                    <a:pt x="251" y="132"/>
                  </a:cubicBezTo>
                  <a:cubicBezTo>
                    <a:pt x="242" y="129"/>
                    <a:pt x="242" y="129"/>
                    <a:pt x="242" y="129"/>
                  </a:cubicBezTo>
                  <a:cubicBezTo>
                    <a:pt x="237" y="129"/>
                    <a:pt x="237" y="129"/>
                    <a:pt x="237" y="129"/>
                  </a:cubicBezTo>
                  <a:cubicBezTo>
                    <a:pt x="240" y="132"/>
                    <a:pt x="240" y="132"/>
                    <a:pt x="240" y="132"/>
                  </a:cubicBezTo>
                  <a:cubicBezTo>
                    <a:pt x="231" y="129"/>
                    <a:pt x="231" y="129"/>
                    <a:pt x="231" y="129"/>
                  </a:cubicBezTo>
                  <a:cubicBezTo>
                    <a:pt x="225" y="132"/>
                    <a:pt x="225" y="132"/>
                    <a:pt x="225" y="132"/>
                  </a:cubicBezTo>
                  <a:cubicBezTo>
                    <a:pt x="218" y="130"/>
                    <a:pt x="218" y="130"/>
                    <a:pt x="218" y="130"/>
                  </a:cubicBezTo>
                  <a:cubicBezTo>
                    <a:pt x="216" y="127"/>
                    <a:pt x="216" y="127"/>
                    <a:pt x="216" y="127"/>
                  </a:cubicBezTo>
                  <a:cubicBezTo>
                    <a:pt x="215" y="130"/>
                    <a:pt x="215" y="130"/>
                    <a:pt x="215" y="130"/>
                  </a:cubicBezTo>
                  <a:cubicBezTo>
                    <a:pt x="207" y="130"/>
                    <a:pt x="207" y="130"/>
                    <a:pt x="207" y="130"/>
                  </a:cubicBezTo>
                  <a:cubicBezTo>
                    <a:pt x="199" y="135"/>
                    <a:pt x="199" y="135"/>
                    <a:pt x="199" y="135"/>
                  </a:cubicBezTo>
                  <a:cubicBezTo>
                    <a:pt x="202" y="129"/>
                    <a:pt x="202" y="129"/>
                    <a:pt x="202" y="129"/>
                  </a:cubicBezTo>
                  <a:cubicBezTo>
                    <a:pt x="198" y="124"/>
                    <a:pt x="198" y="124"/>
                    <a:pt x="198" y="124"/>
                  </a:cubicBezTo>
                  <a:cubicBezTo>
                    <a:pt x="198" y="124"/>
                    <a:pt x="192" y="133"/>
                    <a:pt x="191" y="133"/>
                  </a:cubicBezTo>
                  <a:cubicBezTo>
                    <a:pt x="188" y="132"/>
                    <a:pt x="193" y="126"/>
                    <a:pt x="193" y="126"/>
                  </a:cubicBezTo>
                  <a:cubicBezTo>
                    <a:pt x="192" y="120"/>
                    <a:pt x="192" y="120"/>
                    <a:pt x="192" y="120"/>
                  </a:cubicBezTo>
                  <a:cubicBezTo>
                    <a:pt x="189" y="123"/>
                    <a:pt x="189" y="123"/>
                    <a:pt x="189" y="123"/>
                  </a:cubicBezTo>
                  <a:cubicBezTo>
                    <a:pt x="188" y="121"/>
                    <a:pt x="188" y="121"/>
                    <a:pt x="188" y="121"/>
                  </a:cubicBezTo>
                  <a:cubicBezTo>
                    <a:pt x="188" y="121"/>
                    <a:pt x="184" y="120"/>
                    <a:pt x="183" y="120"/>
                  </a:cubicBezTo>
                  <a:cubicBezTo>
                    <a:pt x="181" y="120"/>
                    <a:pt x="182" y="122"/>
                    <a:pt x="182" y="122"/>
                  </a:cubicBezTo>
                  <a:cubicBezTo>
                    <a:pt x="182" y="122"/>
                    <a:pt x="179" y="123"/>
                    <a:pt x="178" y="125"/>
                  </a:cubicBezTo>
                  <a:cubicBezTo>
                    <a:pt x="177" y="127"/>
                    <a:pt x="179" y="132"/>
                    <a:pt x="179" y="132"/>
                  </a:cubicBezTo>
                  <a:cubicBezTo>
                    <a:pt x="179" y="132"/>
                    <a:pt x="176" y="130"/>
                    <a:pt x="176" y="134"/>
                  </a:cubicBezTo>
                  <a:cubicBezTo>
                    <a:pt x="175" y="137"/>
                    <a:pt x="176" y="140"/>
                    <a:pt x="176" y="140"/>
                  </a:cubicBezTo>
                  <a:cubicBezTo>
                    <a:pt x="180" y="143"/>
                    <a:pt x="180" y="143"/>
                    <a:pt x="180" y="143"/>
                  </a:cubicBezTo>
                  <a:cubicBezTo>
                    <a:pt x="175" y="141"/>
                    <a:pt x="175" y="141"/>
                    <a:pt x="175" y="141"/>
                  </a:cubicBezTo>
                  <a:cubicBezTo>
                    <a:pt x="169" y="142"/>
                    <a:pt x="169" y="142"/>
                    <a:pt x="169" y="142"/>
                  </a:cubicBezTo>
                  <a:cubicBezTo>
                    <a:pt x="165" y="140"/>
                    <a:pt x="165" y="140"/>
                    <a:pt x="165" y="140"/>
                  </a:cubicBezTo>
                  <a:cubicBezTo>
                    <a:pt x="164" y="140"/>
                    <a:pt x="164" y="140"/>
                    <a:pt x="164" y="140"/>
                  </a:cubicBezTo>
                  <a:cubicBezTo>
                    <a:pt x="166" y="143"/>
                    <a:pt x="166" y="143"/>
                    <a:pt x="166" y="143"/>
                  </a:cubicBezTo>
                  <a:cubicBezTo>
                    <a:pt x="165" y="152"/>
                    <a:pt x="165" y="152"/>
                    <a:pt x="165" y="152"/>
                  </a:cubicBezTo>
                  <a:cubicBezTo>
                    <a:pt x="161" y="151"/>
                    <a:pt x="161" y="151"/>
                    <a:pt x="161" y="151"/>
                  </a:cubicBezTo>
                  <a:cubicBezTo>
                    <a:pt x="161" y="154"/>
                    <a:pt x="161" y="154"/>
                    <a:pt x="161" y="154"/>
                  </a:cubicBezTo>
                  <a:cubicBezTo>
                    <a:pt x="164" y="156"/>
                    <a:pt x="164" y="156"/>
                    <a:pt x="164" y="156"/>
                  </a:cubicBezTo>
                  <a:cubicBezTo>
                    <a:pt x="163" y="158"/>
                    <a:pt x="163" y="158"/>
                    <a:pt x="163" y="158"/>
                  </a:cubicBezTo>
                  <a:cubicBezTo>
                    <a:pt x="166" y="160"/>
                    <a:pt x="166" y="160"/>
                    <a:pt x="166" y="160"/>
                  </a:cubicBezTo>
                  <a:cubicBezTo>
                    <a:pt x="169" y="168"/>
                    <a:pt x="169" y="168"/>
                    <a:pt x="169" y="168"/>
                  </a:cubicBezTo>
                  <a:cubicBezTo>
                    <a:pt x="162" y="158"/>
                    <a:pt x="162" y="158"/>
                    <a:pt x="162" y="158"/>
                  </a:cubicBezTo>
                  <a:cubicBezTo>
                    <a:pt x="155" y="164"/>
                    <a:pt x="155" y="164"/>
                    <a:pt x="155" y="164"/>
                  </a:cubicBezTo>
                  <a:cubicBezTo>
                    <a:pt x="153" y="159"/>
                    <a:pt x="153" y="159"/>
                    <a:pt x="153" y="159"/>
                  </a:cubicBezTo>
                  <a:cubicBezTo>
                    <a:pt x="150" y="160"/>
                    <a:pt x="150" y="160"/>
                    <a:pt x="150" y="160"/>
                  </a:cubicBezTo>
                  <a:cubicBezTo>
                    <a:pt x="151" y="167"/>
                    <a:pt x="151" y="167"/>
                    <a:pt x="151" y="167"/>
                  </a:cubicBezTo>
                  <a:cubicBezTo>
                    <a:pt x="148" y="161"/>
                    <a:pt x="148" y="161"/>
                    <a:pt x="148" y="161"/>
                  </a:cubicBezTo>
                  <a:cubicBezTo>
                    <a:pt x="143" y="161"/>
                    <a:pt x="143" y="161"/>
                    <a:pt x="143" y="161"/>
                  </a:cubicBezTo>
                  <a:cubicBezTo>
                    <a:pt x="143" y="168"/>
                    <a:pt x="143" y="168"/>
                    <a:pt x="143" y="168"/>
                  </a:cubicBezTo>
                  <a:cubicBezTo>
                    <a:pt x="146" y="172"/>
                    <a:pt x="146" y="172"/>
                    <a:pt x="146" y="172"/>
                  </a:cubicBezTo>
                  <a:cubicBezTo>
                    <a:pt x="143" y="171"/>
                    <a:pt x="143" y="171"/>
                    <a:pt x="143" y="171"/>
                  </a:cubicBezTo>
                  <a:cubicBezTo>
                    <a:pt x="142" y="174"/>
                    <a:pt x="142" y="174"/>
                    <a:pt x="142" y="174"/>
                  </a:cubicBezTo>
                  <a:cubicBezTo>
                    <a:pt x="144" y="179"/>
                    <a:pt x="144" y="179"/>
                    <a:pt x="144" y="179"/>
                  </a:cubicBezTo>
                  <a:cubicBezTo>
                    <a:pt x="149" y="183"/>
                    <a:pt x="149" y="183"/>
                    <a:pt x="149" y="183"/>
                  </a:cubicBezTo>
                  <a:cubicBezTo>
                    <a:pt x="143" y="183"/>
                    <a:pt x="143" y="183"/>
                    <a:pt x="143" y="183"/>
                  </a:cubicBezTo>
                  <a:cubicBezTo>
                    <a:pt x="143" y="183"/>
                    <a:pt x="141" y="179"/>
                    <a:pt x="138" y="179"/>
                  </a:cubicBezTo>
                  <a:cubicBezTo>
                    <a:pt x="136" y="179"/>
                    <a:pt x="136" y="185"/>
                    <a:pt x="136" y="186"/>
                  </a:cubicBezTo>
                  <a:cubicBezTo>
                    <a:pt x="137" y="187"/>
                    <a:pt x="134" y="189"/>
                    <a:pt x="135" y="191"/>
                  </a:cubicBezTo>
                  <a:cubicBezTo>
                    <a:pt x="136" y="193"/>
                    <a:pt x="139" y="192"/>
                    <a:pt x="139" y="192"/>
                  </a:cubicBezTo>
                  <a:cubicBezTo>
                    <a:pt x="147" y="193"/>
                    <a:pt x="147" y="193"/>
                    <a:pt x="147" y="193"/>
                  </a:cubicBezTo>
                  <a:cubicBezTo>
                    <a:pt x="141" y="195"/>
                    <a:pt x="141" y="195"/>
                    <a:pt x="141" y="195"/>
                  </a:cubicBezTo>
                  <a:cubicBezTo>
                    <a:pt x="141" y="195"/>
                    <a:pt x="138" y="196"/>
                    <a:pt x="139" y="198"/>
                  </a:cubicBezTo>
                  <a:cubicBezTo>
                    <a:pt x="139" y="200"/>
                    <a:pt x="144" y="200"/>
                    <a:pt x="146" y="202"/>
                  </a:cubicBezTo>
                  <a:cubicBezTo>
                    <a:pt x="147" y="204"/>
                    <a:pt x="147" y="206"/>
                    <a:pt x="147" y="206"/>
                  </a:cubicBezTo>
                  <a:cubicBezTo>
                    <a:pt x="147" y="206"/>
                    <a:pt x="144" y="203"/>
                    <a:pt x="142" y="202"/>
                  </a:cubicBezTo>
                  <a:cubicBezTo>
                    <a:pt x="141" y="201"/>
                    <a:pt x="137" y="206"/>
                    <a:pt x="137" y="206"/>
                  </a:cubicBezTo>
                  <a:cubicBezTo>
                    <a:pt x="142" y="213"/>
                    <a:pt x="142" y="213"/>
                    <a:pt x="142" y="213"/>
                  </a:cubicBezTo>
                  <a:cubicBezTo>
                    <a:pt x="135" y="207"/>
                    <a:pt x="135" y="207"/>
                    <a:pt x="135" y="207"/>
                  </a:cubicBezTo>
                  <a:cubicBezTo>
                    <a:pt x="132" y="212"/>
                    <a:pt x="132" y="212"/>
                    <a:pt x="132" y="212"/>
                  </a:cubicBezTo>
                  <a:cubicBezTo>
                    <a:pt x="136" y="217"/>
                    <a:pt x="136" y="217"/>
                    <a:pt x="136" y="217"/>
                  </a:cubicBezTo>
                  <a:cubicBezTo>
                    <a:pt x="136" y="218"/>
                    <a:pt x="136" y="218"/>
                    <a:pt x="136" y="218"/>
                  </a:cubicBezTo>
                  <a:cubicBezTo>
                    <a:pt x="131" y="215"/>
                    <a:pt x="131" y="215"/>
                    <a:pt x="131" y="215"/>
                  </a:cubicBezTo>
                  <a:cubicBezTo>
                    <a:pt x="123" y="221"/>
                    <a:pt x="123" y="221"/>
                    <a:pt x="123" y="221"/>
                  </a:cubicBezTo>
                  <a:cubicBezTo>
                    <a:pt x="123" y="221"/>
                    <a:pt x="132" y="222"/>
                    <a:pt x="131" y="223"/>
                  </a:cubicBezTo>
                  <a:cubicBezTo>
                    <a:pt x="129" y="226"/>
                    <a:pt x="123" y="226"/>
                    <a:pt x="123" y="226"/>
                  </a:cubicBezTo>
                  <a:cubicBezTo>
                    <a:pt x="122" y="232"/>
                    <a:pt x="122" y="232"/>
                    <a:pt x="122" y="232"/>
                  </a:cubicBezTo>
                  <a:cubicBezTo>
                    <a:pt x="120" y="229"/>
                    <a:pt x="120" y="229"/>
                    <a:pt x="120" y="229"/>
                  </a:cubicBezTo>
                  <a:cubicBezTo>
                    <a:pt x="120" y="229"/>
                    <a:pt x="111" y="229"/>
                    <a:pt x="111" y="230"/>
                  </a:cubicBezTo>
                  <a:cubicBezTo>
                    <a:pt x="111" y="232"/>
                    <a:pt x="121" y="235"/>
                    <a:pt x="121" y="235"/>
                  </a:cubicBezTo>
                  <a:cubicBezTo>
                    <a:pt x="127" y="234"/>
                    <a:pt x="127" y="234"/>
                    <a:pt x="127" y="234"/>
                  </a:cubicBezTo>
                  <a:cubicBezTo>
                    <a:pt x="130" y="231"/>
                    <a:pt x="130" y="231"/>
                    <a:pt x="130" y="231"/>
                  </a:cubicBezTo>
                  <a:cubicBezTo>
                    <a:pt x="139" y="228"/>
                    <a:pt x="139" y="228"/>
                    <a:pt x="139" y="228"/>
                  </a:cubicBezTo>
                  <a:cubicBezTo>
                    <a:pt x="139" y="230"/>
                    <a:pt x="139" y="230"/>
                    <a:pt x="139" y="230"/>
                  </a:cubicBezTo>
                  <a:cubicBezTo>
                    <a:pt x="132" y="232"/>
                    <a:pt x="132" y="232"/>
                    <a:pt x="132" y="232"/>
                  </a:cubicBezTo>
                  <a:cubicBezTo>
                    <a:pt x="130" y="234"/>
                    <a:pt x="130" y="234"/>
                    <a:pt x="130" y="234"/>
                  </a:cubicBezTo>
                  <a:cubicBezTo>
                    <a:pt x="134" y="236"/>
                    <a:pt x="134" y="236"/>
                    <a:pt x="134" y="236"/>
                  </a:cubicBezTo>
                  <a:cubicBezTo>
                    <a:pt x="132" y="237"/>
                    <a:pt x="132" y="237"/>
                    <a:pt x="132" y="237"/>
                  </a:cubicBezTo>
                  <a:cubicBezTo>
                    <a:pt x="129" y="235"/>
                    <a:pt x="129" y="235"/>
                    <a:pt x="129" y="235"/>
                  </a:cubicBezTo>
                  <a:cubicBezTo>
                    <a:pt x="122" y="237"/>
                    <a:pt x="122" y="237"/>
                    <a:pt x="122" y="237"/>
                  </a:cubicBezTo>
                  <a:cubicBezTo>
                    <a:pt x="118" y="236"/>
                    <a:pt x="118" y="236"/>
                    <a:pt x="118" y="236"/>
                  </a:cubicBezTo>
                  <a:cubicBezTo>
                    <a:pt x="117" y="240"/>
                    <a:pt x="117" y="240"/>
                    <a:pt x="117" y="240"/>
                  </a:cubicBezTo>
                  <a:cubicBezTo>
                    <a:pt x="122" y="244"/>
                    <a:pt x="122" y="244"/>
                    <a:pt x="122" y="244"/>
                  </a:cubicBezTo>
                  <a:cubicBezTo>
                    <a:pt x="127" y="247"/>
                    <a:pt x="127" y="247"/>
                    <a:pt x="127" y="247"/>
                  </a:cubicBezTo>
                  <a:cubicBezTo>
                    <a:pt x="135" y="244"/>
                    <a:pt x="135" y="244"/>
                    <a:pt x="135" y="244"/>
                  </a:cubicBezTo>
                  <a:cubicBezTo>
                    <a:pt x="148" y="233"/>
                    <a:pt x="148" y="233"/>
                    <a:pt x="148" y="233"/>
                  </a:cubicBezTo>
                  <a:cubicBezTo>
                    <a:pt x="146" y="231"/>
                    <a:pt x="146" y="231"/>
                    <a:pt x="146" y="231"/>
                  </a:cubicBezTo>
                  <a:cubicBezTo>
                    <a:pt x="149" y="230"/>
                    <a:pt x="149" y="230"/>
                    <a:pt x="149" y="230"/>
                  </a:cubicBezTo>
                  <a:cubicBezTo>
                    <a:pt x="153" y="232"/>
                    <a:pt x="153" y="232"/>
                    <a:pt x="153" y="232"/>
                  </a:cubicBezTo>
                  <a:cubicBezTo>
                    <a:pt x="145" y="238"/>
                    <a:pt x="145" y="238"/>
                    <a:pt x="145" y="238"/>
                  </a:cubicBezTo>
                  <a:cubicBezTo>
                    <a:pt x="145" y="238"/>
                    <a:pt x="152" y="240"/>
                    <a:pt x="151" y="240"/>
                  </a:cubicBezTo>
                  <a:cubicBezTo>
                    <a:pt x="145" y="240"/>
                    <a:pt x="145" y="240"/>
                    <a:pt x="145" y="240"/>
                  </a:cubicBezTo>
                  <a:cubicBezTo>
                    <a:pt x="137" y="246"/>
                    <a:pt x="137" y="246"/>
                    <a:pt x="137" y="246"/>
                  </a:cubicBezTo>
                  <a:cubicBezTo>
                    <a:pt x="141" y="249"/>
                    <a:pt x="141" y="249"/>
                    <a:pt x="141" y="249"/>
                  </a:cubicBezTo>
                  <a:cubicBezTo>
                    <a:pt x="137" y="249"/>
                    <a:pt x="137" y="249"/>
                    <a:pt x="137" y="249"/>
                  </a:cubicBezTo>
                  <a:cubicBezTo>
                    <a:pt x="134" y="251"/>
                    <a:pt x="134" y="251"/>
                    <a:pt x="134" y="251"/>
                  </a:cubicBezTo>
                  <a:cubicBezTo>
                    <a:pt x="141" y="254"/>
                    <a:pt x="141" y="254"/>
                    <a:pt x="141" y="254"/>
                  </a:cubicBezTo>
                  <a:cubicBezTo>
                    <a:pt x="135" y="253"/>
                    <a:pt x="135" y="253"/>
                    <a:pt x="135" y="253"/>
                  </a:cubicBezTo>
                  <a:cubicBezTo>
                    <a:pt x="131" y="260"/>
                    <a:pt x="131" y="260"/>
                    <a:pt x="131" y="260"/>
                  </a:cubicBezTo>
                  <a:cubicBezTo>
                    <a:pt x="125" y="260"/>
                    <a:pt x="125" y="260"/>
                    <a:pt x="125" y="260"/>
                  </a:cubicBezTo>
                  <a:cubicBezTo>
                    <a:pt x="122" y="267"/>
                    <a:pt x="122" y="267"/>
                    <a:pt x="122" y="267"/>
                  </a:cubicBezTo>
                  <a:cubicBezTo>
                    <a:pt x="126" y="267"/>
                    <a:pt x="126" y="267"/>
                    <a:pt x="126" y="267"/>
                  </a:cubicBezTo>
                  <a:cubicBezTo>
                    <a:pt x="125" y="277"/>
                    <a:pt x="125" y="277"/>
                    <a:pt x="125" y="277"/>
                  </a:cubicBezTo>
                  <a:cubicBezTo>
                    <a:pt x="120" y="277"/>
                    <a:pt x="120" y="277"/>
                    <a:pt x="120" y="277"/>
                  </a:cubicBezTo>
                  <a:cubicBezTo>
                    <a:pt x="115" y="281"/>
                    <a:pt x="115" y="281"/>
                    <a:pt x="115" y="281"/>
                  </a:cubicBezTo>
                  <a:cubicBezTo>
                    <a:pt x="118" y="285"/>
                    <a:pt x="118" y="285"/>
                    <a:pt x="118" y="285"/>
                  </a:cubicBezTo>
                  <a:cubicBezTo>
                    <a:pt x="115" y="292"/>
                    <a:pt x="115" y="292"/>
                    <a:pt x="115" y="292"/>
                  </a:cubicBezTo>
                  <a:cubicBezTo>
                    <a:pt x="116" y="294"/>
                    <a:pt x="116" y="294"/>
                    <a:pt x="116" y="294"/>
                  </a:cubicBezTo>
                  <a:cubicBezTo>
                    <a:pt x="121" y="294"/>
                    <a:pt x="121" y="294"/>
                    <a:pt x="121" y="294"/>
                  </a:cubicBezTo>
                  <a:cubicBezTo>
                    <a:pt x="116" y="296"/>
                    <a:pt x="116" y="296"/>
                    <a:pt x="116" y="296"/>
                  </a:cubicBezTo>
                  <a:cubicBezTo>
                    <a:pt x="111" y="305"/>
                    <a:pt x="111" y="305"/>
                    <a:pt x="111" y="305"/>
                  </a:cubicBezTo>
                  <a:cubicBezTo>
                    <a:pt x="110" y="306"/>
                    <a:pt x="110" y="306"/>
                    <a:pt x="110" y="306"/>
                  </a:cubicBezTo>
                  <a:cubicBezTo>
                    <a:pt x="110" y="306"/>
                    <a:pt x="109" y="313"/>
                    <a:pt x="106" y="315"/>
                  </a:cubicBezTo>
                  <a:cubicBezTo>
                    <a:pt x="105" y="316"/>
                    <a:pt x="101" y="317"/>
                    <a:pt x="101" y="317"/>
                  </a:cubicBezTo>
                  <a:cubicBezTo>
                    <a:pt x="101" y="317"/>
                    <a:pt x="100" y="324"/>
                    <a:pt x="105" y="324"/>
                  </a:cubicBezTo>
                  <a:cubicBezTo>
                    <a:pt x="112" y="325"/>
                    <a:pt x="114" y="318"/>
                    <a:pt x="114" y="318"/>
                  </a:cubicBezTo>
                  <a:cubicBezTo>
                    <a:pt x="113" y="316"/>
                    <a:pt x="113" y="316"/>
                    <a:pt x="113" y="316"/>
                  </a:cubicBezTo>
                  <a:cubicBezTo>
                    <a:pt x="114" y="314"/>
                    <a:pt x="114" y="314"/>
                    <a:pt x="114" y="314"/>
                  </a:cubicBezTo>
                  <a:cubicBezTo>
                    <a:pt x="121" y="300"/>
                    <a:pt x="121" y="300"/>
                    <a:pt x="121" y="300"/>
                  </a:cubicBezTo>
                  <a:cubicBezTo>
                    <a:pt x="128" y="296"/>
                    <a:pt x="128" y="296"/>
                    <a:pt x="128" y="296"/>
                  </a:cubicBezTo>
                  <a:cubicBezTo>
                    <a:pt x="125" y="292"/>
                    <a:pt x="125" y="292"/>
                    <a:pt x="125" y="292"/>
                  </a:cubicBezTo>
                  <a:cubicBezTo>
                    <a:pt x="126" y="282"/>
                    <a:pt x="126" y="282"/>
                    <a:pt x="126" y="282"/>
                  </a:cubicBezTo>
                  <a:cubicBezTo>
                    <a:pt x="129" y="282"/>
                    <a:pt x="129" y="282"/>
                    <a:pt x="129" y="282"/>
                  </a:cubicBezTo>
                  <a:cubicBezTo>
                    <a:pt x="136" y="276"/>
                    <a:pt x="136" y="276"/>
                    <a:pt x="136" y="276"/>
                  </a:cubicBezTo>
                  <a:cubicBezTo>
                    <a:pt x="139" y="275"/>
                    <a:pt x="139" y="275"/>
                    <a:pt x="139" y="275"/>
                  </a:cubicBezTo>
                  <a:cubicBezTo>
                    <a:pt x="144" y="271"/>
                    <a:pt x="144" y="271"/>
                    <a:pt x="144" y="271"/>
                  </a:cubicBezTo>
                  <a:cubicBezTo>
                    <a:pt x="148" y="270"/>
                    <a:pt x="148" y="270"/>
                    <a:pt x="148" y="270"/>
                  </a:cubicBezTo>
                  <a:cubicBezTo>
                    <a:pt x="145" y="272"/>
                    <a:pt x="145" y="272"/>
                    <a:pt x="145" y="272"/>
                  </a:cubicBezTo>
                  <a:cubicBezTo>
                    <a:pt x="142" y="276"/>
                    <a:pt x="142" y="276"/>
                    <a:pt x="142" y="276"/>
                  </a:cubicBezTo>
                  <a:cubicBezTo>
                    <a:pt x="137" y="277"/>
                    <a:pt x="137" y="277"/>
                    <a:pt x="137" y="277"/>
                  </a:cubicBezTo>
                  <a:cubicBezTo>
                    <a:pt x="132" y="282"/>
                    <a:pt x="132" y="282"/>
                    <a:pt x="132" y="282"/>
                  </a:cubicBezTo>
                  <a:cubicBezTo>
                    <a:pt x="129" y="283"/>
                    <a:pt x="129" y="283"/>
                    <a:pt x="129" y="283"/>
                  </a:cubicBezTo>
                  <a:cubicBezTo>
                    <a:pt x="127" y="291"/>
                    <a:pt x="127" y="291"/>
                    <a:pt x="127" y="291"/>
                  </a:cubicBezTo>
                  <a:cubicBezTo>
                    <a:pt x="132" y="295"/>
                    <a:pt x="132" y="295"/>
                    <a:pt x="132" y="295"/>
                  </a:cubicBezTo>
                  <a:cubicBezTo>
                    <a:pt x="131" y="287"/>
                    <a:pt x="131" y="287"/>
                    <a:pt x="131" y="287"/>
                  </a:cubicBezTo>
                  <a:cubicBezTo>
                    <a:pt x="135" y="290"/>
                    <a:pt x="135" y="290"/>
                    <a:pt x="135" y="290"/>
                  </a:cubicBezTo>
                  <a:cubicBezTo>
                    <a:pt x="137" y="287"/>
                    <a:pt x="137" y="287"/>
                    <a:pt x="137" y="287"/>
                  </a:cubicBezTo>
                  <a:cubicBezTo>
                    <a:pt x="139" y="294"/>
                    <a:pt x="139" y="294"/>
                    <a:pt x="139" y="294"/>
                  </a:cubicBezTo>
                  <a:cubicBezTo>
                    <a:pt x="144" y="290"/>
                    <a:pt x="144" y="290"/>
                    <a:pt x="144" y="290"/>
                  </a:cubicBezTo>
                  <a:cubicBezTo>
                    <a:pt x="143" y="285"/>
                    <a:pt x="143" y="285"/>
                    <a:pt x="143" y="285"/>
                  </a:cubicBezTo>
                  <a:cubicBezTo>
                    <a:pt x="145" y="285"/>
                    <a:pt x="145" y="285"/>
                    <a:pt x="145" y="285"/>
                  </a:cubicBezTo>
                  <a:cubicBezTo>
                    <a:pt x="145" y="285"/>
                    <a:pt x="147" y="279"/>
                    <a:pt x="148" y="280"/>
                  </a:cubicBezTo>
                  <a:cubicBezTo>
                    <a:pt x="150" y="280"/>
                    <a:pt x="148" y="283"/>
                    <a:pt x="148" y="283"/>
                  </a:cubicBezTo>
                  <a:cubicBezTo>
                    <a:pt x="148" y="287"/>
                    <a:pt x="148" y="287"/>
                    <a:pt x="148" y="287"/>
                  </a:cubicBezTo>
                  <a:cubicBezTo>
                    <a:pt x="149" y="285"/>
                    <a:pt x="149" y="285"/>
                    <a:pt x="149" y="285"/>
                  </a:cubicBezTo>
                  <a:cubicBezTo>
                    <a:pt x="152" y="290"/>
                    <a:pt x="152" y="290"/>
                    <a:pt x="152" y="290"/>
                  </a:cubicBezTo>
                  <a:cubicBezTo>
                    <a:pt x="158" y="294"/>
                    <a:pt x="158" y="294"/>
                    <a:pt x="158" y="294"/>
                  </a:cubicBezTo>
                  <a:cubicBezTo>
                    <a:pt x="151" y="293"/>
                    <a:pt x="151" y="293"/>
                    <a:pt x="151" y="293"/>
                  </a:cubicBezTo>
                  <a:cubicBezTo>
                    <a:pt x="148" y="290"/>
                    <a:pt x="148" y="290"/>
                    <a:pt x="148" y="290"/>
                  </a:cubicBezTo>
                  <a:cubicBezTo>
                    <a:pt x="145" y="292"/>
                    <a:pt x="145" y="292"/>
                    <a:pt x="145" y="292"/>
                  </a:cubicBezTo>
                  <a:cubicBezTo>
                    <a:pt x="144" y="302"/>
                    <a:pt x="144" y="302"/>
                    <a:pt x="144" y="302"/>
                  </a:cubicBezTo>
                  <a:cubicBezTo>
                    <a:pt x="144" y="302"/>
                    <a:pt x="141" y="302"/>
                    <a:pt x="141" y="303"/>
                  </a:cubicBezTo>
                  <a:cubicBezTo>
                    <a:pt x="141" y="311"/>
                    <a:pt x="141" y="311"/>
                    <a:pt x="141" y="311"/>
                  </a:cubicBezTo>
                  <a:cubicBezTo>
                    <a:pt x="141" y="311"/>
                    <a:pt x="148" y="313"/>
                    <a:pt x="147" y="317"/>
                  </a:cubicBezTo>
                  <a:cubicBezTo>
                    <a:pt x="147" y="322"/>
                    <a:pt x="142" y="325"/>
                    <a:pt x="142" y="325"/>
                  </a:cubicBezTo>
                  <a:cubicBezTo>
                    <a:pt x="141" y="329"/>
                    <a:pt x="141" y="329"/>
                    <a:pt x="141" y="329"/>
                  </a:cubicBezTo>
                  <a:cubicBezTo>
                    <a:pt x="137" y="329"/>
                    <a:pt x="137" y="329"/>
                    <a:pt x="137" y="329"/>
                  </a:cubicBezTo>
                  <a:cubicBezTo>
                    <a:pt x="137" y="329"/>
                    <a:pt x="137" y="333"/>
                    <a:pt x="135" y="335"/>
                  </a:cubicBezTo>
                  <a:cubicBezTo>
                    <a:pt x="133" y="337"/>
                    <a:pt x="128" y="341"/>
                    <a:pt x="127" y="344"/>
                  </a:cubicBezTo>
                  <a:cubicBezTo>
                    <a:pt x="126" y="347"/>
                    <a:pt x="123" y="355"/>
                    <a:pt x="123" y="355"/>
                  </a:cubicBezTo>
                  <a:cubicBezTo>
                    <a:pt x="121" y="348"/>
                    <a:pt x="121" y="348"/>
                    <a:pt x="121" y="348"/>
                  </a:cubicBezTo>
                  <a:cubicBezTo>
                    <a:pt x="120" y="348"/>
                    <a:pt x="120" y="348"/>
                    <a:pt x="120" y="348"/>
                  </a:cubicBezTo>
                  <a:cubicBezTo>
                    <a:pt x="120" y="348"/>
                    <a:pt x="117" y="355"/>
                    <a:pt x="119" y="358"/>
                  </a:cubicBezTo>
                  <a:cubicBezTo>
                    <a:pt x="120" y="360"/>
                    <a:pt x="122" y="365"/>
                    <a:pt x="122" y="365"/>
                  </a:cubicBezTo>
                  <a:cubicBezTo>
                    <a:pt x="122" y="371"/>
                    <a:pt x="122" y="371"/>
                    <a:pt x="122" y="371"/>
                  </a:cubicBezTo>
                  <a:cubicBezTo>
                    <a:pt x="125" y="373"/>
                    <a:pt x="125" y="373"/>
                    <a:pt x="125" y="373"/>
                  </a:cubicBezTo>
                  <a:cubicBezTo>
                    <a:pt x="126" y="370"/>
                    <a:pt x="126" y="370"/>
                    <a:pt x="126" y="370"/>
                  </a:cubicBezTo>
                  <a:cubicBezTo>
                    <a:pt x="126" y="370"/>
                    <a:pt x="122" y="363"/>
                    <a:pt x="127" y="361"/>
                  </a:cubicBezTo>
                  <a:cubicBezTo>
                    <a:pt x="130" y="359"/>
                    <a:pt x="132" y="360"/>
                    <a:pt x="132" y="360"/>
                  </a:cubicBezTo>
                  <a:cubicBezTo>
                    <a:pt x="132" y="363"/>
                    <a:pt x="132" y="363"/>
                    <a:pt x="132" y="363"/>
                  </a:cubicBezTo>
                  <a:cubicBezTo>
                    <a:pt x="139" y="368"/>
                    <a:pt x="139" y="368"/>
                    <a:pt x="139" y="368"/>
                  </a:cubicBezTo>
                  <a:cubicBezTo>
                    <a:pt x="144" y="374"/>
                    <a:pt x="144" y="374"/>
                    <a:pt x="144" y="374"/>
                  </a:cubicBezTo>
                  <a:cubicBezTo>
                    <a:pt x="147" y="368"/>
                    <a:pt x="147" y="368"/>
                    <a:pt x="147" y="368"/>
                  </a:cubicBezTo>
                  <a:cubicBezTo>
                    <a:pt x="145" y="363"/>
                    <a:pt x="145" y="363"/>
                    <a:pt x="145" y="363"/>
                  </a:cubicBezTo>
                  <a:cubicBezTo>
                    <a:pt x="145" y="360"/>
                    <a:pt x="145" y="360"/>
                    <a:pt x="145" y="360"/>
                  </a:cubicBezTo>
                  <a:cubicBezTo>
                    <a:pt x="145" y="360"/>
                    <a:pt x="147" y="364"/>
                    <a:pt x="149" y="365"/>
                  </a:cubicBezTo>
                  <a:cubicBezTo>
                    <a:pt x="153" y="365"/>
                    <a:pt x="153" y="365"/>
                    <a:pt x="153" y="365"/>
                  </a:cubicBezTo>
                  <a:cubicBezTo>
                    <a:pt x="153" y="365"/>
                    <a:pt x="149" y="372"/>
                    <a:pt x="153" y="372"/>
                  </a:cubicBezTo>
                  <a:cubicBezTo>
                    <a:pt x="158" y="372"/>
                    <a:pt x="164" y="371"/>
                    <a:pt x="164" y="371"/>
                  </a:cubicBezTo>
                  <a:cubicBezTo>
                    <a:pt x="166" y="368"/>
                    <a:pt x="166" y="368"/>
                    <a:pt x="166" y="368"/>
                  </a:cubicBezTo>
                  <a:cubicBezTo>
                    <a:pt x="170" y="369"/>
                    <a:pt x="170" y="369"/>
                    <a:pt x="170" y="369"/>
                  </a:cubicBezTo>
                  <a:cubicBezTo>
                    <a:pt x="178" y="369"/>
                    <a:pt x="178" y="369"/>
                    <a:pt x="178" y="369"/>
                  </a:cubicBezTo>
                  <a:cubicBezTo>
                    <a:pt x="179" y="357"/>
                    <a:pt x="179" y="357"/>
                    <a:pt x="179" y="357"/>
                  </a:cubicBezTo>
                  <a:cubicBezTo>
                    <a:pt x="179" y="357"/>
                    <a:pt x="179" y="362"/>
                    <a:pt x="181" y="363"/>
                  </a:cubicBezTo>
                  <a:cubicBezTo>
                    <a:pt x="183" y="363"/>
                    <a:pt x="198" y="365"/>
                    <a:pt x="198" y="365"/>
                  </a:cubicBezTo>
                  <a:cubicBezTo>
                    <a:pt x="196" y="368"/>
                    <a:pt x="196" y="368"/>
                    <a:pt x="196" y="368"/>
                  </a:cubicBezTo>
                  <a:cubicBezTo>
                    <a:pt x="194" y="368"/>
                    <a:pt x="194" y="368"/>
                    <a:pt x="194" y="368"/>
                  </a:cubicBezTo>
                  <a:cubicBezTo>
                    <a:pt x="193" y="366"/>
                    <a:pt x="193" y="366"/>
                    <a:pt x="193" y="366"/>
                  </a:cubicBezTo>
                  <a:cubicBezTo>
                    <a:pt x="188" y="366"/>
                    <a:pt x="188" y="366"/>
                    <a:pt x="188" y="366"/>
                  </a:cubicBezTo>
                  <a:cubicBezTo>
                    <a:pt x="189" y="370"/>
                    <a:pt x="189" y="370"/>
                    <a:pt x="189" y="370"/>
                  </a:cubicBezTo>
                  <a:cubicBezTo>
                    <a:pt x="186" y="369"/>
                    <a:pt x="186" y="369"/>
                    <a:pt x="186" y="369"/>
                  </a:cubicBezTo>
                  <a:cubicBezTo>
                    <a:pt x="180" y="373"/>
                    <a:pt x="180" y="373"/>
                    <a:pt x="180" y="373"/>
                  </a:cubicBezTo>
                  <a:cubicBezTo>
                    <a:pt x="181" y="375"/>
                    <a:pt x="181" y="375"/>
                    <a:pt x="181" y="375"/>
                  </a:cubicBezTo>
                  <a:cubicBezTo>
                    <a:pt x="181" y="375"/>
                    <a:pt x="176" y="378"/>
                    <a:pt x="175" y="381"/>
                  </a:cubicBezTo>
                  <a:cubicBezTo>
                    <a:pt x="174" y="384"/>
                    <a:pt x="172" y="388"/>
                    <a:pt x="172" y="388"/>
                  </a:cubicBezTo>
                  <a:cubicBezTo>
                    <a:pt x="169" y="390"/>
                    <a:pt x="169" y="390"/>
                    <a:pt x="169" y="390"/>
                  </a:cubicBezTo>
                  <a:cubicBezTo>
                    <a:pt x="172" y="396"/>
                    <a:pt x="172" y="396"/>
                    <a:pt x="172" y="396"/>
                  </a:cubicBezTo>
                  <a:cubicBezTo>
                    <a:pt x="174" y="400"/>
                    <a:pt x="174" y="400"/>
                    <a:pt x="174" y="400"/>
                  </a:cubicBezTo>
                  <a:cubicBezTo>
                    <a:pt x="174" y="400"/>
                    <a:pt x="176" y="401"/>
                    <a:pt x="176" y="403"/>
                  </a:cubicBezTo>
                  <a:cubicBezTo>
                    <a:pt x="176" y="404"/>
                    <a:pt x="175" y="409"/>
                    <a:pt x="175" y="410"/>
                  </a:cubicBezTo>
                  <a:cubicBezTo>
                    <a:pt x="176" y="412"/>
                    <a:pt x="178" y="414"/>
                    <a:pt x="178" y="414"/>
                  </a:cubicBezTo>
                  <a:cubicBezTo>
                    <a:pt x="182" y="409"/>
                    <a:pt x="182" y="409"/>
                    <a:pt x="182" y="409"/>
                  </a:cubicBezTo>
                  <a:cubicBezTo>
                    <a:pt x="182" y="413"/>
                    <a:pt x="182" y="413"/>
                    <a:pt x="182" y="413"/>
                  </a:cubicBezTo>
                  <a:cubicBezTo>
                    <a:pt x="180" y="416"/>
                    <a:pt x="180" y="416"/>
                    <a:pt x="180" y="416"/>
                  </a:cubicBezTo>
                  <a:cubicBezTo>
                    <a:pt x="179" y="416"/>
                    <a:pt x="181" y="422"/>
                    <a:pt x="181" y="422"/>
                  </a:cubicBezTo>
                  <a:cubicBezTo>
                    <a:pt x="185" y="417"/>
                    <a:pt x="185" y="417"/>
                    <a:pt x="185" y="417"/>
                  </a:cubicBezTo>
                  <a:cubicBezTo>
                    <a:pt x="186" y="412"/>
                    <a:pt x="186" y="412"/>
                    <a:pt x="186" y="412"/>
                  </a:cubicBezTo>
                  <a:cubicBezTo>
                    <a:pt x="189" y="420"/>
                    <a:pt x="189" y="420"/>
                    <a:pt x="189" y="420"/>
                  </a:cubicBezTo>
                  <a:cubicBezTo>
                    <a:pt x="194" y="417"/>
                    <a:pt x="194" y="417"/>
                    <a:pt x="194" y="417"/>
                  </a:cubicBezTo>
                  <a:cubicBezTo>
                    <a:pt x="194" y="423"/>
                    <a:pt x="194" y="423"/>
                    <a:pt x="194" y="423"/>
                  </a:cubicBezTo>
                  <a:cubicBezTo>
                    <a:pt x="194" y="423"/>
                    <a:pt x="189" y="424"/>
                    <a:pt x="189" y="425"/>
                  </a:cubicBezTo>
                  <a:cubicBezTo>
                    <a:pt x="189" y="427"/>
                    <a:pt x="192" y="428"/>
                    <a:pt x="192" y="428"/>
                  </a:cubicBezTo>
                  <a:cubicBezTo>
                    <a:pt x="191" y="432"/>
                    <a:pt x="191" y="432"/>
                    <a:pt x="191" y="432"/>
                  </a:cubicBezTo>
                  <a:cubicBezTo>
                    <a:pt x="182" y="433"/>
                    <a:pt x="182" y="433"/>
                    <a:pt x="182" y="433"/>
                  </a:cubicBezTo>
                  <a:cubicBezTo>
                    <a:pt x="182" y="433"/>
                    <a:pt x="180" y="442"/>
                    <a:pt x="182" y="443"/>
                  </a:cubicBezTo>
                  <a:cubicBezTo>
                    <a:pt x="184" y="444"/>
                    <a:pt x="185" y="448"/>
                    <a:pt x="185" y="448"/>
                  </a:cubicBezTo>
                  <a:cubicBezTo>
                    <a:pt x="185" y="448"/>
                    <a:pt x="177" y="452"/>
                    <a:pt x="177" y="457"/>
                  </a:cubicBezTo>
                  <a:cubicBezTo>
                    <a:pt x="178" y="461"/>
                    <a:pt x="181" y="470"/>
                    <a:pt x="181" y="470"/>
                  </a:cubicBezTo>
                  <a:cubicBezTo>
                    <a:pt x="186" y="472"/>
                    <a:pt x="186" y="472"/>
                    <a:pt x="186" y="472"/>
                  </a:cubicBezTo>
                  <a:cubicBezTo>
                    <a:pt x="186" y="472"/>
                    <a:pt x="185" y="474"/>
                    <a:pt x="184" y="474"/>
                  </a:cubicBezTo>
                  <a:cubicBezTo>
                    <a:pt x="183" y="474"/>
                    <a:pt x="179" y="472"/>
                    <a:pt x="179" y="472"/>
                  </a:cubicBezTo>
                  <a:cubicBezTo>
                    <a:pt x="177" y="465"/>
                    <a:pt x="177" y="465"/>
                    <a:pt x="177" y="465"/>
                  </a:cubicBezTo>
                  <a:cubicBezTo>
                    <a:pt x="177" y="465"/>
                    <a:pt x="171" y="464"/>
                    <a:pt x="171" y="466"/>
                  </a:cubicBezTo>
                  <a:cubicBezTo>
                    <a:pt x="170" y="467"/>
                    <a:pt x="172" y="474"/>
                    <a:pt x="172" y="474"/>
                  </a:cubicBezTo>
                  <a:cubicBezTo>
                    <a:pt x="165" y="467"/>
                    <a:pt x="165" y="467"/>
                    <a:pt x="165" y="467"/>
                  </a:cubicBezTo>
                  <a:cubicBezTo>
                    <a:pt x="152" y="469"/>
                    <a:pt x="152" y="469"/>
                    <a:pt x="152" y="469"/>
                  </a:cubicBezTo>
                  <a:cubicBezTo>
                    <a:pt x="144" y="464"/>
                    <a:pt x="144" y="464"/>
                    <a:pt x="144" y="464"/>
                  </a:cubicBezTo>
                  <a:cubicBezTo>
                    <a:pt x="144" y="467"/>
                    <a:pt x="144" y="467"/>
                    <a:pt x="144" y="467"/>
                  </a:cubicBezTo>
                  <a:cubicBezTo>
                    <a:pt x="133" y="469"/>
                    <a:pt x="133" y="469"/>
                    <a:pt x="133" y="469"/>
                  </a:cubicBezTo>
                  <a:cubicBezTo>
                    <a:pt x="121" y="475"/>
                    <a:pt x="121" y="475"/>
                    <a:pt x="121" y="475"/>
                  </a:cubicBezTo>
                  <a:cubicBezTo>
                    <a:pt x="121" y="475"/>
                    <a:pt x="120" y="482"/>
                    <a:pt x="117" y="483"/>
                  </a:cubicBezTo>
                  <a:cubicBezTo>
                    <a:pt x="115" y="485"/>
                    <a:pt x="111" y="485"/>
                    <a:pt x="111" y="485"/>
                  </a:cubicBezTo>
                  <a:cubicBezTo>
                    <a:pt x="111" y="485"/>
                    <a:pt x="100" y="490"/>
                    <a:pt x="101" y="491"/>
                  </a:cubicBezTo>
                  <a:cubicBezTo>
                    <a:pt x="103" y="492"/>
                    <a:pt x="107" y="491"/>
                    <a:pt x="109" y="492"/>
                  </a:cubicBezTo>
                  <a:cubicBezTo>
                    <a:pt x="110" y="494"/>
                    <a:pt x="110" y="497"/>
                    <a:pt x="110" y="497"/>
                  </a:cubicBezTo>
                  <a:cubicBezTo>
                    <a:pt x="110" y="497"/>
                    <a:pt x="112" y="496"/>
                    <a:pt x="112" y="494"/>
                  </a:cubicBezTo>
                  <a:cubicBezTo>
                    <a:pt x="113" y="491"/>
                    <a:pt x="114" y="489"/>
                    <a:pt x="116" y="489"/>
                  </a:cubicBezTo>
                  <a:cubicBezTo>
                    <a:pt x="117" y="488"/>
                    <a:pt x="119" y="490"/>
                    <a:pt x="119" y="490"/>
                  </a:cubicBezTo>
                  <a:cubicBezTo>
                    <a:pt x="122" y="489"/>
                    <a:pt x="122" y="489"/>
                    <a:pt x="122" y="489"/>
                  </a:cubicBezTo>
                  <a:cubicBezTo>
                    <a:pt x="129" y="490"/>
                    <a:pt x="129" y="490"/>
                    <a:pt x="129" y="490"/>
                  </a:cubicBezTo>
                  <a:cubicBezTo>
                    <a:pt x="127" y="494"/>
                    <a:pt x="127" y="494"/>
                    <a:pt x="127" y="494"/>
                  </a:cubicBezTo>
                  <a:cubicBezTo>
                    <a:pt x="127" y="494"/>
                    <a:pt x="126" y="499"/>
                    <a:pt x="127" y="500"/>
                  </a:cubicBezTo>
                  <a:cubicBezTo>
                    <a:pt x="128" y="501"/>
                    <a:pt x="128" y="503"/>
                    <a:pt x="128" y="503"/>
                  </a:cubicBezTo>
                  <a:cubicBezTo>
                    <a:pt x="128" y="503"/>
                    <a:pt x="123" y="506"/>
                    <a:pt x="123" y="510"/>
                  </a:cubicBezTo>
                  <a:cubicBezTo>
                    <a:pt x="123" y="512"/>
                    <a:pt x="128" y="514"/>
                    <a:pt x="128" y="514"/>
                  </a:cubicBezTo>
                  <a:cubicBezTo>
                    <a:pt x="126" y="516"/>
                    <a:pt x="126" y="516"/>
                    <a:pt x="126" y="516"/>
                  </a:cubicBezTo>
                  <a:cubicBezTo>
                    <a:pt x="126" y="516"/>
                    <a:pt x="119" y="531"/>
                    <a:pt x="116" y="531"/>
                  </a:cubicBezTo>
                  <a:cubicBezTo>
                    <a:pt x="113" y="532"/>
                    <a:pt x="110" y="532"/>
                    <a:pt x="109" y="533"/>
                  </a:cubicBezTo>
                  <a:cubicBezTo>
                    <a:pt x="106" y="534"/>
                    <a:pt x="102" y="536"/>
                    <a:pt x="102" y="536"/>
                  </a:cubicBezTo>
                  <a:cubicBezTo>
                    <a:pt x="98" y="535"/>
                    <a:pt x="98" y="535"/>
                    <a:pt x="98" y="535"/>
                  </a:cubicBezTo>
                  <a:cubicBezTo>
                    <a:pt x="88" y="538"/>
                    <a:pt x="88" y="538"/>
                    <a:pt x="88" y="538"/>
                  </a:cubicBezTo>
                  <a:cubicBezTo>
                    <a:pt x="87" y="542"/>
                    <a:pt x="87" y="542"/>
                    <a:pt x="87" y="542"/>
                  </a:cubicBezTo>
                  <a:cubicBezTo>
                    <a:pt x="82" y="542"/>
                    <a:pt x="82" y="542"/>
                    <a:pt x="82" y="542"/>
                  </a:cubicBezTo>
                  <a:cubicBezTo>
                    <a:pt x="79" y="538"/>
                    <a:pt x="79" y="538"/>
                    <a:pt x="79" y="538"/>
                  </a:cubicBezTo>
                  <a:cubicBezTo>
                    <a:pt x="76" y="539"/>
                    <a:pt x="76" y="539"/>
                    <a:pt x="76" y="539"/>
                  </a:cubicBezTo>
                  <a:cubicBezTo>
                    <a:pt x="77" y="542"/>
                    <a:pt x="77" y="542"/>
                    <a:pt x="77" y="542"/>
                  </a:cubicBezTo>
                  <a:cubicBezTo>
                    <a:pt x="77" y="542"/>
                    <a:pt x="66" y="543"/>
                    <a:pt x="66" y="545"/>
                  </a:cubicBezTo>
                  <a:cubicBezTo>
                    <a:pt x="65" y="547"/>
                    <a:pt x="65" y="548"/>
                    <a:pt x="65" y="548"/>
                  </a:cubicBezTo>
                  <a:cubicBezTo>
                    <a:pt x="72" y="549"/>
                    <a:pt x="72" y="549"/>
                    <a:pt x="72" y="549"/>
                  </a:cubicBezTo>
                  <a:cubicBezTo>
                    <a:pt x="72" y="549"/>
                    <a:pt x="73" y="554"/>
                    <a:pt x="71" y="554"/>
                  </a:cubicBezTo>
                  <a:cubicBezTo>
                    <a:pt x="68" y="554"/>
                    <a:pt x="66" y="555"/>
                    <a:pt x="66" y="555"/>
                  </a:cubicBezTo>
                  <a:cubicBezTo>
                    <a:pt x="67" y="561"/>
                    <a:pt x="67" y="561"/>
                    <a:pt x="67" y="561"/>
                  </a:cubicBezTo>
                  <a:cubicBezTo>
                    <a:pt x="67" y="561"/>
                    <a:pt x="70" y="559"/>
                    <a:pt x="71" y="559"/>
                  </a:cubicBezTo>
                  <a:cubicBezTo>
                    <a:pt x="72" y="559"/>
                    <a:pt x="74" y="560"/>
                    <a:pt x="74" y="560"/>
                  </a:cubicBezTo>
                  <a:cubicBezTo>
                    <a:pt x="80" y="559"/>
                    <a:pt x="80" y="559"/>
                    <a:pt x="80" y="559"/>
                  </a:cubicBezTo>
                  <a:cubicBezTo>
                    <a:pt x="82" y="555"/>
                    <a:pt x="82" y="555"/>
                    <a:pt x="82" y="555"/>
                  </a:cubicBezTo>
                  <a:cubicBezTo>
                    <a:pt x="86" y="555"/>
                    <a:pt x="86" y="555"/>
                    <a:pt x="86" y="555"/>
                  </a:cubicBezTo>
                  <a:cubicBezTo>
                    <a:pt x="83" y="558"/>
                    <a:pt x="83" y="558"/>
                    <a:pt x="83" y="558"/>
                  </a:cubicBezTo>
                  <a:cubicBezTo>
                    <a:pt x="82" y="561"/>
                    <a:pt x="82" y="561"/>
                    <a:pt x="82" y="561"/>
                  </a:cubicBezTo>
                  <a:cubicBezTo>
                    <a:pt x="73" y="561"/>
                    <a:pt x="73" y="561"/>
                    <a:pt x="73" y="561"/>
                  </a:cubicBezTo>
                  <a:cubicBezTo>
                    <a:pt x="71" y="562"/>
                    <a:pt x="71" y="562"/>
                    <a:pt x="71" y="562"/>
                  </a:cubicBezTo>
                  <a:cubicBezTo>
                    <a:pt x="71" y="562"/>
                    <a:pt x="71" y="567"/>
                    <a:pt x="73" y="567"/>
                  </a:cubicBezTo>
                  <a:cubicBezTo>
                    <a:pt x="76" y="567"/>
                    <a:pt x="80" y="566"/>
                    <a:pt x="80" y="566"/>
                  </a:cubicBezTo>
                  <a:cubicBezTo>
                    <a:pt x="80" y="566"/>
                    <a:pt x="83" y="567"/>
                    <a:pt x="84" y="566"/>
                  </a:cubicBezTo>
                  <a:cubicBezTo>
                    <a:pt x="86" y="565"/>
                    <a:pt x="88" y="563"/>
                    <a:pt x="88" y="563"/>
                  </a:cubicBezTo>
                  <a:cubicBezTo>
                    <a:pt x="96" y="563"/>
                    <a:pt x="96" y="563"/>
                    <a:pt x="96" y="563"/>
                  </a:cubicBezTo>
                  <a:cubicBezTo>
                    <a:pt x="96" y="563"/>
                    <a:pt x="100" y="560"/>
                    <a:pt x="102" y="561"/>
                  </a:cubicBezTo>
                  <a:cubicBezTo>
                    <a:pt x="104" y="562"/>
                    <a:pt x="99" y="565"/>
                    <a:pt x="101" y="566"/>
                  </a:cubicBezTo>
                  <a:cubicBezTo>
                    <a:pt x="103" y="567"/>
                    <a:pt x="109" y="569"/>
                    <a:pt x="109" y="569"/>
                  </a:cubicBezTo>
                  <a:cubicBezTo>
                    <a:pt x="115" y="568"/>
                    <a:pt x="115" y="568"/>
                    <a:pt x="115" y="568"/>
                  </a:cubicBezTo>
                  <a:cubicBezTo>
                    <a:pt x="114" y="570"/>
                    <a:pt x="114" y="570"/>
                    <a:pt x="114" y="570"/>
                  </a:cubicBezTo>
                  <a:cubicBezTo>
                    <a:pt x="109" y="571"/>
                    <a:pt x="109" y="571"/>
                    <a:pt x="109" y="571"/>
                  </a:cubicBezTo>
                  <a:cubicBezTo>
                    <a:pt x="109" y="571"/>
                    <a:pt x="103" y="570"/>
                    <a:pt x="103" y="573"/>
                  </a:cubicBezTo>
                  <a:cubicBezTo>
                    <a:pt x="102" y="575"/>
                    <a:pt x="102" y="577"/>
                    <a:pt x="104" y="577"/>
                  </a:cubicBezTo>
                  <a:cubicBezTo>
                    <a:pt x="107" y="577"/>
                    <a:pt x="112" y="578"/>
                    <a:pt x="112" y="578"/>
                  </a:cubicBezTo>
                  <a:cubicBezTo>
                    <a:pt x="112" y="578"/>
                    <a:pt x="115" y="574"/>
                    <a:pt x="118" y="575"/>
                  </a:cubicBezTo>
                  <a:cubicBezTo>
                    <a:pt x="122" y="576"/>
                    <a:pt x="126" y="587"/>
                    <a:pt x="126" y="587"/>
                  </a:cubicBezTo>
                  <a:cubicBezTo>
                    <a:pt x="126" y="587"/>
                    <a:pt x="131" y="593"/>
                    <a:pt x="137" y="594"/>
                  </a:cubicBezTo>
                  <a:cubicBezTo>
                    <a:pt x="143" y="594"/>
                    <a:pt x="152" y="589"/>
                    <a:pt x="152" y="589"/>
                  </a:cubicBezTo>
                  <a:cubicBezTo>
                    <a:pt x="163" y="586"/>
                    <a:pt x="163" y="586"/>
                    <a:pt x="163" y="586"/>
                  </a:cubicBezTo>
                  <a:cubicBezTo>
                    <a:pt x="170" y="580"/>
                    <a:pt x="170" y="580"/>
                    <a:pt x="170" y="580"/>
                  </a:cubicBezTo>
                  <a:cubicBezTo>
                    <a:pt x="180" y="575"/>
                    <a:pt x="180" y="575"/>
                    <a:pt x="180" y="575"/>
                  </a:cubicBezTo>
                  <a:cubicBezTo>
                    <a:pt x="181" y="576"/>
                    <a:pt x="181" y="576"/>
                    <a:pt x="181" y="576"/>
                  </a:cubicBezTo>
                  <a:cubicBezTo>
                    <a:pt x="171" y="582"/>
                    <a:pt x="171" y="582"/>
                    <a:pt x="171" y="582"/>
                  </a:cubicBezTo>
                  <a:cubicBezTo>
                    <a:pt x="166" y="589"/>
                    <a:pt x="166" y="589"/>
                    <a:pt x="166" y="589"/>
                  </a:cubicBezTo>
                  <a:cubicBezTo>
                    <a:pt x="161" y="590"/>
                    <a:pt x="161" y="590"/>
                    <a:pt x="161" y="590"/>
                  </a:cubicBezTo>
                  <a:cubicBezTo>
                    <a:pt x="161" y="590"/>
                    <a:pt x="151" y="597"/>
                    <a:pt x="151" y="599"/>
                  </a:cubicBezTo>
                  <a:cubicBezTo>
                    <a:pt x="150" y="602"/>
                    <a:pt x="152" y="605"/>
                    <a:pt x="148" y="606"/>
                  </a:cubicBezTo>
                  <a:cubicBezTo>
                    <a:pt x="144" y="607"/>
                    <a:pt x="132" y="608"/>
                    <a:pt x="130" y="605"/>
                  </a:cubicBezTo>
                  <a:cubicBezTo>
                    <a:pt x="128" y="602"/>
                    <a:pt x="121" y="600"/>
                    <a:pt x="118" y="599"/>
                  </a:cubicBezTo>
                  <a:cubicBezTo>
                    <a:pt x="115" y="599"/>
                    <a:pt x="102" y="597"/>
                    <a:pt x="99" y="600"/>
                  </a:cubicBezTo>
                  <a:cubicBezTo>
                    <a:pt x="97" y="602"/>
                    <a:pt x="100" y="608"/>
                    <a:pt x="100" y="608"/>
                  </a:cubicBezTo>
                  <a:cubicBezTo>
                    <a:pt x="100" y="608"/>
                    <a:pt x="98" y="609"/>
                    <a:pt x="94" y="610"/>
                  </a:cubicBezTo>
                  <a:cubicBezTo>
                    <a:pt x="90" y="611"/>
                    <a:pt x="88" y="607"/>
                    <a:pt x="86" y="608"/>
                  </a:cubicBezTo>
                  <a:cubicBezTo>
                    <a:pt x="83" y="609"/>
                    <a:pt x="81" y="623"/>
                    <a:pt x="81" y="623"/>
                  </a:cubicBezTo>
                  <a:cubicBezTo>
                    <a:pt x="70" y="628"/>
                    <a:pt x="70" y="628"/>
                    <a:pt x="70" y="628"/>
                  </a:cubicBezTo>
                  <a:cubicBezTo>
                    <a:pt x="69" y="631"/>
                    <a:pt x="69" y="631"/>
                    <a:pt x="69" y="631"/>
                  </a:cubicBezTo>
                  <a:cubicBezTo>
                    <a:pt x="56" y="636"/>
                    <a:pt x="56" y="636"/>
                    <a:pt x="56" y="636"/>
                  </a:cubicBezTo>
                  <a:cubicBezTo>
                    <a:pt x="55" y="640"/>
                    <a:pt x="55" y="640"/>
                    <a:pt x="55" y="640"/>
                  </a:cubicBezTo>
                  <a:cubicBezTo>
                    <a:pt x="55" y="640"/>
                    <a:pt x="51" y="641"/>
                    <a:pt x="50" y="643"/>
                  </a:cubicBezTo>
                  <a:cubicBezTo>
                    <a:pt x="48" y="644"/>
                    <a:pt x="47" y="647"/>
                    <a:pt x="47" y="647"/>
                  </a:cubicBezTo>
                  <a:cubicBezTo>
                    <a:pt x="38" y="652"/>
                    <a:pt x="38" y="652"/>
                    <a:pt x="38" y="652"/>
                  </a:cubicBezTo>
                  <a:cubicBezTo>
                    <a:pt x="34" y="653"/>
                    <a:pt x="34" y="653"/>
                    <a:pt x="34" y="653"/>
                  </a:cubicBezTo>
                  <a:cubicBezTo>
                    <a:pt x="34" y="653"/>
                    <a:pt x="25" y="652"/>
                    <a:pt x="23" y="654"/>
                  </a:cubicBezTo>
                  <a:cubicBezTo>
                    <a:pt x="20" y="656"/>
                    <a:pt x="21" y="662"/>
                    <a:pt x="21" y="662"/>
                  </a:cubicBezTo>
                  <a:cubicBezTo>
                    <a:pt x="30" y="661"/>
                    <a:pt x="30" y="661"/>
                    <a:pt x="30" y="661"/>
                  </a:cubicBezTo>
                  <a:cubicBezTo>
                    <a:pt x="30" y="658"/>
                    <a:pt x="30" y="658"/>
                    <a:pt x="30" y="658"/>
                  </a:cubicBezTo>
                  <a:cubicBezTo>
                    <a:pt x="30" y="658"/>
                    <a:pt x="35" y="660"/>
                    <a:pt x="36" y="661"/>
                  </a:cubicBezTo>
                  <a:cubicBezTo>
                    <a:pt x="37" y="662"/>
                    <a:pt x="41" y="670"/>
                    <a:pt x="41" y="670"/>
                  </a:cubicBezTo>
                  <a:cubicBezTo>
                    <a:pt x="48" y="665"/>
                    <a:pt x="48" y="665"/>
                    <a:pt x="48" y="665"/>
                  </a:cubicBezTo>
                  <a:cubicBezTo>
                    <a:pt x="47" y="662"/>
                    <a:pt x="47" y="662"/>
                    <a:pt x="47" y="662"/>
                  </a:cubicBezTo>
                  <a:cubicBezTo>
                    <a:pt x="47" y="662"/>
                    <a:pt x="52" y="655"/>
                    <a:pt x="52" y="656"/>
                  </a:cubicBezTo>
                  <a:cubicBezTo>
                    <a:pt x="52" y="657"/>
                    <a:pt x="53" y="660"/>
                    <a:pt x="53" y="660"/>
                  </a:cubicBezTo>
                  <a:cubicBezTo>
                    <a:pt x="53" y="660"/>
                    <a:pt x="61" y="657"/>
                    <a:pt x="62" y="657"/>
                  </a:cubicBezTo>
                  <a:cubicBezTo>
                    <a:pt x="63" y="656"/>
                    <a:pt x="66" y="652"/>
                    <a:pt x="66" y="652"/>
                  </a:cubicBezTo>
                  <a:cubicBezTo>
                    <a:pt x="66" y="652"/>
                    <a:pt x="72" y="654"/>
                    <a:pt x="74" y="653"/>
                  </a:cubicBezTo>
                  <a:cubicBezTo>
                    <a:pt x="78" y="653"/>
                    <a:pt x="84" y="652"/>
                    <a:pt x="85" y="653"/>
                  </a:cubicBezTo>
                  <a:cubicBezTo>
                    <a:pt x="85" y="654"/>
                    <a:pt x="86" y="658"/>
                    <a:pt x="86" y="658"/>
                  </a:cubicBezTo>
                  <a:cubicBezTo>
                    <a:pt x="89" y="656"/>
                    <a:pt x="89" y="656"/>
                    <a:pt x="89" y="656"/>
                  </a:cubicBezTo>
                  <a:cubicBezTo>
                    <a:pt x="90" y="650"/>
                    <a:pt x="90" y="650"/>
                    <a:pt x="90" y="650"/>
                  </a:cubicBezTo>
                  <a:cubicBezTo>
                    <a:pt x="93" y="659"/>
                    <a:pt x="93" y="659"/>
                    <a:pt x="93" y="659"/>
                  </a:cubicBezTo>
                  <a:cubicBezTo>
                    <a:pt x="100" y="659"/>
                    <a:pt x="100" y="659"/>
                    <a:pt x="100" y="659"/>
                  </a:cubicBezTo>
                  <a:cubicBezTo>
                    <a:pt x="100" y="659"/>
                    <a:pt x="101" y="666"/>
                    <a:pt x="104" y="666"/>
                  </a:cubicBezTo>
                  <a:cubicBezTo>
                    <a:pt x="109" y="668"/>
                    <a:pt x="112" y="662"/>
                    <a:pt x="112" y="662"/>
                  </a:cubicBezTo>
                  <a:cubicBezTo>
                    <a:pt x="115" y="660"/>
                    <a:pt x="115" y="660"/>
                    <a:pt x="115" y="660"/>
                  </a:cubicBezTo>
                  <a:cubicBezTo>
                    <a:pt x="114" y="656"/>
                    <a:pt x="114" y="656"/>
                    <a:pt x="114" y="656"/>
                  </a:cubicBezTo>
                  <a:cubicBezTo>
                    <a:pt x="118" y="653"/>
                    <a:pt x="118" y="653"/>
                    <a:pt x="118" y="653"/>
                  </a:cubicBezTo>
                  <a:cubicBezTo>
                    <a:pt x="119" y="647"/>
                    <a:pt x="119" y="647"/>
                    <a:pt x="119" y="647"/>
                  </a:cubicBezTo>
                  <a:cubicBezTo>
                    <a:pt x="122" y="645"/>
                    <a:pt x="122" y="645"/>
                    <a:pt x="122" y="645"/>
                  </a:cubicBezTo>
                  <a:cubicBezTo>
                    <a:pt x="122" y="639"/>
                    <a:pt x="122" y="639"/>
                    <a:pt x="122" y="639"/>
                  </a:cubicBezTo>
                  <a:cubicBezTo>
                    <a:pt x="123" y="644"/>
                    <a:pt x="123" y="644"/>
                    <a:pt x="123" y="644"/>
                  </a:cubicBezTo>
                  <a:cubicBezTo>
                    <a:pt x="123" y="644"/>
                    <a:pt x="129" y="641"/>
                    <a:pt x="141" y="641"/>
                  </a:cubicBezTo>
                  <a:cubicBezTo>
                    <a:pt x="153" y="642"/>
                    <a:pt x="160" y="653"/>
                    <a:pt x="160" y="653"/>
                  </a:cubicBezTo>
                  <a:cubicBezTo>
                    <a:pt x="162" y="657"/>
                    <a:pt x="162" y="657"/>
                    <a:pt x="162" y="657"/>
                  </a:cubicBezTo>
                  <a:cubicBezTo>
                    <a:pt x="164" y="655"/>
                    <a:pt x="164" y="655"/>
                    <a:pt x="164" y="655"/>
                  </a:cubicBezTo>
                  <a:cubicBezTo>
                    <a:pt x="164" y="655"/>
                    <a:pt x="161" y="654"/>
                    <a:pt x="163" y="652"/>
                  </a:cubicBezTo>
                  <a:cubicBezTo>
                    <a:pt x="165" y="648"/>
                    <a:pt x="171" y="652"/>
                    <a:pt x="171" y="652"/>
                  </a:cubicBezTo>
                  <a:cubicBezTo>
                    <a:pt x="177" y="652"/>
                    <a:pt x="177" y="652"/>
                    <a:pt x="177" y="652"/>
                  </a:cubicBezTo>
                  <a:cubicBezTo>
                    <a:pt x="178" y="653"/>
                    <a:pt x="182" y="657"/>
                    <a:pt x="184" y="655"/>
                  </a:cubicBezTo>
                  <a:cubicBezTo>
                    <a:pt x="187" y="654"/>
                    <a:pt x="185" y="650"/>
                    <a:pt x="185" y="650"/>
                  </a:cubicBezTo>
                  <a:cubicBezTo>
                    <a:pt x="185" y="650"/>
                    <a:pt x="178" y="647"/>
                    <a:pt x="180" y="646"/>
                  </a:cubicBezTo>
                  <a:cubicBezTo>
                    <a:pt x="182" y="645"/>
                    <a:pt x="185" y="649"/>
                    <a:pt x="186" y="648"/>
                  </a:cubicBezTo>
                  <a:cubicBezTo>
                    <a:pt x="188" y="648"/>
                    <a:pt x="195" y="646"/>
                    <a:pt x="195" y="646"/>
                  </a:cubicBezTo>
                  <a:cubicBezTo>
                    <a:pt x="195" y="646"/>
                    <a:pt x="199" y="649"/>
                    <a:pt x="201" y="649"/>
                  </a:cubicBezTo>
                  <a:cubicBezTo>
                    <a:pt x="202" y="649"/>
                    <a:pt x="203" y="646"/>
                    <a:pt x="203" y="646"/>
                  </a:cubicBezTo>
                  <a:cubicBezTo>
                    <a:pt x="203" y="646"/>
                    <a:pt x="209" y="648"/>
                    <a:pt x="211" y="647"/>
                  </a:cubicBezTo>
                  <a:cubicBezTo>
                    <a:pt x="213" y="646"/>
                    <a:pt x="212" y="642"/>
                    <a:pt x="212" y="642"/>
                  </a:cubicBezTo>
                  <a:cubicBezTo>
                    <a:pt x="212" y="642"/>
                    <a:pt x="216" y="648"/>
                    <a:pt x="218" y="648"/>
                  </a:cubicBezTo>
                  <a:cubicBezTo>
                    <a:pt x="220" y="648"/>
                    <a:pt x="220" y="643"/>
                    <a:pt x="220" y="644"/>
                  </a:cubicBezTo>
                  <a:cubicBezTo>
                    <a:pt x="221" y="646"/>
                    <a:pt x="224" y="649"/>
                    <a:pt x="224" y="649"/>
                  </a:cubicBezTo>
                  <a:cubicBezTo>
                    <a:pt x="224" y="649"/>
                    <a:pt x="226" y="643"/>
                    <a:pt x="229" y="646"/>
                  </a:cubicBezTo>
                  <a:cubicBezTo>
                    <a:pt x="232" y="649"/>
                    <a:pt x="231" y="654"/>
                    <a:pt x="232" y="654"/>
                  </a:cubicBezTo>
                  <a:cubicBezTo>
                    <a:pt x="234" y="654"/>
                    <a:pt x="237" y="653"/>
                    <a:pt x="237" y="653"/>
                  </a:cubicBezTo>
                  <a:cubicBezTo>
                    <a:pt x="237" y="653"/>
                    <a:pt x="248" y="650"/>
                    <a:pt x="257" y="652"/>
                  </a:cubicBezTo>
                  <a:cubicBezTo>
                    <a:pt x="264" y="654"/>
                    <a:pt x="270" y="659"/>
                    <a:pt x="276" y="659"/>
                  </a:cubicBezTo>
                  <a:cubicBezTo>
                    <a:pt x="281" y="659"/>
                    <a:pt x="283" y="657"/>
                    <a:pt x="283" y="657"/>
                  </a:cubicBezTo>
                  <a:cubicBezTo>
                    <a:pt x="295" y="656"/>
                    <a:pt x="295" y="656"/>
                    <a:pt x="295" y="656"/>
                  </a:cubicBezTo>
                  <a:cubicBezTo>
                    <a:pt x="301" y="649"/>
                    <a:pt x="301" y="649"/>
                    <a:pt x="301" y="649"/>
                  </a:cubicBezTo>
                  <a:cubicBezTo>
                    <a:pt x="310" y="653"/>
                    <a:pt x="310" y="653"/>
                    <a:pt x="310" y="653"/>
                  </a:cubicBezTo>
                  <a:cubicBezTo>
                    <a:pt x="310" y="653"/>
                    <a:pt x="309" y="643"/>
                    <a:pt x="312" y="643"/>
                  </a:cubicBezTo>
                  <a:cubicBezTo>
                    <a:pt x="315" y="643"/>
                    <a:pt x="318" y="644"/>
                    <a:pt x="318" y="644"/>
                  </a:cubicBezTo>
                  <a:cubicBezTo>
                    <a:pt x="328" y="641"/>
                    <a:pt x="328" y="641"/>
                    <a:pt x="328" y="641"/>
                  </a:cubicBezTo>
                  <a:cubicBezTo>
                    <a:pt x="329" y="631"/>
                    <a:pt x="329" y="631"/>
                    <a:pt x="329" y="631"/>
                  </a:cubicBezTo>
                  <a:cubicBezTo>
                    <a:pt x="332" y="627"/>
                    <a:pt x="332" y="627"/>
                    <a:pt x="332" y="627"/>
                  </a:cubicBezTo>
                  <a:cubicBezTo>
                    <a:pt x="331" y="625"/>
                    <a:pt x="331" y="625"/>
                    <a:pt x="331" y="625"/>
                  </a:cubicBezTo>
                  <a:cubicBezTo>
                    <a:pt x="310" y="626"/>
                    <a:pt x="310" y="626"/>
                    <a:pt x="310" y="626"/>
                  </a:cubicBezTo>
                  <a:cubicBezTo>
                    <a:pt x="307" y="625"/>
                    <a:pt x="307" y="625"/>
                    <a:pt x="307" y="625"/>
                  </a:cubicBezTo>
                  <a:cubicBezTo>
                    <a:pt x="311" y="623"/>
                    <a:pt x="311" y="623"/>
                    <a:pt x="311" y="623"/>
                  </a:cubicBezTo>
                  <a:cubicBezTo>
                    <a:pt x="311" y="623"/>
                    <a:pt x="312" y="621"/>
                    <a:pt x="309" y="620"/>
                  </a:cubicBezTo>
                  <a:cubicBezTo>
                    <a:pt x="306" y="618"/>
                    <a:pt x="302" y="621"/>
                    <a:pt x="302" y="621"/>
                  </a:cubicBezTo>
                  <a:cubicBezTo>
                    <a:pt x="296" y="621"/>
                    <a:pt x="296" y="621"/>
                    <a:pt x="296" y="621"/>
                  </a:cubicBezTo>
                  <a:cubicBezTo>
                    <a:pt x="303" y="617"/>
                    <a:pt x="303" y="617"/>
                    <a:pt x="303" y="617"/>
                  </a:cubicBezTo>
                  <a:cubicBezTo>
                    <a:pt x="298" y="614"/>
                    <a:pt x="298" y="614"/>
                    <a:pt x="298" y="614"/>
                  </a:cubicBezTo>
                  <a:cubicBezTo>
                    <a:pt x="295" y="614"/>
                    <a:pt x="295" y="614"/>
                    <a:pt x="295" y="614"/>
                  </a:cubicBezTo>
                  <a:cubicBezTo>
                    <a:pt x="293" y="615"/>
                    <a:pt x="293" y="615"/>
                    <a:pt x="293" y="615"/>
                  </a:cubicBezTo>
                  <a:cubicBezTo>
                    <a:pt x="290" y="615"/>
                    <a:pt x="290" y="615"/>
                    <a:pt x="290" y="615"/>
                  </a:cubicBezTo>
                  <a:cubicBezTo>
                    <a:pt x="292" y="614"/>
                    <a:pt x="292" y="614"/>
                    <a:pt x="292" y="614"/>
                  </a:cubicBezTo>
                  <a:cubicBezTo>
                    <a:pt x="294" y="612"/>
                    <a:pt x="294" y="612"/>
                    <a:pt x="294" y="612"/>
                  </a:cubicBezTo>
                  <a:cubicBezTo>
                    <a:pt x="298" y="612"/>
                    <a:pt x="298" y="612"/>
                    <a:pt x="298" y="612"/>
                  </a:cubicBezTo>
                  <a:cubicBezTo>
                    <a:pt x="307" y="613"/>
                    <a:pt x="307" y="613"/>
                    <a:pt x="307" y="613"/>
                  </a:cubicBezTo>
                  <a:cubicBezTo>
                    <a:pt x="312" y="609"/>
                    <a:pt x="312" y="609"/>
                    <a:pt x="312" y="609"/>
                  </a:cubicBezTo>
                  <a:cubicBezTo>
                    <a:pt x="309" y="607"/>
                    <a:pt x="309" y="607"/>
                    <a:pt x="309" y="607"/>
                  </a:cubicBezTo>
                  <a:cubicBezTo>
                    <a:pt x="313" y="606"/>
                    <a:pt x="313" y="606"/>
                    <a:pt x="313" y="606"/>
                  </a:cubicBezTo>
                  <a:cubicBezTo>
                    <a:pt x="314" y="599"/>
                    <a:pt x="314" y="599"/>
                    <a:pt x="314" y="599"/>
                  </a:cubicBezTo>
                  <a:cubicBezTo>
                    <a:pt x="308" y="601"/>
                    <a:pt x="308" y="601"/>
                    <a:pt x="308" y="601"/>
                  </a:cubicBezTo>
                  <a:cubicBezTo>
                    <a:pt x="306" y="599"/>
                    <a:pt x="306" y="599"/>
                    <a:pt x="306" y="599"/>
                  </a:cubicBezTo>
                  <a:cubicBezTo>
                    <a:pt x="315" y="596"/>
                    <a:pt x="315" y="596"/>
                    <a:pt x="315" y="596"/>
                  </a:cubicBezTo>
                  <a:cubicBezTo>
                    <a:pt x="316" y="594"/>
                    <a:pt x="316" y="594"/>
                    <a:pt x="316" y="594"/>
                  </a:cubicBezTo>
                  <a:cubicBezTo>
                    <a:pt x="319" y="598"/>
                    <a:pt x="319" y="598"/>
                    <a:pt x="319" y="598"/>
                  </a:cubicBezTo>
                  <a:cubicBezTo>
                    <a:pt x="319" y="598"/>
                    <a:pt x="324" y="598"/>
                    <a:pt x="327" y="596"/>
                  </a:cubicBezTo>
                  <a:cubicBezTo>
                    <a:pt x="330" y="595"/>
                    <a:pt x="327" y="592"/>
                    <a:pt x="327" y="592"/>
                  </a:cubicBezTo>
                  <a:cubicBezTo>
                    <a:pt x="329" y="590"/>
                    <a:pt x="329" y="590"/>
                    <a:pt x="329" y="590"/>
                  </a:cubicBezTo>
                  <a:cubicBezTo>
                    <a:pt x="323" y="587"/>
                    <a:pt x="323" y="587"/>
                    <a:pt x="323" y="587"/>
                  </a:cubicBezTo>
                  <a:cubicBezTo>
                    <a:pt x="328" y="585"/>
                    <a:pt x="328" y="585"/>
                    <a:pt x="328" y="585"/>
                  </a:cubicBezTo>
                  <a:cubicBezTo>
                    <a:pt x="328" y="582"/>
                    <a:pt x="328" y="582"/>
                    <a:pt x="328" y="582"/>
                  </a:cubicBezTo>
                  <a:cubicBezTo>
                    <a:pt x="330" y="582"/>
                    <a:pt x="330" y="582"/>
                    <a:pt x="330" y="582"/>
                  </a:cubicBezTo>
                  <a:cubicBezTo>
                    <a:pt x="331" y="587"/>
                    <a:pt x="331" y="587"/>
                    <a:pt x="331" y="587"/>
                  </a:cubicBezTo>
                  <a:cubicBezTo>
                    <a:pt x="331" y="587"/>
                    <a:pt x="343" y="583"/>
                    <a:pt x="345" y="580"/>
                  </a:cubicBezTo>
                  <a:cubicBezTo>
                    <a:pt x="348" y="577"/>
                    <a:pt x="345" y="569"/>
                    <a:pt x="348" y="567"/>
                  </a:cubicBezTo>
                  <a:cubicBezTo>
                    <a:pt x="351" y="564"/>
                    <a:pt x="357" y="553"/>
                    <a:pt x="355" y="545"/>
                  </a:cubicBezTo>
                  <a:cubicBezTo>
                    <a:pt x="354" y="535"/>
                    <a:pt x="342" y="526"/>
                    <a:pt x="342" y="526"/>
                  </a:cubicBezTo>
                  <a:close/>
                  <a:moveTo>
                    <a:pt x="217" y="652"/>
                  </a:moveTo>
                  <a:cubicBezTo>
                    <a:pt x="217" y="652"/>
                    <a:pt x="214" y="648"/>
                    <a:pt x="212" y="648"/>
                  </a:cubicBezTo>
                  <a:cubicBezTo>
                    <a:pt x="211" y="648"/>
                    <a:pt x="209" y="650"/>
                    <a:pt x="209" y="650"/>
                  </a:cubicBezTo>
                  <a:cubicBezTo>
                    <a:pt x="200" y="652"/>
                    <a:pt x="200" y="652"/>
                    <a:pt x="200" y="652"/>
                  </a:cubicBezTo>
                  <a:cubicBezTo>
                    <a:pt x="202" y="655"/>
                    <a:pt x="202" y="655"/>
                    <a:pt x="202" y="655"/>
                  </a:cubicBezTo>
                  <a:cubicBezTo>
                    <a:pt x="205" y="655"/>
                    <a:pt x="205" y="655"/>
                    <a:pt x="205" y="655"/>
                  </a:cubicBezTo>
                  <a:cubicBezTo>
                    <a:pt x="210" y="661"/>
                    <a:pt x="210" y="661"/>
                    <a:pt x="210" y="661"/>
                  </a:cubicBezTo>
                  <a:cubicBezTo>
                    <a:pt x="216" y="660"/>
                    <a:pt x="216" y="660"/>
                    <a:pt x="216" y="660"/>
                  </a:cubicBezTo>
                  <a:cubicBezTo>
                    <a:pt x="216" y="660"/>
                    <a:pt x="217" y="658"/>
                    <a:pt x="218" y="657"/>
                  </a:cubicBezTo>
                  <a:cubicBezTo>
                    <a:pt x="220" y="657"/>
                    <a:pt x="221" y="655"/>
                    <a:pt x="221" y="655"/>
                  </a:cubicBezTo>
                  <a:cubicBezTo>
                    <a:pt x="219" y="652"/>
                    <a:pt x="219" y="652"/>
                    <a:pt x="219" y="652"/>
                  </a:cubicBezTo>
                  <a:lnTo>
                    <a:pt x="217" y="652"/>
                  </a:lnTo>
                  <a:close/>
                  <a:moveTo>
                    <a:pt x="117" y="454"/>
                  </a:moveTo>
                  <a:cubicBezTo>
                    <a:pt x="115" y="458"/>
                    <a:pt x="115" y="458"/>
                    <a:pt x="115" y="458"/>
                  </a:cubicBezTo>
                  <a:cubicBezTo>
                    <a:pt x="112" y="456"/>
                    <a:pt x="112" y="456"/>
                    <a:pt x="112" y="456"/>
                  </a:cubicBezTo>
                  <a:cubicBezTo>
                    <a:pt x="111" y="459"/>
                    <a:pt x="111" y="459"/>
                    <a:pt x="111" y="459"/>
                  </a:cubicBezTo>
                  <a:cubicBezTo>
                    <a:pt x="115" y="465"/>
                    <a:pt x="115" y="465"/>
                    <a:pt x="115" y="465"/>
                  </a:cubicBezTo>
                  <a:cubicBezTo>
                    <a:pt x="115" y="465"/>
                    <a:pt x="115" y="470"/>
                    <a:pt x="121" y="471"/>
                  </a:cubicBezTo>
                  <a:cubicBezTo>
                    <a:pt x="128" y="472"/>
                    <a:pt x="129" y="466"/>
                    <a:pt x="129" y="466"/>
                  </a:cubicBezTo>
                  <a:cubicBezTo>
                    <a:pt x="135" y="465"/>
                    <a:pt x="135" y="465"/>
                    <a:pt x="135" y="465"/>
                  </a:cubicBezTo>
                  <a:cubicBezTo>
                    <a:pt x="136" y="463"/>
                    <a:pt x="136" y="463"/>
                    <a:pt x="136" y="463"/>
                  </a:cubicBezTo>
                  <a:cubicBezTo>
                    <a:pt x="130" y="460"/>
                    <a:pt x="130" y="460"/>
                    <a:pt x="130" y="460"/>
                  </a:cubicBezTo>
                  <a:cubicBezTo>
                    <a:pt x="128" y="453"/>
                    <a:pt x="128" y="453"/>
                    <a:pt x="128" y="453"/>
                  </a:cubicBezTo>
                  <a:cubicBezTo>
                    <a:pt x="121" y="452"/>
                    <a:pt x="121" y="452"/>
                    <a:pt x="121" y="452"/>
                  </a:cubicBezTo>
                  <a:lnTo>
                    <a:pt x="117" y="454"/>
                  </a:lnTo>
                  <a:close/>
                  <a:moveTo>
                    <a:pt x="134" y="391"/>
                  </a:moveTo>
                  <a:cubicBezTo>
                    <a:pt x="128" y="400"/>
                    <a:pt x="128" y="400"/>
                    <a:pt x="128" y="400"/>
                  </a:cubicBezTo>
                  <a:cubicBezTo>
                    <a:pt x="123" y="401"/>
                    <a:pt x="123" y="401"/>
                    <a:pt x="123" y="401"/>
                  </a:cubicBezTo>
                  <a:cubicBezTo>
                    <a:pt x="123" y="401"/>
                    <a:pt x="121" y="404"/>
                    <a:pt x="123" y="406"/>
                  </a:cubicBezTo>
                  <a:cubicBezTo>
                    <a:pt x="126" y="409"/>
                    <a:pt x="128" y="410"/>
                    <a:pt x="128" y="410"/>
                  </a:cubicBezTo>
                  <a:cubicBezTo>
                    <a:pt x="132" y="408"/>
                    <a:pt x="132" y="408"/>
                    <a:pt x="132" y="408"/>
                  </a:cubicBezTo>
                  <a:cubicBezTo>
                    <a:pt x="138" y="403"/>
                    <a:pt x="142" y="400"/>
                    <a:pt x="142" y="400"/>
                  </a:cubicBezTo>
                  <a:cubicBezTo>
                    <a:pt x="139" y="396"/>
                    <a:pt x="139" y="396"/>
                    <a:pt x="139" y="396"/>
                  </a:cubicBezTo>
                  <a:cubicBezTo>
                    <a:pt x="139" y="392"/>
                    <a:pt x="139" y="392"/>
                    <a:pt x="139" y="392"/>
                  </a:cubicBezTo>
                  <a:lnTo>
                    <a:pt x="134" y="391"/>
                  </a:lnTo>
                  <a:close/>
                  <a:moveTo>
                    <a:pt x="129" y="302"/>
                  </a:moveTo>
                  <a:cubicBezTo>
                    <a:pt x="126" y="301"/>
                    <a:pt x="126" y="301"/>
                    <a:pt x="126" y="301"/>
                  </a:cubicBezTo>
                  <a:cubicBezTo>
                    <a:pt x="122" y="305"/>
                    <a:pt x="122" y="305"/>
                    <a:pt x="122" y="305"/>
                  </a:cubicBezTo>
                  <a:cubicBezTo>
                    <a:pt x="121" y="317"/>
                    <a:pt x="121" y="317"/>
                    <a:pt x="121" y="317"/>
                  </a:cubicBezTo>
                  <a:cubicBezTo>
                    <a:pt x="121" y="317"/>
                    <a:pt x="125" y="322"/>
                    <a:pt x="128" y="319"/>
                  </a:cubicBezTo>
                  <a:cubicBezTo>
                    <a:pt x="130" y="317"/>
                    <a:pt x="129" y="313"/>
                    <a:pt x="129" y="313"/>
                  </a:cubicBezTo>
                  <a:cubicBezTo>
                    <a:pt x="131" y="309"/>
                    <a:pt x="131" y="309"/>
                    <a:pt x="131" y="309"/>
                  </a:cubicBezTo>
                  <a:lnTo>
                    <a:pt x="129" y="302"/>
                  </a:lnTo>
                  <a:close/>
                  <a:moveTo>
                    <a:pt x="135" y="292"/>
                  </a:moveTo>
                  <a:cubicBezTo>
                    <a:pt x="133" y="292"/>
                    <a:pt x="133" y="292"/>
                    <a:pt x="133" y="292"/>
                  </a:cubicBezTo>
                  <a:cubicBezTo>
                    <a:pt x="134" y="301"/>
                    <a:pt x="134" y="301"/>
                    <a:pt x="134" y="301"/>
                  </a:cubicBezTo>
                  <a:cubicBezTo>
                    <a:pt x="136" y="303"/>
                    <a:pt x="136" y="303"/>
                    <a:pt x="136" y="303"/>
                  </a:cubicBezTo>
                  <a:cubicBezTo>
                    <a:pt x="138" y="302"/>
                    <a:pt x="138" y="302"/>
                    <a:pt x="138" y="302"/>
                  </a:cubicBezTo>
                  <a:cubicBezTo>
                    <a:pt x="137" y="299"/>
                    <a:pt x="137" y="299"/>
                    <a:pt x="137" y="299"/>
                  </a:cubicBezTo>
                  <a:cubicBezTo>
                    <a:pt x="138" y="297"/>
                    <a:pt x="138" y="297"/>
                    <a:pt x="138" y="297"/>
                  </a:cubicBezTo>
                  <a:lnTo>
                    <a:pt x="135" y="292"/>
                  </a:lnTo>
                  <a:close/>
                  <a:moveTo>
                    <a:pt x="99" y="286"/>
                  </a:moveTo>
                  <a:cubicBezTo>
                    <a:pt x="99" y="283"/>
                    <a:pt x="100" y="280"/>
                    <a:pt x="100" y="280"/>
                  </a:cubicBezTo>
                  <a:cubicBezTo>
                    <a:pt x="92" y="283"/>
                    <a:pt x="92" y="283"/>
                    <a:pt x="92" y="283"/>
                  </a:cubicBezTo>
                  <a:cubicBezTo>
                    <a:pt x="92" y="284"/>
                    <a:pt x="92" y="284"/>
                    <a:pt x="92" y="284"/>
                  </a:cubicBezTo>
                  <a:cubicBezTo>
                    <a:pt x="87" y="282"/>
                    <a:pt x="87" y="282"/>
                    <a:pt x="87" y="282"/>
                  </a:cubicBezTo>
                  <a:cubicBezTo>
                    <a:pt x="87" y="282"/>
                    <a:pt x="84" y="283"/>
                    <a:pt x="83" y="287"/>
                  </a:cubicBezTo>
                  <a:cubicBezTo>
                    <a:pt x="83" y="291"/>
                    <a:pt x="82" y="293"/>
                    <a:pt x="82" y="293"/>
                  </a:cubicBezTo>
                  <a:cubicBezTo>
                    <a:pt x="84" y="293"/>
                    <a:pt x="84" y="293"/>
                    <a:pt x="84" y="293"/>
                  </a:cubicBezTo>
                  <a:cubicBezTo>
                    <a:pt x="88" y="286"/>
                    <a:pt x="88" y="286"/>
                    <a:pt x="88" y="286"/>
                  </a:cubicBezTo>
                  <a:cubicBezTo>
                    <a:pt x="93" y="287"/>
                    <a:pt x="93" y="287"/>
                    <a:pt x="93" y="287"/>
                  </a:cubicBezTo>
                  <a:cubicBezTo>
                    <a:pt x="93" y="291"/>
                    <a:pt x="93" y="291"/>
                    <a:pt x="93" y="291"/>
                  </a:cubicBezTo>
                  <a:cubicBezTo>
                    <a:pt x="93" y="291"/>
                    <a:pt x="89" y="290"/>
                    <a:pt x="89" y="291"/>
                  </a:cubicBezTo>
                  <a:cubicBezTo>
                    <a:pt x="89" y="292"/>
                    <a:pt x="90" y="296"/>
                    <a:pt x="90" y="296"/>
                  </a:cubicBezTo>
                  <a:cubicBezTo>
                    <a:pt x="90" y="296"/>
                    <a:pt x="86" y="297"/>
                    <a:pt x="86" y="299"/>
                  </a:cubicBezTo>
                  <a:cubicBezTo>
                    <a:pt x="87" y="301"/>
                    <a:pt x="92" y="299"/>
                    <a:pt x="92" y="299"/>
                  </a:cubicBezTo>
                  <a:cubicBezTo>
                    <a:pt x="92" y="299"/>
                    <a:pt x="97" y="299"/>
                    <a:pt x="99" y="295"/>
                  </a:cubicBezTo>
                  <a:cubicBezTo>
                    <a:pt x="100" y="292"/>
                    <a:pt x="97" y="291"/>
                    <a:pt x="97" y="291"/>
                  </a:cubicBezTo>
                  <a:cubicBezTo>
                    <a:pt x="99" y="289"/>
                    <a:pt x="99" y="289"/>
                    <a:pt x="99" y="289"/>
                  </a:cubicBezTo>
                  <a:lnTo>
                    <a:pt x="99" y="286"/>
                  </a:lnTo>
                  <a:close/>
                  <a:moveTo>
                    <a:pt x="111" y="283"/>
                  </a:moveTo>
                  <a:cubicBezTo>
                    <a:pt x="118" y="271"/>
                    <a:pt x="118" y="271"/>
                    <a:pt x="118" y="271"/>
                  </a:cubicBezTo>
                  <a:cubicBezTo>
                    <a:pt x="115" y="272"/>
                    <a:pt x="115" y="272"/>
                    <a:pt x="115" y="272"/>
                  </a:cubicBezTo>
                  <a:cubicBezTo>
                    <a:pt x="111" y="276"/>
                    <a:pt x="111" y="276"/>
                    <a:pt x="111" y="276"/>
                  </a:cubicBezTo>
                  <a:cubicBezTo>
                    <a:pt x="107" y="276"/>
                    <a:pt x="107" y="276"/>
                    <a:pt x="107" y="276"/>
                  </a:cubicBezTo>
                  <a:cubicBezTo>
                    <a:pt x="106" y="280"/>
                    <a:pt x="106" y="280"/>
                    <a:pt x="106" y="280"/>
                  </a:cubicBezTo>
                  <a:cubicBezTo>
                    <a:pt x="110" y="280"/>
                    <a:pt x="110" y="280"/>
                    <a:pt x="110" y="280"/>
                  </a:cubicBezTo>
                  <a:cubicBezTo>
                    <a:pt x="109" y="281"/>
                    <a:pt x="109" y="281"/>
                    <a:pt x="109" y="281"/>
                  </a:cubicBezTo>
                  <a:cubicBezTo>
                    <a:pt x="102" y="283"/>
                    <a:pt x="102" y="283"/>
                    <a:pt x="102" y="283"/>
                  </a:cubicBezTo>
                  <a:cubicBezTo>
                    <a:pt x="101" y="287"/>
                    <a:pt x="101" y="287"/>
                    <a:pt x="101" y="287"/>
                  </a:cubicBezTo>
                  <a:cubicBezTo>
                    <a:pt x="102" y="291"/>
                    <a:pt x="102" y="291"/>
                    <a:pt x="102" y="291"/>
                  </a:cubicBezTo>
                  <a:lnTo>
                    <a:pt x="111" y="283"/>
                  </a:lnTo>
                  <a:close/>
                  <a:moveTo>
                    <a:pt x="103" y="269"/>
                  </a:moveTo>
                  <a:cubicBezTo>
                    <a:pt x="103" y="269"/>
                    <a:pt x="102" y="267"/>
                    <a:pt x="99" y="268"/>
                  </a:cubicBezTo>
                  <a:cubicBezTo>
                    <a:pt x="97" y="269"/>
                    <a:pt x="97" y="272"/>
                    <a:pt x="97" y="272"/>
                  </a:cubicBezTo>
                  <a:cubicBezTo>
                    <a:pt x="100" y="274"/>
                    <a:pt x="100" y="274"/>
                    <a:pt x="100" y="274"/>
                  </a:cubicBezTo>
                  <a:cubicBezTo>
                    <a:pt x="100" y="271"/>
                    <a:pt x="100" y="271"/>
                    <a:pt x="100" y="271"/>
                  </a:cubicBezTo>
                  <a:lnTo>
                    <a:pt x="103" y="269"/>
                  </a:lnTo>
                  <a:close/>
                  <a:moveTo>
                    <a:pt x="81" y="236"/>
                  </a:moveTo>
                  <a:cubicBezTo>
                    <a:pt x="79" y="242"/>
                    <a:pt x="79" y="242"/>
                    <a:pt x="79" y="242"/>
                  </a:cubicBezTo>
                  <a:cubicBezTo>
                    <a:pt x="81" y="243"/>
                    <a:pt x="81" y="243"/>
                    <a:pt x="81" y="243"/>
                  </a:cubicBezTo>
                  <a:cubicBezTo>
                    <a:pt x="85" y="239"/>
                    <a:pt x="85" y="239"/>
                    <a:pt x="85" y="239"/>
                  </a:cubicBezTo>
                  <a:cubicBezTo>
                    <a:pt x="88" y="238"/>
                    <a:pt x="88" y="238"/>
                    <a:pt x="88" y="238"/>
                  </a:cubicBezTo>
                  <a:cubicBezTo>
                    <a:pt x="89" y="236"/>
                    <a:pt x="89" y="236"/>
                    <a:pt x="89" y="236"/>
                  </a:cubicBezTo>
                  <a:cubicBezTo>
                    <a:pt x="86" y="235"/>
                    <a:pt x="86" y="235"/>
                    <a:pt x="86" y="235"/>
                  </a:cubicBezTo>
                  <a:cubicBezTo>
                    <a:pt x="84" y="237"/>
                    <a:pt x="84" y="237"/>
                    <a:pt x="84" y="237"/>
                  </a:cubicBezTo>
                  <a:lnTo>
                    <a:pt x="81" y="236"/>
                  </a:lnTo>
                  <a:close/>
                  <a:moveTo>
                    <a:pt x="99" y="230"/>
                  </a:moveTo>
                  <a:cubicBezTo>
                    <a:pt x="92" y="234"/>
                    <a:pt x="92" y="234"/>
                    <a:pt x="92" y="234"/>
                  </a:cubicBezTo>
                  <a:cubicBezTo>
                    <a:pt x="96" y="236"/>
                    <a:pt x="96" y="236"/>
                    <a:pt x="96" y="236"/>
                  </a:cubicBezTo>
                  <a:cubicBezTo>
                    <a:pt x="101" y="232"/>
                    <a:pt x="101" y="232"/>
                    <a:pt x="101" y="232"/>
                  </a:cubicBezTo>
                  <a:lnTo>
                    <a:pt x="99" y="230"/>
                  </a:lnTo>
                  <a:close/>
                  <a:moveTo>
                    <a:pt x="125" y="255"/>
                  </a:moveTo>
                  <a:cubicBezTo>
                    <a:pt x="126" y="252"/>
                    <a:pt x="126" y="252"/>
                    <a:pt x="126" y="252"/>
                  </a:cubicBezTo>
                  <a:cubicBezTo>
                    <a:pt x="121" y="247"/>
                    <a:pt x="121" y="247"/>
                    <a:pt x="121" y="247"/>
                  </a:cubicBezTo>
                  <a:cubicBezTo>
                    <a:pt x="116" y="245"/>
                    <a:pt x="116" y="245"/>
                    <a:pt x="116" y="245"/>
                  </a:cubicBezTo>
                  <a:cubicBezTo>
                    <a:pt x="115" y="240"/>
                    <a:pt x="115" y="240"/>
                    <a:pt x="115" y="240"/>
                  </a:cubicBezTo>
                  <a:cubicBezTo>
                    <a:pt x="112" y="235"/>
                    <a:pt x="112" y="235"/>
                    <a:pt x="112" y="235"/>
                  </a:cubicBezTo>
                  <a:cubicBezTo>
                    <a:pt x="110" y="235"/>
                    <a:pt x="110" y="235"/>
                    <a:pt x="110" y="235"/>
                  </a:cubicBezTo>
                  <a:cubicBezTo>
                    <a:pt x="109" y="237"/>
                    <a:pt x="109" y="237"/>
                    <a:pt x="109" y="237"/>
                  </a:cubicBezTo>
                  <a:cubicBezTo>
                    <a:pt x="106" y="236"/>
                    <a:pt x="106" y="236"/>
                    <a:pt x="106" y="236"/>
                  </a:cubicBezTo>
                  <a:cubicBezTo>
                    <a:pt x="103" y="239"/>
                    <a:pt x="103" y="239"/>
                    <a:pt x="103" y="239"/>
                  </a:cubicBezTo>
                  <a:cubicBezTo>
                    <a:pt x="110" y="245"/>
                    <a:pt x="110" y="245"/>
                    <a:pt x="110" y="245"/>
                  </a:cubicBezTo>
                  <a:cubicBezTo>
                    <a:pt x="110" y="245"/>
                    <a:pt x="114" y="244"/>
                    <a:pt x="114" y="246"/>
                  </a:cubicBezTo>
                  <a:cubicBezTo>
                    <a:pt x="115" y="248"/>
                    <a:pt x="109" y="248"/>
                    <a:pt x="109" y="248"/>
                  </a:cubicBezTo>
                  <a:cubicBezTo>
                    <a:pt x="105" y="252"/>
                    <a:pt x="105" y="252"/>
                    <a:pt x="105" y="252"/>
                  </a:cubicBezTo>
                  <a:cubicBezTo>
                    <a:pt x="105" y="252"/>
                    <a:pt x="114" y="251"/>
                    <a:pt x="114" y="252"/>
                  </a:cubicBezTo>
                  <a:cubicBezTo>
                    <a:pt x="113" y="254"/>
                    <a:pt x="103" y="254"/>
                    <a:pt x="103" y="254"/>
                  </a:cubicBezTo>
                  <a:cubicBezTo>
                    <a:pt x="102" y="255"/>
                    <a:pt x="102" y="255"/>
                    <a:pt x="102" y="255"/>
                  </a:cubicBezTo>
                  <a:cubicBezTo>
                    <a:pt x="99" y="251"/>
                    <a:pt x="99" y="251"/>
                    <a:pt x="99" y="251"/>
                  </a:cubicBezTo>
                  <a:cubicBezTo>
                    <a:pt x="96" y="252"/>
                    <a:pt x="96" y="252"/>
                    <a:pt x="96" y="252"/>
                  </a:cubicBezTo>
                  <a:cubicBezTo>
                    <a:pt x="100" y="258"/>
                    <a:pt x="100" y="258"/>
                    <a:pt x="100" y="258"/>
                  </a:cubicBezTo>
                  <a:cubicBezTo>
                    <a:pt x="103" y="260"/>
                    <a:pt x="103" y="260"/>
                    <a:pt x="103" y="260"/>
                  </a:cubicBezTo>
                  <a:cubicBezTo>
                    <a:pt x="106" y="259"/>
                    <a:pt x="106" y="259"/>
                    <a:pt x="106" y="259"/>
                  </a:cubicBezTo>
                  <a:cubicBezTo>
                    <a:pt x="107" y="259"/>
                    <a:pt x="107" y="259"/>
                    <a:pt x="107" y="259"/>
                  </a:cubicBezTo>
                  <a:cubicBezTo>
                    <a:pt x="117" y="256"/>
                    <a:pt x="117" y="256"/>
                    <a:pt x="117" y="256"/>
                  </a:cubicBezTo>
                  <a:cubicBezTo>
                    <a:pt x="117" y="259"/>
                    <a:pt x="117" y="259"/>
                    <a:pt x="117" y="259"/>
                  </a:cubicBezTo>
                  <a:cubicBezTo>
                    <a:pt x="122" y="256"/>
                    <a:pt x="122" y="256"/>
                    <a:pt x="122" y="256"/>
                  </a:cubicBezTo>
                  <a:cubicBezTo>
                    <a:pt x="122" y="256"/>
                    <a:pt x="120" y="255"/>
                    <a:pt x="120" y="254"/>
                  </a:cubicBezTo>
                  <a:cubicBezTo>
                    <a:pt x="121" y="252"/>
                    <a:pt x="125" y="255"/>
                    <a:pt x="125" y="255"/>
                  </a:cubicBezTo>
                  <a:close/>
                  <a:moveTo>
                    <a:pt x="133" y="246"/>
                  </a:moveTo>
                  <a:cubicBezTo>
                    <a:pt x="130" y="250"/>
                    <a:pt x="130" y="250"/>
                    <a:pt x="130" y="250"/>
                  </a:cubicBezTo>
                  <a:cubicBezTo>
                    <a:pt x="135" y="248"/>
                    <a:pt x="135" y="248"/>
                    <a:pt x="135" y="248"/>
                  </a:cubicBezTo>
                  <a:lnTo>
                    <a:pt x="133" y="246"/>
                  </a:lnTo>
                  <a:close/>
                  <a:moveTo>
                    <a:pt x="117" y="217"/>
                  </a:moveTo>
                  <a:cubicBezTo>
                    <a:pt x="114" y="219"/>
                    <a:pt x="114" y="219"/>
                    <a:pt x="114" y="219"/>
                  </a:cubicBezTo>
                  <a:cubicBezTo>
                    <a:pt x="116" y="221"/>
                    <a:pt x="116" y="221"/>
                    <a:pt x="116" y="221"/>
                  </a:cubicBezTo>
                  <a:lnTo>
                    <a:pt x="117" y="217"/>
                  </a:lnTo>
                  <a:close/>
                  <a:moveTo>
                    <a:pt x="114" y="211"/>
                  </a:moveTo>
                  <a:cubicBezTo>
                    <a:pt x="112" y="208"/>
                    <a:pt x="112" y="208"/>
                    <a:pt x="112" y="208"/>
                  </a:cubicBezTo>
                  <a:cubicBezTo>
                    <a:pt x="107" y="211"/>
                    <a:pt x="107" y="211"/>
                    <a:pt x="107" y="211"/>
                  </a:cubicBezTo>
                  <a:cubicBezTo>
                    <a:pt x="110" y="216"/>
                    <a:pt x="110" y="216"/>
                    <a:pt x="110" y="216"/>
                  </a:cubicBezTo>
                  <a:cubicBezTo>
                    <a:pt x="113" y="214"/>
                    <a:pt x="113" y="214"/>
                    <a:pt x="113" y="214"/>
                  </a:cubicBezTo>
                  <a:lnTo>
                    <a:pt x="114" y="211"/>
                  </a:lnTo>
                  <a:close/>
                  <a:moveTo>
                    <a:pt x="106" y="204"/>
                  </a:moveTo>
                  <a:cubicBezTo>
                    <a:pt x="102" y="204"/>
                    <a:pt x="102" y="204"/>
                    <a:pt x="102" y="204"/>
                  </a:cubicBezTo>
                  <a:cubicBezTo>
                    <a:pt x="106" y="208"/>
                    <a:pt x="106" y="208"/>
                    <a:pt x="106" y="208"/>
                  </a:cubicBezTo>
                  <a:lnTo>
                    <a:pt x="106" y="204"/>
                  </a:lnTo>
                  <a:close/>
                  <a:moveTo>
                    <a:pt x="71" y="205"/>
                  </a:moveTo>
                  <a:cubicBezTo>
                    <a:pt x="80" y="201"/>
                    <a:pt x="78" y="197"/>
                    <a:pt x="70" y="200"/>
                  </a:cubicBezTo>
                  <a:cubicBezTo>
                    <a:pt x="62" y="204"/>
                    <a:pt x="71" y="205"/>
                    <a:pt x="71" y="205"/>
                  </a:cubicBezTo>
                  <a:close/>
                  <a:moveTo>
                    <a:pt x="80" y="198"/>
                  </a:moveTo>
                  <a:cubicBezTo>
                    <a:pt x="82" y="197"/>
                    <a:pt x="82" y="197"/>
                    <a:pt x="82" y="197"/>
                  </a:cubicBezTo>
                  <a:cubicBezTo>
                    <a:pt x="79" y="193"/>
                    <a:pt x="79" y="193"/>
                    <a:pt x="79" y="193"/>
                  </a:cubicBezTo>
                  <a:cubicBezTo>
                    <a:pt x="82" y="193"/>
                    <a:pt x="82" y="193"/>
                    <a:pt x="82" y="193"/>
                  </a:cubicBezTo>
                  <a:cubicBezTo>
                    <a:pt x="82" y="189"/>
                    <a:pt x="82" y="189"/>
                    <a:pt x="82" y="189"/>
                  </a:cubicBezTo>
                  <a:cubicBezTo>
                    <a:pt x="84" y="188"/>
                    <a:pt x="84" y="188"/>
                    <a:pt x="84" y="188"/>
                  </a:cubicBezTo>
                  <a:cubicBezTo>
                    <a:pt x="84" y="188"/>
                    <a:pt x="85" y="186"/>
                    <a:pt x="84" y="183"/>
                  </a:cubicBezTo>
                  <a:cubicBezTo>
                    <a:pt x="84" y="179"/>
                    <a:pt x="81" y="179"/>
                    <a:pt x="81" y="179"/>
                  </a:cubicBezTo>
                  <a:cubicBezTo>
                    <a:pt x="79" y="185"/>
                    <a:pt x="79" y="185"/>
                    <a:pt x="79" y="185"/>
                  </a:cubicBezTo>
                  <a:cubicBezTo>
                    <a:pt x="79" y="185"/>
                    <a:pt x="77" y="182"/>
                    <a:pt x="77" y="185"/>
                  </a:cubicBezTo>
                  <a:cubicBezTo>
                    <a:pt x="76" y="188"/>
                    <a:pt x="74" y="195"/>
                    <a:pt x="76" y="196"/>
                  </a:cubicBezTo>
                  <a:cubicBezTo>
                    <a:pt x="77" y="197"/>
                    <a:pt x="80" y="198"/>
                    <a:pt x="80" y="198"/>
                  </a:cubicBezTo>
                  <a:close/>
                  <a:moveTo>
                    <a:pt x="85" y="173"/>
                  </a:moveTo>
                  <a:cubicBezTo>
                    <a:pt x="84" y="171"/>
                    <a:pt x="84" y="171"/>
                    <a:pt x="84" y="171"/>
                  </a:cubicBezTo>
                  <a:cubicBezTo>
                    <a:pt x="81" y="171"/>
                    <a:pt x="81" y="171"/>
                    <a:pt x="81" y="171"/>
                  </a:cubicBezTo>
                  <a:cubicBezTo>
                    <a:pt x="82" y="176"/>
                    <a:pt x="82" y="176"/>
                    <a:pt x="82" y="176"/>
                  </a:cubicBezTo>
                  <a:cubicBezTo>
                    <a:pt x="88" y="177"/>
                    <a:pt x="88" y="177"/>
                    <a:pt x="88" y="177"/>
                  </a:cubicBezTo>
                  <a:cubicBezTo>
                    <a:pt x="88" y="173"/>
                    <a:pt x="88" y="173"/>
                    <a:pt x="88" y="173"/>
                  </a:cubicBezTo>
                  <a:lnTo>
                    <a:pt x="85" y="173"/>
                  </a:lnTo>
                  <a:close/>
                  <a:moveTo>
                    <a:pt x="123" y="212"/>
                  </a:moveTo>
                  <a:cubicBezTo>
                    <a:pt x="127" y="212"/>
                    <a:pt x="132" y="207"/>
                    <a:pt x="132" y="207"/>
                  </a:cubicBezTo>
                  <a:cubicBezTo>
                    <a:pt x="132" y="205"/>
                    <a:pt x="132" y="205"/>
                    <a:pt x="132" y="205"/>
                  </a:cubicBezTo>
                  <a:cubicBezTo>
                    <a:pt x="132" y="205"/>
                    <a:pt x="136" y="205"/>
                    <a:pt x="136" y="203"/>
                  </a:cubicBezTo>
                  <a:cubicBezTo>
                    <a:pt x="137" y="200"/>
                    <a:pt x="131" y="199"/>
                    <a:pt x="131" y="199"/>
                  </a:cubicBezTo>
                  <a:cubicBezTo>
                    <a:pt x="125" y="193"/>
                    <a:pt x="125" y="193"/>
                    <a:pt x="125" y="193"/>
                  </a:cubicBezTo>
                  <a:cubicBezTo>
                    <a:pt x="126" y="188"/>
                    <a:pt x="126" y="188"/>
                    <a:pt x="126" y="188"/>
                  </a:cubicBezTo>
                  <a:cubicBezTo>
                    <a:pt x="123" y="187"/>
                    <a:pt x="123" y="187"/>
                    <a:pt x="123" y="187"/>
                  </a:cubicBezTo>
                  <a:cubicBezTo>
                    <a:pt x="123" y="187"/>
                    <a:pt x="128" y="183"/>
                    <a:pt x="128" y="176"/>
                  </a:cubicBezTo>
                  <a:cubicBezTo>
                    <a:pt x="128" y="170"/>
                    <a:pt x="125" y="167"/>
                    <a:pt x="125" y="167"/>
                  </a:cubicBezTo>
                  <a:cubicBezTo>
                    <a:pt x="119" y="170"/>
                    <a:pt x="119" y="170"/>
                    <a:pt x="119" y="170"/>
                  </a:cubicBezTo>
                  <a:cubicBezTo>
                    <a:pt x="119" y="179"/>
                    <a:pt x="119" y="179"/>
                    <a:pt x="119" y="179"/>
                  </a:cubicBezTo>
                  <a:cubicBezTo>
                    <a:pt x="114" y="176"/>
                    <a:pt x="114" y="176"/>
                    <a:pt x="114" y="176"/>
                  </a:cubicBezTo>
                  <a:cubicBezTo>
                    <a:pt x="112" y="170"/>
                    <a:pt x="112" y="170"/>
                    <a:pt x="112" y="170"/>
                  </a:cubicBezTo>
                  <a:cubicBezTo>
                    <a:pt x="112" y="170"/>
                    <a:pt x="110" y="170"/>
                    <a:pt x="111" y="173"/>
                  </a:cubicBezTo>
                  <a:cubicBezTo>
                    <a:pt x="111" y="176"/>
                    <a:pt x="112" y="177"/>
                    <a:pt x="112" y="177"/>
                  </a:cubicBezTo>
                  <a:cubicBezTo>
                    <a:pt x="109" y="180"/>
                    <a:pt x="109" y="180"/>
                    <a:pt x="109" y="180"/>
                  </a:cubicBezTo>
                  <a:cubicBezTo>
                    <a:pt x="106" y="174"/>
                    <a:pt x="106" y="174"/>
                    <a:pt x="106" y="174"/>
                  </a:cubicBezTo>
                  <a:cubicBezTo>
                    <a:pt x="103" y="179"/>
                    <a:pt x="103" y="179"/>
                    <a:pt x="103" y="179"/>
                  </a:cubicBezTo>
                  <a:cubicBezTo>
                    <a:pt x="107" y="187"/>
                    <a:pt x="107" y="187"/>
                    <a:pt x="107" y="187"/>
                  </a:cubicBezTo>
                  <a:cubicBezTo>
                    <a:pt x="112" y="184"/>
                    <a:pt x="112" y="184"/>
                    <a:pt x="112" y="184"/>
                  </a:cubicBezTo>
                  <a:cubicBezTo>
                    <a:pt x="115" y="190"/>
                    <a:pt x="115" y="190"/>
                    <a:pt x="115" y="190"/>
                  </a:cubicBezTo>
                  <a:cubicBezTo>
                    <a:pt x="115" y="190"/>
                    <a:pt x="112" y="188"/>
                    <a:pt x="112" y="190"/>
                  </a:cubicBezTo>
                  <a:cubicBezTo>
                    <a:pt x="112" y="191"/>
                    <a:pt x="112" y="200"/>
                    <a:pt x="114" y="201"/>
                  </a:cubicBezTo>
                  <a:cubicBezTo>
                    <a:pt x="117" y="202"/>
                    <a:pt x="118" y="199"/>
                    <a:pt x="120" y="200"/>
                  </a:cubicBezTo>
                  <a:cubicBezTo>
                    <a:pt x="121" y="201"/>
                    <a:pt x="121" y="205"/>
                    <a:pt x="121" y="205"/>
                  </a:cubicBezTo>
                  <a:cubicBezTo>
                    <a:pt x="125" y="200"/>
                    <a:pt x="125" y="200"/>
                    <a:pt x="125" y="200"/>
                  </a:cubicBezTo>
                  <a:cubicBezTo>
                    <a:pt x="127" y="203"/>
                    <a:pt x="127" y="203"/>
                    <a:pt x="127" y="203"/>
                  </a:cubicBezTo>
                  <a:cubicBezTo>
                    <a:pt x="131" y="203"/>
                    <a:pt x="131" y="203"/>
                    <a:pt x="131" y="203"/>
                  </a:cubicBezTo>
                  <a:cubicBezTo>
                    <a:pt x="131" y="203"/>
                    <a:pt x="128" y="205"/>
                    <a:pt x="126" y="206"/>
                  </a:cubicBezTo>
                  <a:cubicBezTo>
                    <a:pt x="123" y="208"/>
                    <a:pt x="121" y="211"/>
                    <a:pt x="123" y="212"/>
                  </a:cubicBezTo>
                  <a:close/>
                  <a:moveTo>
                    <a:pt x="128" y="186"/>
                  </a:moveTo>
                  <a:cubicBezTo>
                    <a:pt x="128" y="190"/>
                    <a:pt x="128" y="190"/>
                    <a:pt x="128" y="190"/>
                  </a:cubicBezTo>
                  <a:cubicBezTo>
                    <a:pt x="128" y="192"/>
                    <a:pt x="128" y="192"/>
                    <a:pt x="128" y="192"/>
                  </a:cubicBezTo>
                  <a:cubicBezTo>
                    <a:pt x="130" y="190"/>
                    <a:pt x="130" y="190"/>
                    <a:pt x="130" y="190"/>
                  </a:cubicBezTo>
                  <a:cubicBezTo>
                    <a:pt x="129" y="187"/>
                    <a:pt x="129" y="187"/>
                    <a:pt x="129" y="187"/>
                  </a:cubicBezTo>
                  <a:cubicBezTo>
                    <a:pt x="131" y="183"/>
                    <a:pt x="131" y="183"/>
                    <a:pt x="131" y="183"/>
                  </a:cubicBezTo>
                  <a:cubicBezTo>
                    <a:pt x="131" y="183"/>
                    <a:pt x="128" y="185"/>
                    <a:pt x="128" y="186"/>
                  </a:cubicBezTo>
                  <a:close/>
                  <a:moveTo>
                    <a:pt x="132" y="196"/>
                  </a:moveTo>
                  <a:cubicBezTo>
                    <a:pt x="131" y="191"/>
                    <a:pt x="131" y="191"/>
                    <a:pt x="131" y="191"/>
                  </a:cubicBezTo>
                  <a:cubicBezTo>
                    <a:pt x="129" y="193"/>
                    <a:pt x="129" y="193"/>
                    <a:pt x="129" y="193"/>
                  </a:cubicBezTo>
                  <a:lnTo>
                    <a:pt x="132" y="196"/>
                  </a:lnTo>
                  <a:close/>
                  <a:moveTo>
                    <a:pt x="135" y="173"/>
                  </a:moveTo>
                  <a:cubicBezTo>
                    <a:pt x="134" y="174"/>
                    <a:pt x="134" y="174"/>
                    <a:pt x="134" y="174"/>
                  </a:cubicBezTo>
                  <a:cubicBezTo>
                    <a:pt x="133" y="180"/>
                    <a:pt x="133" y="180"/>
                    <a:pt x="133" y="180"/>
                  </a:cubicBezTo>
                  <a:cubicBezTo>
                    <a:pt x="133" y="180"/>
                    <a:pt x="135" y="181"/>
                    <a:pt x="135" y="179"/>
                  </a:cubicBezTo>
                  <a:lnTo>
                    <a:pt x="135" y="173"/>
                  </a:lnTo>
                  <a:close/>
                  <a:moveTo>
                    <a:pt x="87" y="170"/>
                  </a:moveTo>
                  <a:cubicBezTo>
                    <a:pt x="89" y="170"/>
                    <a:pt x="93" y="172"/>
                    <a:pt x="93" y="172"/>
                  </a:cubicBezTo>
                  <a:cubicBezTo>
                    <a:pt x="93" y="166"/>
                    <a:pt x="93" y="166"/>
                    <a:pt x="93" y="166"/>
                  </a:cubicBezTo>
                  <a:cubicBezTo>
                    <a:pt x="95" y="166"/>
                    <a:pt x="95" y="166"/>
                    <a:pt x="95" y="166"/>
                  </a:cubicBezTo>
                  <a:cubicBezTo>
                    <a:pt x="96" y="165"/>
                    <a:pt x="96" y="165"/>
                    <a:pt x="96" y="165"/>
                  </a:cubicBezTo>
                  <a:cubicBezTo>
                    <a:pt x="94" y="163"/>
                    <a:pt x="94" y="163"/>
                    <a:pt x="94" y="163"/>
                  </a:cubicBezTo>
                  <a:cubicBezTo>
                    <a:pt x="97" y="158"/>
                    <a:pt x="97" y="158"/>
                    <a:pt x="97" y="158"/>
                  </a:cubicBezTo>
                  <a:cubicBezTo>
                    <a:pt x="95" y="158"/>
                    <a:pt x="95" y="158"/>
                    <a:pt x="95" y="158"/>
                  </a:cubicBezTo>
                  <a:cubicBezTo>
                    <a:pt x="90" y="161"/>
                    <a:pt x="90" y="161"/>
                    <a:pt x="90" y="161"/>
                  </a:cubicBezTo>
                  <a:cubicBezTo>
                    <a:pt x="83" y="160"/>
                    <a:pt x="83" y="160"/>
                    <a:pt x="83" y="160"/>
                  </a:cubicBezTo>
                  <a:cubicBezTo>
                    <a:pt x="81" y="165"/>
                    <a:pt x="81" y="165"/>
                    <a:pt x="81" y="165"/>
                  </a:cubicBezTo>
                  <a:cubicBezTo>
                    <a:pt x="85" y="165"/>
                    <a:pt x="85" y="165"/>
                    <a:pt x="85" y="165"/>
                  </a:cubicBezTo>
                  <a:cubicBezTo>
                    <a:pt x="85" y="165"/>
                    <a:pt x="84" y="170"/>
                    <a:pt x="87" y="170"/>
                  </a:cubicBezTo>
                  <a:close/>
                  <a:moveTo>
                    <a:pt x="111" y="155"/>
                  </a:moveTo>
                  <a:cubicBezTo>
                    <a:pt x="112" y="152"/>
                    <a:pt x="112" y="152"/>
                    <a:pt x="112" y="152"/>
                  </a:cubicBezTo>
                  <a:cubicBezTo>
                    <a:pt x="114" y="152"/>
                    <a:pt x="114" y="152"/>
                    <a:pt x="114" y="152"/>
                  </a:cubicBezTo>
                  <a:cubicBezTo>
                    <a:pt x="114" y="145"/>
                    <a:pt x="114" y="145"/>
                    <a:pt x="114" y="145"/>
                  </a:cubicBezTo>
                  <a:cubicBezTo>
                    <a:pt x="116" y="145"/>
                    <a:pt x="116" y="145"/>
                    <a:pt x="116" y="145"/>
                  </a:cubicBezTo>
                  <a:cubicBezTo>
                    <a:pt x="116" y="145"/>
                    <a:pt x="115" y="150"/>
                    <a:pt x="118" y="151"/>
                  </a:cubicBezTo>
                  <a:cubicBezTo>
                    <a:pt x="121" y="153"/>
                    <a:pt x="122" y="148"/>
                    <a:pt x="122" y="148"/>
                  </a:cubicBezTo>
                  <a:cubicBezTo>
                    <a:pt x="122" y="148"/>
                    <a:pt x="126" y="149"/>
                    <a:pt x="127" y="146"/>
                  </a:cubicBezTo>
                  <a:cubicBezTo>
                    <a:pt x="129" y="144"/>
                    <a:pt x="123" y="141"/>
                    <a:pt x="123" y="141"/>
                  </a:cubicBezTo>
                  <a:cubicBezTo>
                    <a:pt x="128" y="139"/>
                    <a:pt x="128" y="139"/>
                    <a:pt x="128" y="139"/>
                  </a:cubicBezTo>
                  <a:cubicBezTo>
                    <a:pt x="130" y="136"/>
                    <a:pt x="130" y="136"/>
                    <a:pt x="130" y="136"/>
                  </a:cubicBezTo>
                  <a:cubicBezTo>
                    <a:pt x="130" y="136"/>
                    <a:pt x="133" y="138"/>
                    <a:pt x="136" y="137"/>
                  </a:cubicBezTo>
                  <a:cubicBezTo>
                    <a:pt x="141" y="136"/>
                    <a:pt x="141" y="134"/>
                    <a:pt x="141" y="134"/>
                  </a:cubicBezTo>
                  <a:cubicBezTo>
                    <a:pt x="139" y="132"/>
                    <a:pt x="139" y="132"/>
                    <a:pt x="139" y="132"/>
                  </a:cubicBezTo>
                  <a:cubicBezTo>
                    <a:pt x="134" y="135"/>
                    <a:pt x="134" y="135"/>
                    <a:pt x="134" y="135"/>
                  </a:cubicBezTo>
                  <a:cubicBezTo>
                    <a:pt x="134" y="135"/>
                    <a:pt x="133" y="135"/>
                    <a:pt x="133" y="133"/>
                  </a:cubicBezTo>
                  <a:cubicBezTo>
                    <a:pt x="133" y="130"/>
                    <a:pt x="139" y="126"/>
                    <a:pt x="139" y="126"/>
                  </a:cubicBezTo>
                  <a:cubicBezTo>
                    <a:pt x="139" y="125"/>
                    <a:pt x="139" y="125"/>
                    <a:pt x="139" y="125"/>
                  </a:cubicBezTo>
                  <a:cubicBezTo>
                    <a:pt x="141" y="123"/>
                    <a:pt x="141" y="123"/>
                    <a:pt x="141" y="123"/>
                  </a:cubicBezTo>
                  <a:cubicBezTo>
                    <a:pt x="139" y="118"/>
                    <a:pt x="139" y="118"/>
                    <a:pt x="139" y="118"/>
                  </a:cubicBezTo>
                  <a:cubicBezTo>
                    <a:pt x="139" y="118"/>
                    <a:pt x="135" y="118"/>
                    <a:pt x="133" y="120"/>
                  </a:cubicBezTo>
                  <a:cubicBezTo>
                    <a:pt x="131" y="121"/>
                    <a:pt x="129" y="124"/>
                    <a:pt x="129" y="124"/>
                  </a:cubicBezTo>
                  <a:cubicBezTo>
                    <a:pt x="129" y="124"/>
                    <a:pt x="119" y="124"/>
                    <a:pt x="117" y="126"/>
                  </a:cubicBezTo>
                  <a:cubicBezTo>
                    <a:pt x="115" y="128"/>
                    <a:pt x="118" y="134"/>
                    <a:pt x="118" y="134"/>
                  </a:cubicBezTo>
                  <a:cubicBezTo>
                    <a:pt x="112" y="132"/>
                    <a:pt x="112" y="132"/>
                    <a:pt x="112" y="132"/>
                  </a:cubicBezTo>
                  <a:cubicBezTo>
                    <a:pt x="113" y="129"/>
                    <a:pt x="113" y="129"/>
                    <a:pt x="113" y="129"/>
                  </a:cubicBezTo>
                  <a:cubicBezTo>
                    <a:pt x="109" y="127"/>
                    <a:pt x="109" y="127"/>
                    <a:pt x="109" y="127"/>
                  </a:cubicBezTo>
                  <a:cubicBezTo>
                    <a:pt x="109" y="127"/>
                    <a:pt x="106" y="128"/>
                    <a:pt x="104" y="132"/>
                  </a:cubicBezTo>
                  <a:cubicBezTo>
                    <a:pt x="101" y="136"/>
                    <a:pt x="104" y="142"/>
                    <a:pt x="104" y="142"/>
                  </a:cubicBezTo>
                  <a:cubicBezTo>
                    <a:pt x="101" y="143"/>
                    <a:pt x="101" y="143"/>
                    <a:pt x="101" y="143"/>
                  </a:cubicBezTo>
                  <a:cubicBezTo>
                    <a:pt x="101" y="143"/>
                    <a:pt x="105" y="145"/>
                    <a:pt x="107" y="148"/>
                  </a:cubicBezTo>
                  <a:cubicBezTo>
                    <a:pt x="110" y="149"/>
                    <a:pt x="109" y="150"/>
                    <a:pt x="109" y="150"/>
                  </a:cubicBezTo>
                  <a:cubicBezTo>
                    <a:pt x="106" y="149"/>
                    <a:pt x="106" y="149"/>
                    <a:pt x="106" y="149"/>
                  </a:cubicBezTo>
                  <a:cubicBezTo>
                    <a:pt x="105" y="150"/>
                    <a:pt x="105" y="150"/>
                    <a:pt x="105" y="150"/>
                  </a:cubicBezTo>
                  <a:cubicBezTo>
                    <a:pt x="105" y="153"/>
                    <a:pt x="105" y="153"/>
                    <a:pt x="105" y="153"/>
                  </a:cubicBezTo>
                  <a:cubicBezTo>
                    <a:pt x="101" y="154"/>
                    <a:pt x="101" y="154"/>
                    <a:pt x="101" y="154"/>
                  </a:cubicBezTo>
                  <a:cubicBezTo>
                    <a:pt x="99" y="153"/>
                    <a:pt x="99" y="153"/>
                    <a:pt x="99" y="153"/>
                  </a:cubicBezTo>
                  <a:cubicBezTo>
                    <a:pt x="98" y="153"/>
                    <a:pt x="98" y="153"/>
                    <a:pt x="98" y="153"/>
                  </a:cubicBezTo>
                  <a:cubicBezTo>
                    <a:pt x="103" y="159"/>
                    <a:pt x="103" y="159"/>
                    <a:pt x="103" y="159"/>
                  </a:cubicBezTo>
                  <a:lnTo>
                    <a:pt x="111" y="155"/>
                  </a:lnTo>
                  <a:close/>
                  <a:moveTo>
                    <a:pt x="249" y="123"/>
                  </a:moveTo>
                  <a:cubicBezTo>
                    <a:pt x="249" y="123"/>
                    <a:pt x="251" y="123"/>
                    <a:pt x="248" y="114"/>
                  </a:cubicBezTo>
                  <a:cubicBezTo>
                    <a:pt x="245" y="106"/>
                    <a:pt x="242" y="113"/>
                    <a:pt x="242" y="113"/>
                  </a:cubicBezTo>
                  <a:cubicBezTo>
                    <a:pt x="244" y="122"/>
                    <a:pt x="244" y="122"/>
                    <a:pt x="244" y="122"/>
                  </a:cubicBezTo>
                  <a:lnTo>
                    <a:pt x="249" y="123"/>
                  </a:lnTo>
                  <a:close/>
                  <a:moveTo>
                    <a:pt x="253" y="121"/>
                  </a:moveTo>
                  <a:cubicBezTo>
                    <a:pt x="256" y="126"/>
                    <a:pt x="256" y="126"/>
                    <a:pt x="256" y="126"/>
                  </a:cubicBezTo>
                  <a:cubicBezTo>
                    <a:pt x="258" y="120"/>
                    <a:pt x="258" y="120"/>
                    <a:pt x="258" y="120"/>
                  </a:cubicBezTo>
                  <a:cubicBezTo>
                    <a:pt x="256" y="119"/>
                    <a:pt x="256" y="119"/>
                    <a:pt x="256" y="119"/>
                  </a:cubicBezTo>
                  <a:cubicBezTo>
                    <a:pt x="256" y="119"/>
                    <a:pt x="253" y="118"/>
                    <a:pt x="253" y="121"/>
                  </a:cubicBezTo>
                  <a:close/>
                  <a:moveTo>
                    <a:pt x="251" y="111"/>
                  </a:moveTo>
                  <a:cubicBezTo>
                    <a:pt x="257" y="111"/>
                    <a:pt x="257" y="111"/>
                    <a:pt x="257" y="111"/>
                  </a:cubicBezTo>
                  <a:cubicBezTo>
                    <a:pt x="258" y="114"/>
                    <a:pt x="258" y="114"/>
                    <a:pt x="258" y="114"/>
                  </a:cubicBezTo>
                  <a:cubicBezTo>
                    <a:pt x="262" y="117"/>
                    <a:pt x="262" y="117"/>
                    <a:pt x="262" y="117"/>
                  </a:cubicBezTo>
                  <a:cubicBezTo>
                    <a:pt x="264" y="113"/>
                    <a:pt x="264" y="113"/>
                    <a:pt x="264" y="113"/>
                  </a:cubicBezTo>
                  <a:cubicBezTo>
                    <a:pt x="262" y="111"/>
                    <a:pt x="262" y="111"/>
                    <a:pt x="262" y="111"/>
                  </a:cubicBezTo>
                  <a:cubicBezTo>
                    <a:pt x="261" y="108"/>
                    <a:pt x="261" y="108"/>
                    <a:pt x="261" y="108"/>
                  </a:cubicBezTo>
                  <a:cubicBezTo>
                    <a:pt x="256" y="107"/>
                    <a:pt x="256" y="107"/>
                    <a:pt x="256" y="107"/>
                  </a:cubicBezTo>
                  <a:cubicBezTo>
                    <a:pt x="258" y="104"/>
                    <a:pt x="258" y="104"/>
                    <a:pt x="258" y="104"/>
                  </a:cubicBezTo>
                  <a:cubicBezTo>
                    <a:pt x="258" y="104"/>
                    <a:pt x="258" y="101"/>
                    <a:pt x="253" y="98"/>
                  </a:cubicBezTo>
                  <a:cubicBezTo>
                    <a:pt x="249" y="96"/>
                    <a:pt x="249" y="94"/>
                    <a:pt x="247" y="101"/>
                  </a:cubicBezTo>
                  <a:cubicBezTo>
                    <a:pt x="244" y="106"/>
                    <a:pt x="246" y="108"/>
                    <a:pt x="251" y="111"/>
                  </a:cubicBezTo>
                  <a:close/>
                  <a:moveTo>
                    <a:pt x="260" y="105"/>
                  </a:moveTo>
                  <a:cubicBezTo>
                    <a:pt x="264" y="108"/>
                    <a:pt x="264" y="108"/>
                    <a:pt x="264" y="108"/>
                  </a:cubicBezTo>
                  <a:cubicBezTo>
                    <a:pt x="265" y="106"/>
                    <a:pt x="265" y="106"/>
                    <a:pt x="265" y="106"/>
                  </a:cubicBezTo>
                  <a:cubicBezTo>
                    <a:pt x="261" y="104"/>
                    <a:pt x="261" y="104"/>
                    <a:pt x="261" y="104"/>
                  </a:cubicBezTo>
                  <a:lnTo>
                    <a:pt x="260" y="105"/>
                  </a:lnTo>
                  <a:close/>
                  <a:moveTo>
                    <a:pt x="275" y="106"/>
                  </a:moveTo>
                  <a:cubicBezTo>
                    <a:pt x="271" y="101"/>
                    <a:pt x="271" y="101"/>
                    <a:pt x="271" y="101"/>
                  </a:cubicBezTo>
                  <a:cubicBezTo>
                    <a:pt x="270" y="107"/>
                    <a:pt x="270" y="107"/>
                    <a:pt x="270" y="107"/>
                  </a:cubicBezTo>
                  <a:lnTo>
                    <a:pt x="275" y="106"/>
                  </a:lnTo>
                  <a:close/>
                  <a:moveTo>
                    <a:pt x="263" y="97"/>
                  </a:moveTo>
                  <a:cubicBezTo>
                    <a:pt x="259" y="94"/>
                    <a:pt x="259" y="94"/>
                    <a:pt x="259" y="94"/>
                  </a:cubicBezTo>
                  <a:cubicBezTo>
                    <a:pt x="258" y="98"/>
                    <a:pt x="258" y="98"/>
                    <a:pt x="258" y="98"/>
                  </a:cubicBezTo>
                  <a:cubicBezTo>
                    <a:pt x="262" y="101"/>
                    <a:pt x="262" y="101"/>
                    <a:pt x="262" y="101"/>
                  </a:cubicBezTo>
                  <a:lnTo>
                    <a:pt x="263" y="97"/>
                  </a:lnTo>
                  <a:close/>
                  <a:moveTo>
                    <a:pt x="265" y="89"/>
                  </a:moveTo>
                  <a:cubicBezTo>
                    <a:pt x="268" y="89"/>
                    <a:pt x="268" y="89"/>
                    <a:pt x="268" y="89"/>
                  </a:cubicBezTo>
                  <a:cubicBezTo>
                    <a:pt x="268" y="85"/>
                    <a:pt x="268" y="85"/>
                    <a:pt x="268" y="85"/>
                  </a:cubicBezTo>
                  <a:cubicBezTo>
                    <a:pt x="261" y="87"/>
                    <a:pt x="261" y="87"/>
                    <a:pt x="261" y="87"/>
                  </a:cubicBezTo>
                  <a:cubicBezTo>
                    <a:pt x="266" y="94"/>
                    <a:pt x="266" y="94"/>
                    <a:pt x="266" y="94"/>
                  </a:cubicBezTo>
                  <a:lnTo>
                    <a:pt x="265" y="89"/>
                  </a:lnTo>
                  <a:close/>
                  <a:moveTo>
                    <a:pt x="282" y="87"/>
                  </a:moveTo>
                  <a:cubicBezTo>
                    <a:pt x="281" y="89"/>
                    <a:pt x="281" y="89"/>
                    <a:pt x="281" y="89"/>
                  </a:cubicBezTo>
                  <a:cubicBezTo>
                    <a:pt x="284" y="88"/>
                    <a:pt x="284" y="88"/>
                    <a:pt x="284" y="88"/>
                  </a:cubicBezTo>
                  <a:lnTo>
                    <a:pt x="282" y="87"/>
                  </a:lnTo>
                  <a:close/>
                  <a:moveTo>
                    <a:pt x="311" y="82"/>
                  </a:moveTo>
                  <a:cubicBezTo>
                    <a:pt x="310" y="82"/>
                    <a:pt x="310" y="82"/>
                    <a:pt x="310" y="82"/>
                  </a:cubicBezTo>
                  <a:cubicBezTo>
                    <a:pt x="309" y="86"/>
                    <a:pt x="309" y="86"/>
                    <a:pt x="309" y="86"/>
                  </a:cubicBezTo>
                  <a:cubicBezTo>
                    <a:pt x="311" y="85"/>
                    <a:pt x="311" y="85"/>
                    <a:pt x="311" y="85"/>
                  </a:cubicBezTo>
                  <a:lnTo>
                    <a:pt x="311" y="82"/>
                  </a:lnTo>
                  <a:close/>
                  <a:moveTo>
                    <a:pt x="268" y="102"/>
                  </a:moveTo>
                  <a:cubicBezTo>
                    <a:pt x="269" y="95"/>
                    <a:pt x="269" y="95"/>
                    <a:pt x="269" y="95"/>
                  </a:cubicBezTo>
                  <a:cubicBezTo>
                    <a:pt x="269" y="94"/>
                    <a:pt x="269" y="94"/>
                    <a:pt x="269" y="94"/>
                  </a:cubicBezTo>
                  <a:cubicBezTo>
                    <a:pt x="265" y="100"/>
                    <a:pt x="265" y="100"/>
                    <a:pt x="265" y="100"/>
                  </a:cubicBezTo>
                  <a:lnTo>
                    <a:pt x="268" y="102"/>
                  </a:lnTo>
                  <a:close/>
                  <a:moveTo>
                    <a:pt x="282" y="93"/>
                  </a:moveTo>
                  <a:cubicBezTo>
                    <a:pt x="276" y="94"/>
                    <a:pt x="276" y="94"/>
                    <a:pt x="276" y="94"/>
                  </a:cubicBezTo>
                  <a:cubicBezTo>
                    <a:pt x="278" y="93"/>
                    <a:pt x="278" y="93"/>
                    <a:pt x="278" y="93"/>
                  </a:cubicBezTo>
                  <a:cubicBezTo>
                    <a:pt x="278" y="91"/>
                    <a:pt x="278" y="91"/>
                    <a:pt x="278" y="91"/>
                  </a:cubicBezTo>
                  <a:cubicBezTo>
                    <a:pt x="269" y="97"/>
                    <a:pt x="269" y="97"/>
                    <a:pt x="269" y="97"/>
                  </a:cubicBezTo>
                  <a:cubicBezTo>
                    <a:pt x="282" y="95"/>
                    <a:pt x="282" y="95"/>
                    <a:pt x="282" y="95"/>
                  </a:cubicBezTo>
                  <a:lnTo>
                    <a:pt x="282" y="93"/>
                  </a:lnTo>
                  <a:close/>
                  <a:moveTo>
                    <a:pt x="330" y="34"/>
                  </a:moveTo>
                  <a:cubicBezTo>
                    <a:pt x="318" y="34"/>
                    <a:pt x="318" y="34"/>
                    <a:pt x="318" y="34"/>
                  </a:cubicBezTo>
                  <a:cubicBezTo>
                    <a:pt x="320" y="38"/>
                    <a:pt x="320" y="38"/>
                    <a:pt x="320" y="38"/>
                  </a:cubicBezTo>
                  <a:cubicBezTo>
                    <a:pt x="324" y="39"/>
                    <a:pt x="324" y="39"/>
                    <a:pt x="324" y="39"/>
                  </a:cubicBezTo>
                  <a:cubicBezTo>
                    <a:pt x="323" y="44"/>
                    <a:pt x="323" y="44"/>
                    <a:pt x="323" y="44"/>
                  </a:cubicBezTo>
                  <a:cubicBezTo>
                    <a:pt x="331" y="40"/>
                    <a:pt x="331" y="40"/>
                    <a:pt x="331" y="40"/>
                  </a:cubicBezTo>
                  <a:cubicBezTo>
                    <a:pt x="323" y="61"/>
                    <a:pt x="323" y="61"/>
                    <a:pt x="323" y="61"/>
                  </a:cubicBezTo>
                  <a:cubicBezTo>
                    <a:pt x="326" y="65"/>
                    <a:pt x="326" y="65"/>
                    <a:pt x="326" y="65"/>
                  </a:cubicBezTo>
                  <a:cubicBezTo>
                    <a:pt x="333" y="48"/>
                    <a:pt x="333" y="48"/>
                    <a:pt x="333" y="48"/>
                  </a:cubicBezTo>
                  <a:cubicBezTo>
                    <a:pt x="333" y="48"/>
                    <a:pt x="334" y="53"/>
                    <a:pt x="336" y="49"/>
                  </a:cubicBezTo>
                  <a:cubicBezTo>
                    <a:pt x="339" y="47"/>
                    <a:pt x="336" y="45"/>
                    <a:pt x="335" y="43"/>
                  </a:cubicBezTo>
                  <a:cubicBezTo>
                    <a:pt x="334" y="40"/>
                    <a:pt x="336" y="42"/>
                    <a:pt x="338" y="39"/>
                  </a:cubicBezTo>
                  <a:cubicBezTo>
                    <a:pt x="339" y="37"/>
                    <a:pt x="342" y="28"/>
                    <a:pt x="342" y="28"/>
                  </a:cubicBezTo>
                  <a:cubicBezTo>
                    <a:pt x="338" y="28"/>
                    <a:pt x="338" y="28"/>
                    <a:pt x="338" y="28"/>
                  </a:cubicBezTo>
                  <a:cubicBezTo>
                    <a:pt x="339" y="23"/>
                    <a:pt x="339" y="23"/>
                    <a:pt x="339" y="23"/>
                  </a:cubicBezTo>
                  <a:cubicBezTo>
                    <a:pt x="336" y="23"/>
                    <a:pt x="336" y="23"/>
                    <a:pt x="336" y="23"/>
                  </a:cubicBezTo>
                  <a:cubicBezTo>
                    <a:pt x="336" y="23"/>
                    <a:pt x="334" y="30"/>
                    <a:pt x="333" y="27"/>
                  </a:cubicBezTo>
                  <a:cubicBezTo>
                    <a:pt x="332" y="24"/>
                    <a:pt x="336" y="17"/>
                    <a:pt x="335" y="15"/>
                  </a:cubicBezTo>
                  <a:cubicBezTo>
                    <a:pt x="334" y="13"/>
                    <a:pt x="327" y="19"/>
                    <a:pt x="327" y="19"/>
                  </a:cubicBezTo>
                  <a:cubicBezTo>
                    <a:pt x="325" y="19"/>
                    <a:pt x="325" y="19"/>
                    <a:pt x="325" y="19"/>
                  </a:cubicBezTo>
                  <a:cubicBezTo>
                    <a:pt x="325" y="23"/>
                    <a:pt x="325" y="23"/>
                    <a:pt x="325" y="23"/>
                  </a:cubicBezTo>
                  <a:cubicBezTo>
                    <a:pt x="327" y="24"/>
                    <a:pt x="327" y="24"/>
                    <a:pt x="327" y="24"/>
                  </a:cubicBezTo>
                  <a:cubicBezTo>
                    <a:pt x="327" y="31"/>
                    <a:pt x="327" y="31"/>
                    <a:pt x="327" y="31"/>
                  </a:cubicBezTo>
                  <a:cubicBezTo>
                    <a:pt x="327" y="31"/>
                    <a:pt x="336" y="34"/>
                    <a:pt x="330" y="34"/>
                  </a:cubicBezTo>
                  <a:close/>
                  <a:moveTo>
                    <a:pt x="342" y="25"/>
                  </a:moveTo>
                  <a:cubicBezTo>
                    <a:pt x="345" y="25"/>
                    <a:pt x="344" y="20"/>
                    <a:pt x="345" y="17"/>
                  </a:cubicBezTo>
                  <a:cubicBezTo>
                    <a:pt x="345" y="14"/>
                    <a:pt x="348" y="11"/>
                    <a:pt x="346" y="10"/>
                  </a:cubicBezTo>
                  <a:cubicBezTo>
                    <a:pt x="344" y="8"/>
                    <a:pt x="340" y="13"/>
                    <a:pt x="340" y="16"/>
                  </a:cubicBezTo>
                  <a:cubicBezTo>
                    <a:pt x="340" y="19"/>
                    <a:pt x="339" y="24"/>
                    <a:pt x="342" y="25"/>
                  </a:cubicBezTo>
                  <a:close/>
                  <a:moveTo>
                    <a:pt x="357" y="3"/>
                  </a:moveTo>
                  <a:cubicBezTo>
                    <a:pt x="357" y="3"/>
                    <a:pt x="354" y="0"/>
                    <a:pt x="351" y="4"/>
                  </a:cubicBezTo>
                  <a:cubicBezTo>
                    <a:pt x="349" y="8"/>
                    <a:pt x="349" y="12"/>
                    <a:pt x="349" y="12"/>
                  </a:cubicBezTo>
                  <a:cubicBezTo>
                    <a:pt x="352" y="12"/>
                    <a:pt x="352" y="12"/>
                    <a:pt x="352" y="12"/>
                  </a:cubicBezTo>
                  <a:lnTo>
                    <a:pt x="357" y="3"/>
                  </a:lnTo>
                  <a:close/>
                  <a:moveTo>
                    <a:pt x="349" y="16"/>
                  </a:moveTo>
                  <a:cubicBezTo>
                    <a:pt x="348" y="19"/>
                    <a:pt x="348" y="19"/>
                    <a:pt x="348" y="19"/>
                  </a:cubicBezTo>
                  <a:cubicBezTo>
                    <a:pt x="355" y="19"/>
                    <a:pt x="355" y="19"/>
                    <a:pt x="355" y="19"/>
                  </a:cubicBezTo>
                  <a:lnTo>
                    <a:pt x="349" y="16"/>
                  </a:lnTo>
                  <a:close/>
                  <a:moveTo>
                    <a:pt x="33" y="379"/>
                  </a:moveTo>
                  <a:cubicBezTo>
                    <a:pt x="32" y="375"/>
                    <a:pt x="32" y="375"/>
                    <a:pt x="32" y="375"/>
                  </a:cubicBezTo>
                  <a:cubicBezTo>
                    <a:pt x="32" y="375"/>
                    <a:pt x="35" y="368"/>
                    <a:pt x="40" y="369"/>
                  </a:cubicBezTo>
                  <a:cubicBezTo>
                    <a:pt x="45" y="370"/>
                    <a:pt x="46" y="378"/>
                    <a:pt x="46" y="378"/>
                  </a:cubicBezTo>
                  <a:cubicBezTo>
                    <a:pt x="46" y="386"/>
                    <a:pt x="46" y="386"/>
                    <a:pt x="46" y="386"/>
                  </a:cubicBezTo>
                  <a:cubicBezTo>
                    <a:pt x="51" y="387"/>
                    <a:pt x="51" y="387"/>
                    <a:pt x="51" y="387"/>
                  </a:cubicBezTo>
                  <a:cubicBezTo>
                    <a:pt x="51" y="387"/>
                    <a:pt x="44" y="396"/>
                    <a:pt x="49" y="396"/>
                  </a:cubicBezTo>
                  <a:cubicBezTo>
                    <a:pt x="55" y="396"/>
                    <a:pt x="60" y="397"/>
                    <a:pt x="60" y="397"/>
                  </a:cubicBezTo>
                  <a:cubicBezTo>
                    <a:pt x="62" y="393"/>
                    <a:pt x="62" y="393"/>
                    <a:pt x="62" y="393"/>
                  </a:cubicBezTo>
                  <a:cubicBezTo>
                    <a:pt x="64" y="397"/>
                    <a:pt x="64" y="397"/>
                    <a:pt x="64" y="397"/>
                  </a:cubicBezTo>
                  <a:cubicBezTo>
                    <a:pt x="64" y="396"/>
                    <a:pt x="64" y="396"/>
                    <a:pt x="64" y="396"/>
                  </a:cubicBezTo>
                  <a:cubicBezTo>
                    <a:pt x="65" y="396"/>
                    <a:pt x="70" y="405"/>
                    <a:pt x="74" y="401"/>
                  </a:cubicBezTo>
                  <a:cubicBezTo>
                    <a:pt x="80" y="396"/>
                    <a:pt x="78" y="392"/>
                    <a:pt x="81" y="390"/>
                  </a:cubicBezTo>
                  <a:cubicBezTo>
                    <a:pt x="84" y="389"/>
                    <a:pt x="85" y="394"/>
                    <a:pt x="90" y="392"/>
                  </a:cubicBezTo>
                  <a:cubicBezTo>
                    <a:pt x="95" y="389"/>
                    <a:pt x="93" y="386"/>
                    <a:pt x="93" y="386"/>
                  </a:cubicBezTo>
                  <a:cubicBezTo>
                    <a:pt x="90" y="384"/>
                    <a:pt x="90" y="384"/>
                    <a:pt x="90" y="384"/>
                  </a:cubicBezTo>
                  <a:cubicBezTo>
                    <a:pt x="94" y="376"/>
                    <a:pt x="94" y="376"/>
                    <a:pt x="94" y="376"/>
                  </a:cubicBezTo>
                  <a:cubicBezTo>
                    <a:pt x="93" y="373"/>
                    <a:pt x="93" y="373"/>
                    <a:pt x="93" y="373"/>
                  </a:cubicBezTo>
                  <a:cubicBezTo>
                    <a:pt x="96" y="371"/>
                    <a:pt x="96" y="371"/>
                    <a:pt x="96" y="371"/>
                  </a:cubicBezTo>
                  <a:cubicBezTo>
                    <a:pt x="97" y="379"/>
                    <a:pt x="97" y="379"/>
                    <a:pt x="97" y="379"/>
                  </a:cubicBezTo>
                  <a:cubicBezTo>
                    <a:pt x="95" y="382"/>
                    <a:pt x="95" y="382"/>
                    <a:pt x="95" y="382"/>
                  </a:cubicBezTo>
                  <a:cubicBezTo>
                    <a:pt x="96" y="386"/>
                    <a:pt x="96" y="386"/>
                    <a:pt x="96" y="386"/>
                  </a:cubicBezTo>
                  <a:cubicBezTo>
                    <a:pt x="96" y="386"/>
                    <a:pt x="99" y="386"/>
                    <a:pt x="100" y="380"/>
                  </a:cubicBezTo>
                  <a:cubicBezTo>
                    <a:pt x="100" y="376"/>
                    <a:pt x="104" y="368"/>
                    <a:pt x="99" y="365"/>
                  </a:cubicBezTo>
                  <a:cubicBezTo>
                    <a:pt x="93" y="363"/>
                    <a:pt x="83" y="368"/>
                    <a:pt x="85" y="364"/>
                  </a:cubicBezTo>
                  <a:cubicBezTo>
                    <a:pt x="87" y="361"/>
                    <a:pt x="96" y="362"/>
                    <a:pt x="96" y="356"/>
                  </a:cubicBezTo>
                  <a:cubicBezTo>
                    <a:pt x="96" y="349"/>
                    <a:pt x="94" y="350"/>
                    <a:pt x="94" y="350"/>
                  </a:cubicBezTo>
                  <a:cubicBezTo>
                    <a:pt x="89" y="340"/>
                    <a:pt x="89" y="340"/>
                    <a:pt x="89" y="340"/>
                  </a:cubicBezTo>
                  <a:cubicBezTo>
                    <a:pt x="89" y="330"/>
                    <a:pt x="89" y="330"/>
                    <a:pt x="89" y="330"/>
                  </a:cubicBezTo>
                  <a:cubicBezTo>
                    <a:pt x="89" y="330"/>
                    <a:pt x="90" y="325"/>
                    <a:pt x="82" y="323"/>
                  </a:cubicBezTo>
                  <a:cubicBezTo>
                    <a:pt x="73" y="321"/>
                    <a:pt x="64" y="324"/>
                    <a:pt x="64" y="324"/>
                  </a:cubicBezTo>
                  <a:cubicBezTo>
                    <a:pt x="57" y="319"/>
                    <a:pt x="57" y="319"/>
                    <a:pt x="57" y="319"/>
                  </a:cubicBezTo>
                  <a:cubicBezTo>
                    <a:pt x="51" y="327"/>
                    <a:pt x="51" y="327"/>
                    <a:pt x="51" y="327"/>
                  </a:cubicBezTo>
                  <a:cubicBezTo>
                    <a:pt x="45" y="326"/>
                    <a:pt x="45" y="326"/>
                    <a:pt x="45" y="326"/>
                  </a:cubicBezTo>
                  <a:cubicBezTo>
                    <a:pt x="39" y="325"/>
                    <a:pt x="39" y="325"/>
                    <a:pt x="39" y="325"/>
                  </a:cubicBezTo>
                  <a:cubicBezTo>
                    <a:pt x="36" y="332"/>
                    <a:pt x="36" y="332"/>
                    <a:pt x="36" y="332"/>
                  </a:cubicBezTo>
                  <a:cubicBezTo>
                    <a:pt x="34" y="332"/>
                    <a:pt x="34" y="332"/>
                    <a:pt x="34" y="332"/>
                  </a:cubicBezTo>
                  <a:cubicBezTo>
                    <a:pt x="33" y="338"/>
                    <a:pt x="33" y="338"/>
                    <a:pt x="33" y="338"/>
                  </a:cubicBezTo>
                  <a:cubicBezTo>
                    <a:pt x="27" y="345"/>
                    <a:pt x="27" y="345"/>
                    <a:pt x="27" y="345"/>
                  </a:cubicBezTo>
                  <a:cubicBezTo>
                    <a:pt x="27" y="345"/>
                    <a:pt x="28" y="343"/>
                    <a:pt x="24" y="343"/>
                  </a:cubicBezTo>
                  <a:cubicBezTo>
                    <a:pt x="22" y="343"/>
                    <a:pt x="20" y="345"/>
                    <a:pt x="20" y="345"/>
                  </a:cubicBezTo>
                  <a:cubicBezTo>
                    <a:pt x="20" y="345"/>
                    <a:pt x="19" y="341"/>
                    <a:pt x="17" y="341"/>
                  </a:cubicBezTo>
                  <a:cubicBezTo>
                    <a:pt x="16" y="341"/>
                    <a:pt x="12" y="342"/>
                    <a:pt x="12" y="345"/>
                  </a:cubicBezTo>
                  <a:cubicBezTo>
                    <a:pt x="12" y="347"/>
                    <a:pt x="20" y="349"/>
                    <a:pt x="20" y="349"/>
                  </a:cubicBezTo>
                  <a:cubicBezTo>
                    <a:pt x="17" y="350"/>
                    <a:pt x="17" y="350"/>
                    <a:pt x="17" y="350"/>
                  </a:cubicBezTo>
                  <a:cubicBezTo>
                    <a:pt x="13" y="353"/>
                    <a:pt x="13" y="353"/>
                    <a:pt x="13" y="353"/>
                  </a:cubicBezTo>
                  <a:cubicBezTo>
                    <a:pt x="7" y="350"/>
                    <a:pt x="7" y="350"/>
                    <a:pt x="7" y="350"/>
                  </a:cubicBezTo>
                  <a:cubicBezTo>
                    <a:pt x="5" y="355"/>
                    <a:pt x="5" y="355"/>
                    <a:pt x="5" y="355"/>
                  </a:cubicBezTo>
                  <a:cubicBezTo>
                    <a:pt x="5" y="355"/>
                    <a:pt x="0" y="353"/>
                    <a:pt x="0" y="356"/>
                  </a:cubicBezTo>
                  <a:cubicBezTo>
                    <a:pt x="0" y="359"/>
                    <a:pt x="7" y="370"/>
                    <a:pt x="7" y="370"/>
                  </a:cubicBezTo>
                  <a:cubicBezTo>
                    <a:pt x="6" y="376"/>
                    <a:pt x="6" y="376"/>
                    <a:pt x="6" y="376"/>
                  </a:cubicBezTo>
                  <a:cubicBezTo>
                    <a:pt x="13" y="377"/>
                    <a:pt x="13" y="377"/>
                    <a:pt x="13" y="377"/>
                  </a:cubicBezTo>
                  <a:cubicBezTo>
                    <a:pt x="13" y="377"/>
                    <a:pt x="15" y="384"/>
                    <a:pt x="22" y="384"/>
                  </a:cubicBezTo>
                  <a:cubicBezTo>
                    <a:pt x="30" y="385"/>
                    <a:pt x="33" y="379"/>
                    <a:pt x="33" y="379"/>
                  </a:cubicBezTo>
                  <a:close/>
                </a:path>
              </a:pathLst>
            </a:custGeom>
            <a:solidFill>
              <a:srgbClr val="FF5050"/>
            </a:solidFill>
            <a:ln w="3175">
              <a:solidFill>
                <a:schemeClr val="bg1"/>
              </a:solidFill>
              <a:round/>
              <a:headEnd/>
              <a:tailEnd/>
            </a:ln>
          </p:spPr>
          <p:txBody>
            <a:bodyPr/>
            <a:lstStyle/>
            <a:p>
              <a:endParaRPr lang="de-DE" dirty="0">
                <a:solidFill>
                  <a:prstClr val="black"/>
                </a:solidFill>
              </a:endParaRPr>
            </a:p>
          </p:txBody>
        </p:sp>
        <p:sp>
          <p:nvSpPr>
            <p:cNvPr id="37" name="Griechenland"/>
            <p:cNvSpPr>
              <a:spLocks noEditPoints="1"/>
            </p:cNvSpPr>
            <p:nvPr/>
          </p:nvSpPr>
          <p:spPr bwMode="auto">
            <a:xfrm>
              <a:off x="5540524" y="4106386"/>
              <a:ext cx="821690" cy="769620"/>
            </a:xfrm>
            <a:custGeom>
              <a:avLst/>
              <a:gdLst>
                <a:gd name="T0" fmla="*/ 168 w 482"/>
                <a:gd name="T1" fmla="*/ 214 h 452"/>
                <a:gd name="T2" fmla="*/ 269 w 482"/>
                <a:gd name="T3" fmla="*/ 244 h 452"/>
                <a:gd name="T4" fmla="*/ 168 w 482"/>
                <a:gd name="T5" fmla="*/ 189 h 452"/>
                <a:gd name="T6" fmla="*/ 156 w 482"/>
                <a:gd name="T7" fmla="*/ 148 h 452"/>
                <a:gd name="T8" fmla="*/ 161 w 482"/>
                <a:gd name="T9" fmla="*/ 113 h 452"/>
                <a:gd name="T10" fmla="*/ 194 w 482"/>
                <a:gd name="T11" fmla="*/ 117 h 452"/>
                <a:gd name="T12" fmla="*/ 236 w 482"/>
                <a:gd name="T13" fmla="*/ 119 h 452"/>
                <a:gd name="T14" fmla="*/ 228 w 482"/>
                <a:gd name="T15" fmla="*/ 73 h 452"/>
                <a:gd name="T16" fmla="*/ 279 w 482"/>
                <a:gd name="T17" fmla="*/ 58 h 452"/>
                <a:gd name="T18" fmla="*/ 317 w 482"/>
                <a:gd name="T19" fmla="*/ 0 h 452"/>
                <a:gd name="T20" fmla="*/ 230 w 482"/>
                <a:gd name="T21" fmla="*/ 26 h 452"/>
                <a:gd name="T22" fmla="*/ 177 w 482"/>
                <a:gd name="T23" fmla="*/ 46 h 452"/>
                <a:gd name="T24" fmla="*/ 111 w 482"/>
                <a:gd name="T25" fmla="*/ 71 h 452"/>
                <a:gd name="T26" fmla="*/ 55 w 482"/>
                <a:gd name="T27" fmla="*/ 132 h 452"/>
                <a:gd name="T28" fmla="*/ 29 w 482"/>
                <a:gd name="T29" fmla="*/ 182 h 452"/>
                <a:gd name="T30" fmla="*/ 59 w 482"/>
                <a:gd name="T31" fmla="*/ 230 h 452"/>
                <a:gd name="T32" fmla="*/ 113 w 482"/>
                <a:gd name="T33" fmla="*/ 255 h 452"/>
                <a:gd name="T34" fmla="*/ 171 w 482"/>
                <a:gd name="T35" fmla="*/ 245 h 452"/>
                <a:gd name="T36" fmla="*/ 116 w 482"/>
                <a:gd name="T37" fmla="*/ 267 h 452"/>
                <a:gd name="T38" fmla="*/ 144 w 482"/>
                <a:gd name="T39" fmla="*/ 353 h 452"/>
                <a:gd name="T40" fmla="*/ 205 w 482"/>
                <a:gd name="T41" fmla="*/ 353 h 452"/>
                <a:gd name="T42" fmla="*/ 216 w 482"/>
                <a:gd name="T43" fmla="*/ 296 h 452"/>
                <a:gd name="T44" fmla="*/ 253 w 482"/>
                <a:gd name="T45" fmla="*/ 275 h 452"/>
                <a:gd name="T46" fmla="*/ 285 w 482"/>
                <a:gd name="T47" fmla="*/ 129 h 452"/>
                <a:gd name="T48" fmla="*/ 337 w 482"/>
                <a:gd name="T49" fmla="*/ 172 h 452"/>
                <a:gd name="T50" fmla="*/ 214 w 482"/>
                <a:gd name="T51" fmla="*/ 193 h 452"/>
                <a:gd name="T52" fmla="*/ 228 w 482"/>
                <a:gd name="T53" fmla="*/ 180 h 452"/>
                <a:gd name="T54" fmla="*/ 268 w 482"/>
                <a:gd name="T55" fmla="*/ 198 h 452"/>
                <a:gd name="T56" fmla="*/ 317 w 482"/>
                <a:gd name="T57" fmla="*/ 213 h 452"/>
                <a:gd name="T58" fmla="*/ 286 w 482"/>
                <a:gd name="T59" fmla="*/ 255 h 452"/>
                <a:gd name="T60" fmla="*/ 295 w 482"/>
                <a:gd name="T61" fmla="*/ 273 h 452"/>
                <a:gd name="T62" fmla="*/ 311 w 482"/>
                <a:gd name="T63" fmla="*/ 283 h 452"/>
                <a:gd name="T64" fmla="*/ 310 w 482"/>
                <a:gd name="T65" fmla="*/ 303 h 452"/>
                <a:gd name="T66" fmla="*/ 283 w 482"/>
                <a:gd name="T67" fmla="*/ 316 h 452"/>
                <a:gd name="T68" fmla="*/ 266 w 482"/>
                <a:gd name="T69" fmla="*/ 290 h 452"/>
                <a:gd name="T70" fmla="*/ 352 w 482"/>
                <a:gd name="T71" fmla="*/ 262 h 452"/>
                <a:gd name="T72" fmla="*/ 398 w 482"/>
                <a:gd name="T73" fmla="*/ 246 h 452"/>
                <a:gd name="T74" fmla="*/ 382 w 482"/>
                <a:gd name="T75" fmla="*/ 274 h 452"/>
                <a:gd name="T76" fmla="*/ 393 w 482"/>
                <a:gd name="T77" fmla="*/ 285 h 452"/>
                <a:gd name="T78" fmla="*/ 421 w 482"/>
                <a:gd name="T79" fmla="*/ 296 h 452"/>
                <a:gd name="T80" fmla="*/ 328 w 482"/>
                <a:gd name="T81" fmla="*/ 330 h 452"/>
                <a:gd name="T82" fmla="*/ 378 w 482"/>
                <a:gd name="T83" fmla="*/ 333 h 452"/>
                <a:gd name="T84" fmla="*/ 213 w 482"/>
                <a:gd name="T85" fmla="*/ 278 h 452"/>
                <a:gd name="T86" fmla="*/ 273 w 482"/>
                <a:gd name="T87" fmla="*/ 334 h 452"/>
                <a:gd name="T88" fmla="*/ 316 w 482"/>
                <a:gd name="T89" fmla="*/ 332 h 452"/>
                <a:gd name="T90" fmla="*/ 304 w 482"/>
                <a:gd name="T91" fmla="*/ 339 h 452"/>
                <a:gd name="T92" fmla="*/ 63 w 482"/>
                <a:gd name="T93" fmla="*/ 291 h 452"/>
                <a:gd name="T94" fmla="*/ 55 w 482"/>
                <a:gd name="T95" fmla="*/ 260 h 452"/>
                <a:gd name="T96" fmla="*/ 18 w 482"/>
                <a:gd name="T97" fmla="*/ 190 h 452"/>
                <a:gd name="T98" fmla="*/ 392 w 482"/>
                <a:gd name="T99" fmla="*/ 415 h 452"/>
                <a:gd name="T100" fmla="*/ 324 w 482"/>
                <a:gd name="T101" fmla="*/ 420 h 452"/>
                <a:gd name="T102" fmla="*/ 276 w 482"/>
                <a:gd name="T103" fmla="*/ 414 h 452"/>
                <a:gd name="T104" fmla="*/ 273 w 482"/>
                <a:gd name="T105" fmla="*/ 440 h 452"/>
                <a:gd name="T106" fmla="*/ 389 w 482"/>
                <a:gd name="T107" fmla="*/ 429 h 452"/>
                <a:gd name="T108" fmla="*/ 459 w 482"/>
                <a:gd name="T109" fmla="*/ 352 h 452"/>
                <a:gd name="T110" fmla="*/ 448 w 482"/>
                <a:gd name="T111" fmla="*/ 337 h 452"/>
                <a:gd name="T112" fmla="*/ 422 w 482"/>
                <a:gd name="T113" fmla="*/ 322 h 452"/>
                <a:gd name="T114" fmla="*/ 437 w 482"/>
                <a:gd name="T115" fmla="*/ 390 h 452"/>
                <a:gd name="T116" fmla="*/ 420 w 482"/>
                <a:gd name="T117" fmla="*/ 398 h 4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2"/>
                <a:gd name="T178" fmla="*/ 0 h 452"/>
                <a:gd name="T179" fmla="*/ 482 w 482"/>
                <a:gd name="T180" fmla="*/ 452 h 4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2" h="452">
                  <a:moveTo>
                    <a:pt x="253" y="275"/>
                  </a:moveTo>
                  <a:cubicBezTo>
                    <a:pt x="253" y="275"/>
                    <a:pt x="245" y="270"/>
                    <a:pt x="243" y="261"/>
                  </a:cubicBezTo>
                  <a:cubicBezTo>
                    <a:pt x="241" y="254"/>
                    <a:pt x="243" y="248"/>
                    <a:pt x="243" y="244"/>
                  </a:cubicBezTo>
                  <a:cubicBezTo>
                    <a:pt x="243" y="240"/>
                    <a:pt x="223" y="239"/>
                    <a:pt x="219" y="239"/>
                  </a:cubicBezTo>
                  <a:cubicBezTo>
                    <a:pt x="214" y="238"/>
                    <a:pt x="214" y="232"/>
                    <a:pt x="214" y="232"/>
                  </a:cubicBezTo>
                  <a:cubicBezTo>
                    <a:pt x="214" y="232"/>
                    <a:pt x="210" y="235"/>
                    <a:pt x="207" y="232"/>
                  </a:cubicBezTo>
                  <a:cubicBezTo>
                    <a:pt x="204" y="231"/>
                    <a:pt x="193" y="222"/>
                    <a:pt x="193" y="222"/>
                  </a:cubicBezTo>
                  <a:cubicBezTo>
                    <a:pt x="193" y="222"/>
                    <a:pt x="190" y="226"/>
                    <a:pt x="189" y="226"/>
                  </a:cubicBezTo>
                  <a:cubicBezTo>
                    <a:pt x="187" y="226"/>
                    <a:pt x="185" y="220"/>
                    <a:pt x="185" y="220"/>
                  </a:cubicBezTo>
                  <a:cubicBezTo>
                    <a:pt x="169" y="219"/>
                    <a:pt x="169" y="219"/>
                    <a:pt x="169" y="219"/>
                  </a:cubicBezTo>
                  <a:cubicBezTo>
                    <a:pt x="168" y="214"/>
                    <a:pt x="168" y="214"/>
                    <a:pt x="168" y="214"/>
                  </a:cubicBezTo>
                  <a:cubicBezTo>
                    <a:pt x="168" y="214"/>
                    <a:pt x="160" y="217"/>
                    <a:pt x="160" y="213"/>
                  </a:cubicBezTo>
                  <a:cubicBezTo>
                    <a:pt x="160" y="209"/>
                    <a:pt x="174" y="211"/>
                    <a:pt x="174" y="211"/>
                  </a:cubicBezTo>
                  <a:cubicBezTo>
                    <a:pt x="174" y="211"/>
                    <a:pt x="184" y="211"/>
                    <a:pt x="193" y="213"/>
                  </a:cubicBezTo>
                  <a:cubicBezTo>
                    <a:pt x="203" y="216"/>
                    <a:pt x="210" y="224"/>
                    <a:pt x="210" y="224"/>
                  </a:cubicBezTo>
                  <a:cubicBezTo>
                    <a:pt x="216" y="225"/>
                    <a:pt x="216" y="225"/>
                    <a:pt x="216" y="225"/>
                  </a:cubicBezTo>
                  <a:cubicBezTo>
                    <a:pt x="216" y="225"/>
                    <a:pt x="217" y="232"/>
                    <a:pt x="219" y="235"/>
                  </a:cubicBezTo>
                  <a:cubicBezTo>
                    <a:pt x="221" y="237"/>
                    <a:pt x="225" y="235"/>
                    <a:pt x="227" y="235"/>
                  </a:cubicBezTo>
                  <a:cubicBezTo>
                    <a:pt x="229" y="235"/>
                    <a:pt x="238" y="235"/>
                    <a:pt x="244" y="239"/>
                  </a:cubicBezTo>
                  <a:cubicBezTo>
                    <a:pt x="251" y="244"/>
                    <a:pt x="258" y="258"/>
                    <a:pt x="258" y="258"/>
                  </a:cubicBezTo>
                  <a:cubicBezTo>
                    <a:pt x="258" y="258"/>
                    <a:pt x="267" y="259"/>
                    <a:pt x="269" y="257"/>
                  </a:cubicBezTo>
                  <a:cubicBezTo>
                    <a:pt x="271" y="256"/>
                    <a:pt x="269" y="244"/>
                    <a:pt x="269" y="244"/>
                  </a:cubicBezTo>
                  <a:cubicBezTo>
                    <a:pt x="269" y="244"/>
                    <a:pt x="257" y="246"/>
                    <a:pt x="253" y="239"/>
                  </a:cubicBezTo>
                  <a:cubicBezTo>
                    <a:pt x="247" y="231"/>
                    <a:pt x="249" y="224"/>
                    <a:pt x="249" y="224"/>
                  </a:cubicBezTo>
                  <a:cubicBezTo>
                    <a:pt x="242" y="222"/>
                    <a:pt x="242" y="222"/>
                    <a:pt x="242" y="222"/>
                  </a:cubicBezTo>
                  <a:cubicBezTo>
                    <a:pt x="240" y="214"/>
                    <a:pt x="240" y="214"/>
                    <a:pt x="240" y="214"/>
                  </a:cubicBezTo>
                  <a:cubicBezTo>
                    <a:pt x="240" y="214"/>
                    <a:pt x="236" y="216"/>
                    <a:pt x="229" y="216"/>
                  </a:cubicBezTo>
                  <a:cubicBezTo>
                    <a:pt x="222" y="216"/>
                    <a:pt x="220" y="212"/>
                    <a:pt x="220" y="212"/>
                  </a:cubicBezTo>
                  <a:cubicBezTo>
                    <a:pt x="217" y="214"/>
                    <a:pt x="217" y="214"/>
                    <a:pt x="217" y="214"/>
                  </a:cubicBezTo>
                  <a:cubicBezTo>
                    <a:pt x="204" y="207"/>
                    <a:pt x="204" y="207"/>
                    <a:pt x="204" y="207"/>
                  </a:cubicBezTo>
                  <a:cubicBezTo>
                    <a:pt x="204" y="207"/>
                    <a:pt x="200" y="197"/>
                    <a:pt x="196" y="196"/>
                  </a:cubicBezTo>
                  <a:cubicBezTo>
                    <a:pt x="192" y="195"/>
                    <a:pt x="185" y="201"/>
                    <a:pt x="180" y="200"/>
                  </a:cubicBezTo>
                  <a:cubicBezTo>
                    <a:pt x="176" y="199"/>
                    <a:pt x="169" y="192"/>
                    <a:pt x="168" y="189"/>
                  </a:cubicBezTo>
                  <a:cubicBezTo>
                    <a:pt x="167" y="185"/>
                    <a:pt x="174" y="184"/>
                    <a:pt x="174" y="184"/>
                  </a:cubicBezTo>
                  <a:cubicBezTo>
                    <a:pt x="173" y="182"/>
                    <a:pt x="173" y="182"/>
                    <a:pt x="173" y="182"/>
                  </a:cubicBezTo>
                  <a:cubicBezTo>
                    <a:pt x="173" y="182"/>
                    <a:pt x="184" y="181"/>
                    <a:pt x="187" y="186"/>
                  </a:cubicBezTo>
                  <a:cubicBezTo>
                    <a:pt x="191" y="192"/>
                    <a:pt x="182" y="193"/>
                    <a:pt x="182" y="193"/>
                  </a:cubicBezTo>
                  <a:cubicBezTo>
                    <a:pt x="184" y="197"/>
                    <a:pt x="184" y="197"/>
                    <a:pt x="184" y="197"/>
                  </a:cubicBezTo>
                  <a:cubicBezTo>
                    <a:pt x="193" y="193"/>
                    <a:pt x="193" y="193"/>
                    <a:pt x="193" y="193"/>
                  </a:cubicBezTo>
                  <a:cubicBezTo>
                    <a:pt x="193" y="184"/>
                    <a:pt x="193" y="184"/>
                    <a:pt x="193" y="184"/>
                  </a:cubicBezTo>
                  <a:cubicBezTo>
                    <a:pt x="179" y="169"/>
                    <a:pt x="179" y="169"/>
                    <a:pt x="179" y="169"/>
                  </a:cubicBezTo>
                  <a:cubicBezTo>
                    <a:pt x="170" y="166"/>
                    <a:pt x="170" y="166"/>
                    <a:pt x="170" y="166"/>
                  </a:cubicBezTo>
                  <a:cubicBezTo>
                    <a:pt x="170" y="166"/>
                    <a:pt x="167" y="159"/>
                    <a:pt x="167" y="154"/>
                  </a:cubicBezTo>
                  <a:cubicBezTo>
                    <a:pt x="167" y="149"/>
                    <a:pt x="156" y="148"/>
                    <a:pt x="156" y="148"/>
                  </a:cubicBezTo>
                  <a:cubicBezTo>
                    <a:pt x="156" y="143"/>
                    <a:pt x="156" y="143"/>
                    <a:pt x="156" y="143"/>
                  </a:cubicBezTo>
                  <a:cubicBezTo>
                    <a:pt x="156" y="143"/>
                    <a:pt x="151" y="141"/>
                    <a:pt x="147" y="134"/>
                  </a:cubicBezTo>
                  <a:cubicBezTo>
                    <a:pt x="143" y="129"/>
                    <a:pt x="149" y="117"/>
                    <a:pt x="149" y="117"/>
                  </a:cubicBezTo>
                  <a:cubicBezTo>
                    <a:pt x="147" y="112"/>
                    <a:pt x="147" y="112"/>
                    <a:pt x="147" y="112"/>
                  </a:cubicBezTo>
                  <a:cubicBezTo>
                    <a:pt x="148" y="106"/>
                    <a:pt x="148" y="106"/>
                    <a:pt x="148" y="106"/>
                  </a:cubicBezTo>
                  <a:cubicBezTo>
                    <a:pt x="154" y="106"/>
                    <a:pt x="154" y="106"/>
                    <a:pt x="154" y="106"/>
                  </a:cubicBezTo>
                  <a:cubicBezTo>
                    <a:pt x="159" y="100"/>
                    <a:pt x="159" y="100"/>
                    <a:pt x="159" y="100"/>
                  </a:cubicBezTo>
                  <a:cubicBezTo>
                    <a:pt x="159" y="97"/>
                    <a:pt x="159" y="97"/>
                    <a:pt x="159" y="97"/>
                  </a:cubicBezTo>
                  <a:cubicBezTo>
                    <a:pt x="164" y="102"/>
                    <a:pt x="164" y="102"/>
                    <a:pt x="164" y="102"/>
                  </a:cubicBezTo>
                  <a:cubicBezTo>
                    <a:pt x="158" y="106"/>
                    <a:pt x="158" y="106"/>
                    <a:pt x="158" y="106"/>
                  </a:cubicBezTo>
                  <a:cubicBezTo>
                    <a:pt x="161" y="113"/>
                    <a:pt x="161" y="113"/>
                    <a:pt x="161" y="113"/>
                  </a:cubicBezTo>
                  <a:cubicBezTo>
                    <a:pt x="168" y="113"/>
                    <a:pt x="168" y="113"/>
                    <a:pt x="168" y="113"/>
                  </a:cubicBezTo>
                  <a:cubicBezTo>
                    <a:pt x="174" y="117"/>
                    <a:pt x="174" y="117"/>
                    <a:pt x="174" y="117"/>
                  </a:cubicBezTo>
                  <a:cubicBezTo>
                    <a:pt x="174" y="117"/>
                    <a:pt x="182" y="118"/>
                    <a:pt x="186" y="120"/>
                  </a:cubicBezTo>
                  <a:cubicBezTo>
                    <a:pt x="189" y="121"/>
                    <a:pt x="188" y="126"/>
                    <a:pt x="188" y="129"/>
                  </a:cubicBezTo>
                  <a:cubicBezTo>
                    <a:pt x="188" y="132"/>
                    <a:pt x="191" y="134"/>
                    <a:pt x="191" y="134"/>
                  </a:cubicBezTo>
                  <a:cubicBezTo>
                    <a:pt x="192" y="138"/>
                    <a:pt x="192" y="138"/>
                    <a:pt x="192" y="138"/>
                  </a:cubicBezTo>
                  <a:cubicBezTo>
                    <a:pt x="206" y="138"/>
                    <a:pt x="206" y="138"/>
                    <a:pt x="206" y="138"/>
                  </a:cubicBezTo>
                  <a:cubicBezTo>
                    <a:pt x="210" y="138"/>
                    <a:pt x="212" y="135"/>
                    <a:pt x="209" y="134"/>
                  </a:cubicBezTo>
                  <a:cubicBezTo>
                    <a:pt x="205" y="132"/>
                    <a:pt x="195" y="130"/>
                    <a:pt x="195" y="130"/>
                  </a:cubicBezTo>
                  <a:cubicBezTo>
                    <a:pt x="195" y="130"/>
                    <a:pt x="189" y="122"/>
                    <a:pt x="189" y="118"/>
                  </a:cubicBezTo>
                  <a:cubicBezTo>
                    <a:pt x="189" y="114"/>
                    <a:pt x="194" y="117"/>
                    <a:pt x="194" y="117"/>
                  </a:cubicBezTo>
                  <a:cubicBezTo>
                    <a:pt x="202" y="117"/>
                    <a:pt x="202" y="117"/>
                    <a:pt x="202" y="117"/>
                  </a:cubicBezTo>
                  <a:cubicBezTo>
                    <a:pt x="212" y="127"/>
                    <a:pt x="212" y="127"/>
                    <a:pt x="212" y="127"/>
                  </a:cubicBezTo>
                  <a:cubicBezTo>
                    <a:pt x="221" y="134"/>
                    <a:pt x="221" y="134"/>
                    <a:pt x="221" y="134"/>
                  </a:cubicBezTo>
                  <a:cubicBezTo>
                    <a:pt x="221" y="134"/>
                    <a:pt x="225" y="130"/>
                    <a:pt x="222" y="125"/>
                  </a:cubicBezTo>
                  <a:cubicBezTo>
                    <a:pt x="220" y="119"/>
                    <a:pt x="214" y="118"/>
                    <a:pt x="212" y="118"/>
                  </a:cubicBezTo>
                  <a:cubicBezTo>
                    <a:pt x="209" y="117"/>
                    <a:pt x="206" y="115"/>
                    <a:pt x="206" y="111"/>
                  </a:cubicBezTo>
                  <a:cubicBezTo>
                    <a:pt x="205" y="107"/>
                    <a:pt x="209" y="106"/>
                    <a:pt x="209" y="106"/>
                  </a:cubicBezTo>
                  <a:cubicBezTo>
                    <a:pt x="225" y="110"/>
                    <a:pt x="225" y="110"/>
                    <a:pt x="225" y="110"/>
                  </a:cubicBezTo>
                  <a:cubicBezTo>
                    <a:pt x="229" y="111"/>
                    <a:pt x="229" y="111"/>
                    <a:pt x="229" y="111"/>
                  </a:cubicBezTo>
                  <a:cubicBezTo>
                    <a:pt x="230" y="113"/>
                    <a:pt x="230" y="113"/>
                    <a:pt x="230" y="113"/>
                  </a:cubicBezTo>
                  <a:cubicBezTo>
                    <a:pt x="236" y="119"/>
                    <a:pt x="236" y="119"/>
                    <a:pt x="236" y="119"/>
                  </a:cubicBezTo>
                  <a:cubicBezTo>
                    <a:pt x="240" y="114"/>
                    <a:pt x="240" y="114"/>
                    <a:pt x="240" y="114"/>
                  </a:cubicBezTo>
                  <a:cubicBezTo>
                    <a:pt x="227" y="103"/>
                    <a:pt x="227" y="103"/>
                    <a:pt x="227" y="103"/>
                  </a:cubicBezTo>
                  <a:cubicBezTo>
                    <a:pt x="224" y="103"/>
                    <a:pt x="224" y="103"/>
                    <a:pt x="224" y="103"/>
                  </a:cubicBezTo>
                  <a:cubicBezTo>
                    <a:pt x="217" y="100"/>
                    <a:pt x="217" y="100"/>
                    <a:pt x="217" y="100"/>
                  </a:cubicBezTo>
                  <a:cubicBezTo>
                    <a:pt x="217" y="104"/>
                    <a:pt x="217" y="104"/>
                    <a:pt x="217" y="104"/>
                  </a:cubicBezTo>
                  <a:cubicBezTo>
                    <a:pt x="217" y="104"/>
                    <a:pt x="213" y="102"/>
                    <a:pt x="210" y="102"/>
                  </a:cubicBezTo>
                  <a:cubicBezTo>
                    <a:pt x="207" y="101"/>
                    <a:pt x="210" y="95"/>
                    <a:pt x="210" y="95"/>
                  </a:cubicBezTo>
                  <a:cubicBezTo>
                    <a:pt x="210" y="95"/>
                    <a:pt x="200" y="88"/>
                    <a:pt x="200" y="86"/>
                  </a:cubicBezTo>
                  <a:cubicBezTo>
                    <a:pt x="200" y="84"/>
                    <a:pt x="206" y="81"/>
                    <a:pt x="206" y="81"/>
                  </a:cubicBezTo>
                  <a:cubicBezTo>
                    <a:pt x="206" y="81"/>
                    <a:pt x="214" y="82"/>
                    <a:pt x="218" y="82"/>
                  </a:cubicBezTo>
                  <a:cubicBezTo>
                    <a:pt x="221" y="82"/>
                    <a:pt x="228" y="73"/>
                    <a:pt x="228" y="73"/>
                  </a:cubicBezTo>
                  <a:cubicBezTo>
                    <a:pt x="229" y="68"/>
                    <a:pt x="229" y="68"/>
                    <a:pt x="229" y="68"/>
                  </a:cubicBezTo>
                  <a:cubicBezTo>
                    <a:pt x="229" y="68"/>
                    <a:pt x="234" y="64"/>
                    <a:pt x="236" y="64"/>
                  </a:cubicBezTo>
                  <a:cubicBezTo>
                    <a:pt x="239" y="63"/>
                    <a:pt x="244" y="67"/>
                    <a:pt x="250" y="67"/>
                  </a:cubicBezTo>
                  <a:cubicBezTo>
                    <a:pt x="256" y="66"/>
                    <a:pt x="259" y="64"/>
                    <a:pt x="260" y="63"/>
                  </a:cubicBezTo>
                  <a:cubicBezTo>
                    <a:pt x="262" y="60"/>
                    <a:pt x="267" y="55"/>
                    <a:pt x="267" y="55"/>
                  </a:cubicBezTo>
                  <a:cubicBezTo>
                    <a:pt x="263" y="51"/>
                    <a:pt x="263" y="51"/>
                    <a:pt x="263" y="51"/>
                  </a:cubicBezTo>
                  <a:cubicBezTo>
                    <a:pt x="265" y="50"/>
                    <a:pt x="265" y="50"/>
                    <a:pt x="265" y="50"/>
                  </a:cubicBezTo>
                  <a:cubicBezTo>
                    <a:pt x="269" y="54"/>
                    <a:pt x="269" y="54"/>
                    <a:pt x="269" y="54"/>
                  </a:cubicBezTo>
                  <a:cubicBezTo>
                    <a:pt x="269" y="58"/>
                    <a:pt x="269" y="58"/>
                    <a:pt x="269" y="58"/>
                  </a:cubicBezTo>
                  <a:cubicBezTo>
                    <a:pt x="275" y="60"/>
                    <a:pt x="275" y="60"/>
                    <a:pt x="275" y="60"/>
                  </a:cubicBezTo>
                  <a:cubicBezTo>
                    <a:pt x="279" y="58"/>
                    <a:pt x="279" y="58"/>
                    <a:pt x="279" y="58"/>
                  </a:cubicBezTo>
                  <a:cubicBezTo>
                    <a:pt x="279" y="58"/>
                    <a:pt x="305" y="59"/>
                    <a:pt x="310" y="59"/>
                  </a:cubicBezTo>
                  <a:cubicBezTo>
                    <a:pt x="315" y="60"/>
                    <a:pt x="316" y="66"/>
                    <a:pt x="316" y="66"/>
                  </a:cubicBezTo>
                  <a:cubicBezTo>
                    <a:pt x="316" y="66"/>
                    <a:pt x="326" y="55"/>
                    <a:pt x="328" y="50"/>
                  </a:cubicBezTo>
                  <a:cubicBezTo>
                    <a:pt x="331" y="46"/>
                    <a:pt x="323" y="40"/>
                    <a:pt x="323" y="40"/>
                  </a:cubicBezTo>
                  <a:cubicBezTo>
                    <a:pt x="322" y="31"/>
                    <a:pt x="322" y="31"/>
                    <a:pt x="322" y="31"/>
                  </a:cubicBezTo>
                  <a:cubicBezTo>
                    <a:pt x="329" y="24"/>
                    <a:pt x="329" y="24"/>
                    <a:pt x="329" y="24"/>
                  </a:cubicBezTo>
                  <a:cubicBezTo>
                    <a:pt x="329" y="24"/>
                    <a:pt x="335" y="25"/>
                    <a:pt x="337" y="23"/>
                  </a:cubicBezTo>
                  <a:cubicBezTo>
                    <a:pt x="339" y="21"/>
                    <a:pt x="333" y="16"/>
                    <a:pt x="332" y="14"/>
                  </a:cubicBezTo>
                  <a:cubicBezTo>
                    <a:pt x="331" y="11"/>
                    <a:pt x="331" y="5"/>
                    <a:pt x="331" y="5"/>
                  </a:cubicBezTo>
                  <a:cubicBezTo>
                    <a:pt x="324" y="2"/>
                    <a:pt x="324" y="2"/>
                    <a:pt x="324" y="2"/>
                  </a:cubicBezTo>
                  <a:cubicBezTo>
                    <a:pt x="317" y="0"/>
                    <a:pt x="317" y="0"/>
                    <a:pt x="317" y="0"/>
                  </a:cubicBezTo>
                  <a:cubicBezTo>
                    <a:pt x="317" y="0"/>
                    <a:pt x="306" y="1"/>
                    <a:pt x="303" y="3"/>
                  </a:cubicBezTo>
                  <a:cubicBezTo>
                    <a:pt x="301" y="6"/>
                    <a:pt x="311" y="11"/>
                    <a:pt x="311" y="20"/>
                  </a:cubicBezTo>
                  <a:cubicBezTo>
                    <a:pt x="310" y="27"/>
                    <a:pt x="301" y="31"/>
                    <a:pt x="301" y="31"/>
                  </a:cubicBezTo>
                  <a:cubicBezTo>
                    <a:pt x="294" y="30"/>
                    <a:pt x="294" y="30"/>
                    <a:pt x="294" y="30"/>
                  </a:cubicBezTo>
                  <a:cubicBezTo>
                    <a:pt x="294" y="30"/>
                    <a:pt x="271" y="41"/>
                    <a:pt x="270" y="41"/>
                  </a:cubicBezTo>
                  <a:cubicBezTo>
                    <a:pt x="268" y="42"/>
                    <a:pt x="265" y="37"/>
                    <a:pt x="265" y="37"/>
                  </a:cubicBezTo>
                  <a:cubicBezTo>
                    <a:pt x="251" y="33"/>
                    <a:pt x="251" y="33"/>
                    <a:pt x="251" y="33"/>
                  </a:cubicBezTo>
                  <a:cubicBezTo>
                    <a:pt x="245" y="38"/>
                    <a:pt x="245" y="38"/>
                    <a:pt x="245" y="38"/>
                  </a:cubicBezTo>
                  <a:cubicBezTo>
                    <a:pt x="240" y="32"/>
                    <a:pt x="240" y="32"/>
                    <a:pt x="240" y="32"/>
                  </a:cubicBezTo>
                  <a:cubicBezTo>
                    <a:pt x="236" y="33"/>
                    <a:pt x="236" y="33"/>
                    <a:pt x="236" y="33"/>
                  </a:cubicBezTo>
                  <a:cubicBezTo>
                    <a:pt x="230" y="26"/>
                    <a:pt x="230" y="26"/>
                    <a:pt x="230" y="26"/>
                  </a:cubicBezTo>
                  <a:cubicBezTo>
                    <a:pt x="230" y="26"/>
                    <a:pt x="223" y="30"/>
                    <a:pt x="221" y="32"/>
                  </a:cubicBezTo>
                  <a:cubicBezTo>
                    <a:pt x="219" y="33"/>
                    <a:pt x="216" y="27"/>
                    <a:pt x="216" y="27"/>
                  </a:cubicBezTo>
                  <a:cubicBezTo>
                    <a:pt x="213" y="31"/>
                    <a:pt x="213" y="31"/>
                    <a:pt x="213" y="31"/>
                  </a:cubicBezTo>
                  <a:cubicBezTo>
                    <a:pt x="207" y="31"/>
                    <a:pt x="207" y="31"/>
                    <a:pt x="207" y="31"/>
                  </a:cubicBezTo>
                  <a:cubicBezTo>
                    <a:pt x="208" y="36"/>
                    <a:pt x="208" y="36"/>
                    <a:pt x="208" y="36"/>
                  </a:cubicBezTo>
                  <a:cubicBezTo>
                    <a:pt x="203" y="40"/>
                    <a:pt x="203" y="40"/>
                    <a:pt x="203" y="40"/>
                  </a:cubicBezTo>
                  <a:cubicBezTo>
                    <a:pt x="201" y="37"/>
                    <a:pt x="201" y="37"/>
                    <a:pt x="201" y="37"/>
                  </a:cubicBezTo>
                  <a:cubicBezTo>
                    <a:pt x="194" y="42"/>
                    <a:pt x="194" y="42"/>
                    <a:pt x="194" y="42"/>
                  </a:cubicBezTo>
                  <a:cubicBezTo>
                    <a:pt x="191" y="43"/>
                    <a:pt x="191" y="43"/>
                    <a:pt x="191" y="43"/>
                  </a:cubicBezTo>
                  <a:cubicBezTo>
                    <a:pt x="189" y="46"/>
                    <a:pt x="189" y="46"/>
                    <a:pt x="189" y="46"/>
                  </a:cubicBezTo>
                  <a:cubicBezTo>
                    <a:pt x="177" y="46"/>
                    <a:pt x="177" y="46"/>
                    <a:pt x="177" y="46"/>
                  </a:cubicBezTo>
                  <a:cubicBezTo>
                    <a:pt x="175" y="50"/>
                    <a:pt x="175" y="50"/>
                    <a:pt x="175" y="50"/>
                  </a:cubicBezTo>
                  <a:cubicBezTo>
                    <a:pt x="170" y="48"/>
                    <a:pt x="170" y="48"/>
                    <a:pt x="170" y="48"/>
                  </a:cubicBezTo>
                  <a:cubicBezTo>
                    <a:pt x="165" y="53"/>
                    <a:pt x="165" y="53"/>
                    <a:pt x="165" y="53"/>
                  </a:cubicBezTo>
                  <a:cubicBezTo>
                    <a:pt x="155" y="54"/>
                    <a:pt x="155" y="54"/>
                    <a:pt x="155" y="54"/>
                  </a:cubicBezTo>
                  <a:cubicBezTo>
                    <a:pt x="155" y="54"/>
                    <a:pt x="146" y="52"/>
                    <a:pt x="146" y="55"/>
                  </a:cubicBezTo>
                  <a:cubicBezTo>
                    <a:pt x="145" y="59"/>
                    <a:pt x="146" y="69"/>
                    <a:pt x="146" y="69"/>
                  </a:cubicBezTo>
                  <a:cubicBezTo>
                    <a:pt x="142" y="66"/>
                    <a:pt x="142" y="66"/>
                    <a:pt x="142" y="66"/>
                  </a:cubicBezTo>
                  <a:cubicBezTo>
                    <a:pt x="141" y="70"/>
                    <a:pt x="141" y="70"/>
                    <a:pt x="141" y="70"/>
                  </a:cubicBezTo>
                  <a:cubicBezTo>
                    <a:pt x="122" y="69"/>
                    <a:pt x="122" y="69"/>
                    <a:pt x="122" y="69"/>
                  </a:cubicBezTo>
                  <a:cubicBezTo>
                    <a:pt x="118" y="72"/>
                    <a:pt x="118" y="72"/>
                    <a:pt x="118" y="72"/>
                  </a:cubicBezTo>
                  <a:cubicBezTo>
                    <a:pt x="111" y="71"/>
                    <a:pt x="111" y="71"/>
                    <a:pt x="111" y="71"/>
                  </a:cubicBezTo>
                  <a:cubicBezTo>
                    <a:pt x="111" y="71"/>
                    <a:pt x="107" y="72"/>
                    <a:pt x="105" y="75"/>
                  </a:cubicBezTo>
                  <a:cubicBezTo>
                    <a:pt x="103" y="80"/>
                    <a:pt x="105" y="84"/>
                    <a:pt x="102" y="87"/>
                  </a:cubicBezTo>
                  <a:cubicBezTo>
                    <a:pt x="98" y="89"/>
                    <a:pt x="92" y="93"/>
                    <a:pt x="92" y="93"/>
                  </a:cubicBezTo>
                  <a:cubicBezTo>
                    <a:pt x="92" y="93"/>
                    <a:pt x="88" y="91"/>
                    <a:pt x="86" y="91"/>
                  </a:cubicBezTo>
                  <a:cubicBezTo>
                    <a:pt x="82" y="91"/>
                    <a:pt x="77" y="97"/>
                    <a:pt x="77" y="97"/>
                  </a:cubicBezTo>
                  <a:cubicBezTo>
                    <a:pt x="61" y="98"/>
                    <a:pt x="61" y="98"/>
                    <a:pt x="61" y="98"/>
                  </a:cubicBezTo>
                  <a:cubicBezTo>
                    <a:pt x="61" y="105"/>
                    <a:pt x="61" y="105"/>
                    <a:pt x="61" y="105"/>
                  </a:cubicBezTo>
                  <a:cubicBezTo>
                    <a:pt x="61" y="105"/>
                    <a:pt x="65" y="109"/>
                    <a:pt x="66" y="113"/>
                  </a:cubicBezTo>
                  <a:cubicBezTo>
                    <a:pt x="66" y="117"/>
                    <a:pt x="61" y="122"/>
                    <a:pt x="61" y="122"/>
                  </a:cubicBezTo>
                  <a:cubicBezTo>
                    <a:pt x="61" y="122"/>
                    <a:pt x="58" y="122"/>
                    <a:pt x="56" y="123"/>
                  </a:cubicBezTo>
                  <a:cubicBezTo>
                    <a:pt x="53" y="126"/>
                    <a:pt x="55" y="132"/>
                    <a:pt x="55" y="132"/>
                  </a:cubicBezTo>
                  <a:cubicBezTo>
                    <a:pt x="51" y="137"/>
                    <a:pt x="51" y="137"/>
                    <a:pt x="51" y="137"/>
                  </a:cubicBezTo>
                  <a:cubicBezTo>
                    <a:pt x="51" y="137"/>
                    <a:pt x="54" y="144"/>
                    <a:pt x="49" y="149"/>
                  </a:cubicBezTo>
                  <a:cubicBezTo>
                    <a:pt x="44" y="153"/>
                    <a:pt x="42" y="150"/>
                    <a:pt x="39" y="151"/>
                  </a:cubicBezTo>
                  <a:cubicBezTo>
                    <a:pt x="36" y="152"/>
                    <a:pt x="37" y="156"/>
                    <a:pt x="37" y="156"/>
                  </a:cubicBezTo>
                  <a:cubicBezTo>
                    <a:pt x="37" y="156"/>
                    <a:pt x="33" y="154"/>
                    <a:pt x="32" y="159"/>
                  </a:cubicBezTo>
                  <a:cubicBezTo>
                    <a:pt x="31" y="162"/>
                    <a:pt x="37" y="165"/>
                    <a:pt x="37" y="165"/>
                  </a:cubicBezTo>
                  <a:cubicBezTo>
                    <a:pt x="38" y="169"/>
                    <a:pt x="38" y="169"/>
                    <a:pt x="38" y="169"/>
                  </a:cubicBezTo>
                  <a:cubicBezTo>
                    <a:pt x="38" y="169"/>
                    <a:pt x="33" y="168"/>
                    <a:pt x="33" y="169"/>
                  </a:cubicBezTo>
                  <a:cubicBezTo>
                    <a:pt x="32" y="172"/>
                    <a:pt x="33" y="175"/>
                    <a:pt x="33" y="175"/>
                  </a:cubicBezTo>
                  <a:cubicBezTo>
                    <a:pt x="33" y="175"/>
                    <a:pt x="28" y="180"/>
                    <a:pt x="26" y="180"/>
                  </a:cubicBezTo>
                  <a:cubicBezTo>
                    <a:pt x="29" y="182"/>
                    <a:pt x="29" y="182"/>
                    <a:pt x="29" y="182"/>
                  </a:cubicBezTo>
                  <a:cubicBezTo>
                    <a:pt x="29" y="188"/>
                    <a:pt x="29" y="188"/>
                    <a:pt x="29" y="188"/>
                  </a:cubicBezTo>
                  <a:cubicBezTo>
                    <a:pt x="34" y="190"/>
                    <a:pt x="34" y="190"/>
                    <a:pt x="34" y="190"/>
                  </a:cubicBezTo>
                  <a:cubicBezTo>
                    <a:pt x="33" y="195"/>
                    <a:pt x="33" y="195"/>
                    <a:pt x="33" y="195"/>
                  </a:cubicBezTo>
                  <a:cubicBezTo>
                    <a:pt x="40" y="204"/>
                    <a:pt x="40" y="204"/>
                    <a:pt x="40" y="204"/>
                  </a:cubicBezTo>
                  <a:cubicBezTo>
                    <a:pt x="48" y="205"/>
                    <a:pt x="48" y="205"/>
                    <a:pt x="48" y="205"/>
                  </a:cubicBezTo>
                  <a:cubicBezTo>
                    <a:pt x="63" y="222"/>
                    <a:pt x="63" y="222"/>
                    <a:pt x="63" y="222"/>
                  </a:cubicBezTo>
                  <a:cubicBezTo>
                    <a:pt x="70" y="215"/>
                    <a:pt x="70" y="215"/>
                    <a:pt x="70" y="215"/>
                  </a:cubicBezTo>
                  <a:cubicBezTo>
                    <a:pt x="85" y="216"/>
                    <a:pt x="85" y="216"/>
                    <a:pt x="85" y="216"/>
                  </a:cubicBezTo>
                  <a:cubicBezTo>
                    <a:pt x="87" y="223"/>
                    <a:pt x="87" y="223"/>
                    <a:pt x="87" y="223"/>
                  </a:cubicBezTo>
                  <a:cubicBezTo>
                    <a:pt x="73" y="220"/>
                    <a:pt x="73" y="220"/>
                    <a:pt x="73" y="220"/>
                  </a:cubicBezTo>
                  <a:cubicBezTo>
                    <a:pt x="73" y="220"/>
                    <a:pt x="63" y="226"/>
                    <a:pt x="59" y="230"/>
                  </a:cubicBezTo>
                  <a:cubicBezTo>
                    <a:pt x="55" y="235"/>
                    <a:pt x="54" y="244"/>
                    <a:pt x="57" y="246"/>
                  </a:cubicBezTo>
                  <a:cubicBezTo>
                    <a:pt x="61" y="249"/>
                    <a:pt x="64" y="242"/>
                    <a:pt x="65" y="238"/>
                  </a:cubicBezTo>
                  <a:cubicBezTo>
                    <a:pt x="67" y="233"/>
                    <a:pt x="71" y="232"/>
                    <a:pt x="71" y="232"/>
                  </a:cubicBezTo>
                  <a:cubicBezTo>
                    <a:pt x="75" y="238"/>
                    <a:pt x="75" y="238"/>
                    <a:pt x="75" y="238"/>
                  </a:cubicBezTo>
                  <a:cubicBezTo>
                    <a:pt x="74" y="246"/>
                    <a:pt x="74" y="246"/>
                    <a:pt x="74" y="246"/>
                  </a:cubicBezTo>
                  <a:cubicBezTo>
                    <a:pt x="80" y="243"/>
                    <a:pt x="80" y="243"/>
                    <a:pt x="80" y="243"/>
                  </a:cubicBezTo>
                  <a:cubicBezTo>
                    <a:pt x="85" y="248"/>
                    <a:pt x="85" y="248"/>
                    <a:pt x="85" y="248"/>
                  </a:cubicBezTo>
                  <a:cubicBezTo>
                    <a:pt x="85" y="248"/>
                    <a:pt x="80" y="258"/>
                    <a:pt x="89" y="259"/>
                  </a:cubicBezTo>
                  <a:cubicBezTo>
                    <a:pt x="97" y="261"/>
                    <a:pt x="98" y="249"/>
                    <a:pt x="98" y="249"/>
                  </a:cubicBezTo>
                  <a:cubicBezTo>
                    <a:pt x="108" y="260"/>
                    <a:pt x="108" y="260"/>
                    <a:pt x="108" y="260"/>
                  </a:cubicBezTo>
                  <a:cubicBezTo>
                    <a:pt x="108" y="260"/>
                    <a:pt x="111" y="257"/>
                    <a:pt x="113" y="255"/>
                  </a:cubicBezTo>
                  <a:cubicBezTo>
                    <a:pt x="116" y="254"/>
                    <a:pt x="121" y="255"/>
                    <a:pt x="121" y="255"/>
                  </a:cubicBezTo>
                  <a:cubicBezTo>
                    <a:pt x="121" y="255"/>
                    <a:pt x="125" y="248"/>
                    <a:pt x="129" y="248"/>
                  </a:cubicBezTo>
                  <a:cubicBezTo>
                    <a:pt x="134" y="248"/>
                    <a:pt x="144" y="251"/>
                    <a:pt x="144" y="251"/>
                  </a:cubicBezTo>
                  <a:cubicBezTo>
                    <a:pt x="146" y="249"/>
                    <a:pt x="146" y="249"/>
                    <a:pt x="146" y="249"/>
                  </a:cubicBezTo>
                  <a:cubicBezTo>
                    <a:pt x="156" y="251"/>
                    <a:pt x="156" y="251"/>
                    <a:pt x="156" y="251"/>
                  </a:cubicBezTo>
                  <a:cubicBezTo>
                    <a:pt x="153" y="245"/>
                    <a:pt x="153" y="245"/>
                    <a:pt x="153" y="245"/>
                  </a:cubicBezTo>
                  <a:cubicBezTo>
                    <a:pt x="155" y="243"/>
                    <a:pt x="155" y="243"/>
                    <a:pt x="155" y="243"/>
                  </a:cubicBezTo>
                  <a:cubicBezTo>
                    <a:pt x="162" y="247"/>
                    <a:pt x="162" y="247"/>
                    <a:pt x="162" y="247"/>
                  </a:cubicBezTo>
                  <a:cubicBezTo>
                    <a:pt x="161" y="252"/>
                    <a:pt x="161" y="252"/>
                    <a:pt x="161" y="252"/>
                  </a:cubicBezTo>
                  <a:cubicBezTo>
                    <a:pt x="164" y="252"/>
                    <a:pt x="164" y="252"/>
                    <a:pt x="164" y="252"/>
                  </a:cubicBezTo>
                  <a:cubicBezTo>
                    <a:pt x="171" y="245"/>
                    <a:pt x="171" y="245"/>
                    <a:pt x="171" y="245"/>
                  </a:cubicBezTo>
                  <a:cubicBezTo>
                    <a:pt x="177" y="254"/>
                    <a:pt x="177" y="254"/>
                    <a:pt x="177" y="254"/>
                  </a:cubicBezTo>
                  <a:cubicBezTo>
                    <a:pt x="177" y="254"/>
                    <a:pt x="192" y="253"/>
                    <a:pt x="197" y="255"/>
                  </a:cubicBezTo>
                  <a:cubicBezTo>
                    <a:pt x="203" y="257"/>
                    <a:pt x="191" y="262"/>
                    <a:pt x="191" y="262"/>
                  </a:cubicBezTo>
                  <a:cubicBezTo>
                    <a:pt x="187" y="262"/>
                    <a:pt x="187" y="262"/>
                    <a:pt x="187" y="262"/>
                  </a:cubicBezTo>
                  <a:cubicBezTo>
                    <a:pt x="182" y="268"/>
                    <a:pt x="182" y="268"/>
                    <a:pt x="182" y="268"/>
                  </a:cubicBezTo>
                  <a:cubicBezTo>
                    <a:pt x="186" y="270"/>
                    <a:pt x="186" y="270"/>
                    <a:pt x="186" y="270"/>
                  </a:cubicBezTo>
                  <a:cubicBezTo>
                    <a:pt x="184" y="273"/>
                    <a:pt x="184" y="273"/>
                    <a:pt x="184" y="273"/>
                  </a:cubicBezTo>
                  <a:cubicBezTo>
                    <a:pt x="184" y="273"/>
                    <a:pt x="172" y="263"/>
                    <a:pt x="167" y="263"/>
                  </a:cubicBezTo>
                  <a:cubicBezTo>
                    <a:pt x="162" y="262"/>
                    <a:pt x="146" y="260"/>
                    <a:pt x="146" y="260"/>
                  </a:cubicBezTo>
                  <a:cubicBezTo>
                    <a:pt x="146" y="260"/>
                    <a:pt x="136" y="255"/>
                    <a:pt x="129" y="255"/>
                  </a:cubicBezTo>
                  <a:cubicBezTo>
                    <a:pt x="122" y="254"/>
                    <a:pt x="116" y="267"/>
                    <a:pt x="116" y="267"/>
                  </a:cubicBezTo>
                  <a:cubicBezTo>
                    <a:pt x="102" y="267"/>
                    <a:pt x="102" y="267"/>
                    <a:pt x="102" y="267"/>
                  </a:cubicBezTo>
                  <a:cubicBezTo>
                    <a:pt x="100" y="279"/>
                    <a:pt x="100" y="279"/>
                    <a:pt x="100" y="279"/>
                  </a:cubicBezTo>
                  <a:cubicBezTo>
                    <a:pt x="100" y="279"/>
                    <a:pt x="91" y="284"/>
                    <a:pt x="91" y="290"/>
                  </a:cubicBezTo>
                  <a:cubicBezTo>
                    <a:pt x="91" y="296"/>
                    <a:pt x="100" y="294"/>
                    <a:pt x="100" y="294"/>
                  </a:cubicBezTo>
                  <a:cubicBezTo>
                    <a:pt x="104" y="303"/>
                    <a:pt x="104" y="303"/>
                    <a:pt x="104" y="303"/>
                  </a:cubicBezTo>
                  <a:cubicBezTo>
                    <a:pt x="104" y="303"/>
                    <a:pt x="114" y="304"/>
                    <a:pt x="122" y="311"/>
                  </a:cubicBezTo>
                  <a:cubicBezTo>
                    <a:pt x="130" y="319"/>
                    <a:pt x="122" y="326"/>
                    <a:pt x="120" y="334"/>
                  </a:cubicBezTo>
                  <a:cubicBezTo>
                    <a:pt x="119" y="340"/>
                    <a:pt x="129" y="346"/>
                    <a:pt x="129" y="346"/>
                  </a:cubicBezTo>
                  <a:cubicBezTo>
                    <a:pt x="129" y="350"/>
                    <a:pt x="129" y="350"/>
                    <a:pt x="129" y="350"/>
                  </a:cubicBezTo>
                  <a:cubicBezTo>
                    <a:pt x="140" y="356"/>
                    <a:pt x="140" y="356"/>
                    <a:pt x="140" y="356"/>
                  </a:cubicBezTo>
                  <a:cubicBezTo>
                    <a:pt x="144" y="353"/>
                    <a:pt x="144" y="353"/>
                    <a:pt x="144" y="353"/>
                  </a:cubicBezTo>
                  <a:cubicBezTo>
                    <a:pt x="144" y="353"/>
                    <a:pt x="141" y="349"/>
                    <a:pt x="144" y="341"/>
                  </a:cubicBezTo>
                  <a:cubicBezTo>
                    <a:pt x="146" y="333"/>
                    <a:pt x="155" y="339"/>
                    <a:pt x="155" y="339"/>
                  </a:cubicBezTo>
                  <a:cubicBezTo>
                    <a:pt x="155" y="345"/>
                    <a:pt x="155" y="345"/>
                    <a:pt x="155" y="345"/>
                  </a:cubicBezTo>
                  <a:cubicBezTo>
                    <a:pt x="155" y="345"/>
                    <a:pt x="160" y="347"/>
                    <a:pt x="165" y="353"/>
                  </a:cubicBezTo>
                  <a:cubicBezTo>
                    <a:pt x="171" y="358"/>
                    <a:pt x="168" y="369"/>
                    <a:pt x="168" y="369"/>
                  </a:cubicBezTo>
                  <a:cubicBezTo>
                    <a:pt x="176" y="374"/>
                    <a:pt x="176" y="374"/>
                    <a:pt x="176" y="374"/>
                  </a:cubicBezTo>
                  <a:cubicBezTo>
                    <a:pt x="176" y="374"/>
                    <a:pt x="173" y="353"/>
                    <a:pt x="181" y="347"/>
                  </a:cubicBezTo>
                  <a:cubicBezTo>
                    <a:pt x="190" y="340"/>
                    <a:pt x="191" y="353"/>
                    <a:pt x="191" y="353"/>
                  </a:cubicBezTo>
                  <a:cubicBezTo>
                    <a:pt x="210" y="368"/>
                    <a:pt x="210" y="368"/>
                    <a:pt x="210" y="368"/>
                  </a:cubicBezTo>
                  <a:cubicBezTo>
                    <a:pt x="213" y="366"/>
                    <a:pt x="213" y="366"/>
                    <a:pt x="213" y="366"/>
                  </a:cubicBezTo>
                  <a:cubicBezTo>
                    <a:pt x="205" y="353"/>
                    <a:pt x="205" y="353"/>
                    <a:pt x="205" y="353"/>
                  </a:cubicBezTo>
                  <a:cubicBezTo>
                    <a:pt x="205" y="346"/>
                    <a:pt x="205" y="346"/>
                    <a:pt x="205" y="346"/>
                  </a:cubicBezTo>
                  <a:cubicBezTo>
                    <a:pt x="192" y="325"/>
                    <a:pt x="192" y="325"/>
                    <a:pt x="192" y="325"/>
                  </a:cubicBezTo>
                  <a:cubicBezTo>
                    <a:pt x="191" y="317"/>
                    <a:pt x="191" y="317"/>
                    <a:pt x="191" y="317"/>
                  </a:cubicBezTo>
                  <a:cubicBezTo>
                    <a:pt x="179" y="299"/>
                    <a:pt x="179" y="299"/>
                    <a:pt x="179" y="299"/>
                  </a:cubicBezTo>
                  <a:cubicBezTo>
                    <a:pt x="200" y="303"/>
                    <a:pt x="200" y="303"/>
                    <a:pt x="200" y="303"/>
                  </a:cubicBezTo>
                  <a:cubicBezTo>
                    <a:pt x="197" y="309"/>
                    <a:pt x="197" y="309"/>
                    <a:pt x="197" y="309"/>
                  </a:cubicBezTo>
                  <a:cubicBezTo>
                    <a:pt x="206" y="311"/>
                    <a:pt x="206" y="311"/>
                    <a:pt x="206" y="311"/>
                  </a:cubicBezTo>
                  <a:cubicBezTo>
                    <a:pt x="211" y="303"/>
                    <a:pt x="211" y="303"/>
                    <a:pt x="211" y="303"/>
                  </a:cubicBezTo>
                  <a:cubicBezTo>
                    <a:pt x="216" y="304"/>
                    <a:pt x="216" y="304"/>
                    <a:pt x="216" y="304"/>
                  </a:cubicBezTo>
                  <a:cubicBezTo>
                    <a:pt x="221" y="296"/>
                    <a:pt x="221" y="296"/>
                    <a:pt x="221" y="296"/>
                  </a:cubicBezTo>
                  <a:cubicBezTo>
                    <a:pt x="216" y="296"/>
                    <a:pt x="216" y="296"/>
                    <a:pt x="216" y="296"/>
                  </a:cubicBezTo>
                  <a:cubicBezTo>
                    <a:pt x="211" y="287"/>
                    <a:pt x="211" y="287"/>
                    <a:pt x="211" y="287"/>
                  </a:cubicBezTo>
                  <a:cubicBezTo>
                    <a:pt x="211" y="287"/>
                    <a:pt x="205" y="291"/>
                    <a:pt x="202" y="289"/>
                  </a:cubicBezTo>
                  <a:cubicBezTo>
                    <a:pt x="197" y="286"/>
                    <a:pt x="202" y="284"/>
                    <a:pt x="202" y="280"/>
                  </a:cubicBezTo>
                  <a:cubicBezTo>
                    <a:pt x="202" y="276"/>
                    <a:pt x="194" y="277"/>
                    <a:pt x="192" y="275"/>
                  </a:cubicBezTo>
                  <a:cubicBezTo>
                    <a:pt x="190" y="274"/>
                    <a:pt x="196" y="272"/>
                    <a:pt x="196" y="272"/>
                  </a:cubicBezTo>
                  <a:cubicBezTo>
                    <a:pt x="208" y="267"/>
                    <a:pt x="208" y="267"/>
                    <a:pt x="208" y="267"/>
                  </a:cubicBezTo>
                  <a:cubicBezTo>
                    <a:pt x="219" y="260"/>
                    <a:pt x="219" y="260"/>
                    <a:pt x="219" y="260"/>
                  </a:cubicBezTo>
                  <a:cubicBezTo>
                    <a:pt x="220" y="265"/>
                    <a:pt x="220" y="265"/>
                    <a:pt x="220" y="265"/>
                  </a:cubicBezTo>
                  <a:cubicBezTo>
                    <a:pt x="226" y="265"/>
                    <a:pt x="226" y="265"/>
                    <a:pt x="226" y="265"/>
                  </a:cubicBezTo>
                  <a:cubicBezTo>
                    <a:pt x="226" y="265"/>
                    <a:pt x="239" y="279"/>
                    <a:pt x="245" y="282"/>
                  </a:cubicBezTo>
                  <a:cubicBezTo>
                    <a:pt x="251" y="284"/>
                    <a:pt x="253" y="275"/>
                    <a:pt x="253" y="275"/>
                  </a:cubicBezTo>
                  <a:close/>
                  <a:moveTo>
                    <a:pt x="247" y="72"/>
                  </a:moveTo>
                  <a:cubicBezTo>
                    <a:pt x="234" y="72"/>
                    <a:pt x="238" y="86"/>
                    <a:pt x="247" y="87"/>
                  </a:cubicBezTo>
                  <a:cubicBezTo>
                    <a:pt x="258" y="88"/>
                    <a:pt x="262" y="72"/>
                    <a:pt x="247" y="72"/>
                  </a:cubicBezTo>
                  <a:close/>
                  <a:moveTo>
                    <a:pt x="288" y="89"/>
                  </a:moveTo>
                  <a:cubicBezTo>
                    <a:pt x="288" y="89"/>
                    <a:pt x="293" y="91"/>
                    <a:pt x="296" y="94"/>
                  </a:cubicBezTo>
                  <a:cubicBezTo>
                    <a:pt x="300" y="96"/>
                    <a:pt x="303" y="89"/>
                    <a:pt x="298" y="84"/>
                  </a:cubicBezTo>
                  <a:cubicBezTo>
                    <a:pt x="292" y="79"/>
                    <a:pt x="288" y="89"/>
                    <a:pt x="288" y="89"/>
                  </a:cubicBezTo>
                  <a:close/>
                  <a:moveTo>
                    <a:pt x="274" y="125"/>
                  </a:moveTo>
                  <a:cubicBezTo>
                    <a:pt x="276" y="133"/>
                    <a:pt x="276" y="133"/>
                    <a:pt x="276" y="133"/>
                  </a:cubicBezTo>
                  <a:cubicBezTo>
                    <a:pt x="285" y="134"/>
                    <a:pt x="285" y="134"/>
                    <a:pt x="285" y="134"/>
                  </a:cubicBezTo>
                  <a:cubicBezTo>
                    <a:pt x="285" y="129"/>
                    <a:pt x="285" y="129"/>
                    <a:pt x="285" y="129"/>
                  </a:cubicBezTo>
                  <a:cubicBezTo>
                    <a:pt x="285" y="129"/>
                    <a:pt x="288" y="134"/>
                    <a:pt x="291" y="134"/>
                  </a:cubicBezTo>
                  <a:cubicBezTo>
                    <a:pt x="294" y="135"/>
                    <a:pt x="290" y="127"/>
                    <a:pt x="290" y="127"/>
                  </a:cubicBezTo>
                  <a:cubicBezTo>
                    <a:pt x="293" y="116"/>
                    <a:pt x="293" y="116"/>
                    <a:pt x="293" y="116"/>
                  </a:cubicBezTo>
                  <a:cubicBezTo>
                    <a:pt x="291" y="116"/>
                    <a:pt x="291" y="116"/>
                    <a:pt x="291" y="116"/>
                  </a:cubicBezTo>
                  <a:cubicBezTo>
                    <a:pt x="287" y="122"/>
                    <a:pt x="287" y="122"/>
                    <a:pt x="287" y="122"/>
                  </a:cubicBezTo>
                  <a:cubicBezTo>
                    <a:pt x="287" y="122"/>
                    <a:pt x="278" y="118"/>
                    <a:pt x="274" y="125"/>
                  </a:cubicBezTo>
                  <a:close/>
                  <a:moveTo>
                    <a:pt x="322" y="160"/>
                  </a:moveTo>
                  <a:cubicBezTo>
                    <a:pt x="322" y="168"/>
                    <a:pt x="322" y="168"/>
                    <a:pt x="322" y="168"/>
                  </a:cubicBezTo>
                  <a:cubicBezTo>
                    <a:pt x="334" y="173"/>
                    <a:pt x="334" y="173"/>
                    <a:pt x="334" y="173"/>
                  </a:cubicBezTo>
                  <a:cubicBezTo>
                    <a:pt x="339" y="168"/>
                    <a:pt x="339" y="168"/>
                    <a:pt x="339" y="168"/>
                  </a:cubicBezTo>
                  <a:cubicBezTo>
                    <a:pt x="337" y="172"/>
                    <a:pt x="337" y="172"/>
                    <a:pt x="337" y="172"/>
                  </a:cubicBezTo>
                  <a:cubicBezTo>
                    <a:pt x="340" y="177"/>
                    <a:pt x="340" y="177"/>
                    <a:pt x="340" y="177"/>
                  </a:cubicBezTo>
                  <a:cubicBezTo>
                    <a:pt x="353" y="176"/>
                    <a:pt x="353" y="176"/>
                    <a:pt x="353" y="176"/>
                  </a:cubicBezTo>
                  <a:cubicBezTo>
                    <a:pt x="353" y="176"/>
                    <a:pt x="361" y="172"/>
                    <a:pt x="361" y="166"/>
                  </a:cubicBezTo>
                  <a:cubicBezTo>
                    <a:pt x="361" y="161"/>
                    <a:pt x="350" y="157"/>
                    <a:pt x="350" y="157"/>
                  </a:cubicBezTo>
                  <a:cubicBezTo>
                    <a:pt x="350" y="157"/>
                    <a:pt x="348" y="150"/>
                    <a:pt x="343" y="151"/>
                  </a:cubicBezTo>
                  <a:cubicBezTo>
                    <a:pt x="338" y="152"/>
                    <a:pt x="336" y="157"/>
                    <a:pt x="336" y="157"/>
                  </a:cubicBezTo>
                  <a:lnTo>
                    <a:pt x="322" y="160"/>
                  </a:lnTo>
                  <a:close/>
                  <a:moveTo>
                    <a:pt x="274" y="154"/>
                  </a:moveTo>
                  <a:cubicBezTo>
                    <a:pt x="274" y="162"/>
                    <a:pt x="277" y="161"/>
                    <a:pt x="279" y="156"/>
                  </a:cubicBezTo>
                  <a:cubicBezTo>
                    <a:pt x="280" y="149"/>
                    <a:pt x="275" y="149"/>
                    <a:pt x="274" y="154"/>
                  </a:cubicBezTo>
                  <a:close/>
                  <a:moveTo>
                    <a:pt x="214" y="193"/>
                  </a:moveTo>
                  <a:cubicBezTo>
                    <a:pt x="221" y="191"/>
                    <a:pt x="221" y="191"/>
                    <a:pt x="221" y="191"/>
                  </a:cubicBezTo>
                  <a:cubicBezTo>
                    <a:pt x="208" y="184"/>
                    <a:pt x="208" y="184"/>
                    <a:pt x="208" y="184"/>
                  </a:cubicBezTo>
                  <a:lnTo>
                    <a:pt x="214" y="193"/>
                  </a:lnTo>
                  <a:close/>
                  <a:moveTo>
                    <a:pt x="202" y="191"/>
                  </a:moveTo>
                  <a:cubicBezTo>
                    <a:pt x="206" y="188"/>
                    <a:pt x="206" y="188"/>
                    <a:pt x="206" y="188"/>
                  </a:cubicBezTo>
                  <a:cubicBezTo>
                    <a:pt x="202" y="185"/>
                    <a:pt x="202" y="185"/>
                    <a:pt x="202" y="185"/>
                  </a:cubicBezTo>
                  <a:cubicBezTo>
                    <a:pt x="197" y="190"/>
                    <a:pt x="197" y="190"/>
                    <a:pt x="197" y="190"/>
                  </a:cubicBezTo>
                  <a:lnTo>
                    <a:pt x="202" y="191"/>
                  </a:lnTo>
                  <a:close/>
                  <a:moveTo>
                    <a:pt x="222" y="185"/>
                  </a:moveTo>
                  <a:cubicBezTo>
                    <a:pt x="225" y="186"/>
                    <a:pt x="225" y="186"/>
                    <a:pt x="225" y="186"/>
                  </a:cubicBezTo>
                  <a:cubicBezTo>
                    <a:pt x="228" y="180"/>
                    <a:pt x="228" y="180"/>
                    <a:pt x="228" y="180"/>
                  </a:cubicBezTo>
                  <a:cubicBezTo>
                    <a:pt x="224" y="179"/>
                    <a:pt x="224" y="179"/>
                    <a:pt x="224" y="179"/>
                  </a:cubicBezTo>
                  <a:lnTo>
                    <a:pt x="222" y="185"/>
                  </a:lnTo>
                  <a:close/>
                  <a:moveTo>
                    <a:pt x="236" y="193"/>
                  </a:moveTo>
                  <a:cubicBezTo>
                    <a:pt x="240" y="195"/>
                    <a:pt x="240" y="189"/>
                    <a:pt x="236" y="189"/>
                  </a:cubicBezTo>
                  <a:cubicBezTo>
                    <a:pt x="231" y="189"/>
                    <a:pt x="230" y="192"/>
                    <a:pt x="236" y="193"/>
                  </a:cubicBezTo>
                  <a:close/>
                  <a:moveTo>
                    <a:pt x="268" y="198"/>
                  </a:moveTo>
                  <a:cubicBezTo>
                    <a:pt x="262" y="200"/>
                    <a:pt x="262" y="200"/>
                    <a:pt x="262" y="200"/>
                  </a:cubicBezTo>
                  <a:cubicBezTo>
                    <a:pt x="255" y="191"/>
                    <a:pt x="255" y="191"/>
                    <a:pt x="255" y="191"/>
                  </a:cubicBezTo>
                  <a:cubicBezTo>
                    <a:pt x="252" y="198"/>
                    <a:pt x="252" y="198"/>
                    <a:pt x="252" y="198"/>
                  </a:cubicBezTo>
                  <a:cubicBezTo>
                    <a:pt x="260" y="206"/>
                    <a:pt x="260" y="206"/>
                    <a:pt x="260" y="206"/>
                  </a:cubicBezTo>
                  <a:lnTo>
                    <a:pt x="268" y="198"/>
                  </a:lnTo>
                  <a:close/>
                  <a:moveTo>
                    <a:pt x="350" y="220"/>
                  </a:moveTo>
                  <a:cubicBezTo>
                    <a:pt x="350" y="213"/>
                    <a:pt x="343" y="203"/>
                    <a:pt x="343" y="203"/>
                  </a:cubicBezTo>
                  <a:cubicBezTo>
                    <a:pt x="329" y="208"/>
                    <a:pt x="329" y="208"/>
                    <a:pt x="329" y="208"/>
                  </a:cubicBezTo>
                  <a:cubicBezTo>
                    <a:pt x="333" y="213"/>
                    <a:pt x="333" y="213"/>
                    <a:pt x="333" y="213"/>
                  </a:cubicBezTo>
                  <a:cubicBezTo>
                    <a:pt x="333" y="213"/>
                    <a:pt x="337" y="216"/>
                    <a:pt x="339" y="220"/>
                  </a:cubicBezTo>
                  <a:cubicBezTo>
                    <a:pt x="341" y="222"/>
                    <a:pt x="334" y="227"/>
                    <a:pt x="334" y="227"/>
                  </a:cubicBezTo>
                  <a:cubicBezTo>
                    <a:pt x="343" y="233"/>
                    <a:pt x="343" y="233"/>
                    <a:pt x="343" y="233"/>
                  </a:cubicBezTo>
                  <a:cubicBezTo>
                    <a:pt x="343" y="233"/>
                    <a:pt x="350" y="225"/>
                    <a:pt x="350" y="220"/>
                  </a:cubicBezTo>
                  <a:close/>
                  <a:moveTo>
                    <a:pt x="318" y="206"/>
                  </a:moveTo>
                  <a:cubicBezTo>
                    <a:pt x="315" y="207"/>
                    <a:pt x="315" y="207"/>
                    <a:pt x="315" y="207"/>
                  </a:cubicBezTo>
                  <a:cubicBezTo>
                    <a:pt x="317" y="213"/>
                    <a:pt x="317" y="213"/>
                    <a:pt x="317" y="213"/>
                  </a:cubicBezTo>
                  <a:cubicBezTo>
                    <a:pt x="319" y="211"/>
                    <a:pt x="319" y="211"/>
                    <a:pt x="319" y="211"/>
                  </a:cubicBezTo>
                  <a:lnTo>
                    <a:pt x="318" y="206"/>
                  </a:lnTo>
                  <a:close/>
                  <a:moveTo>
                    <a:pt x="355" y="207"/>
                  </a:moveTo>
                  <a:cubicBezTo>
                    <a:pt x="348" y="205"/>
                    <a:pt x="348" y="205"/>
                    <a:pt x="348" y="205"/>
                  </a:cubicBezTo>
                  <a:cubicBezTo>
                    <a:pt x="350" y="208"/>
                    <a:pt x="350" y="208"/>
                    <a:pt x="350" y="208"/>
                  </a:cubicBezTo>
                  <a:lnTo>
                    <a:pt x="355" y="207"/>
                  </a:lnTo>
                  <a:close/>
                  <a:moveTo>
                    <a:pt x="295" y="267"/>
                  </a:moveTo>
                  <a:cubicBezTo>
                    <a:pt x="292" y="263"/>
                    <a:pt x="292" y="263"/>
                    <a:pt x="292" y="263"/>
                  </a:cubicBezTo>
                  <a:cubicBezTo>
                    <a:pt x="294" y="262"/>
                    <a:pt x="294" y="262"/>
                    <a:pt x="294" y="262"/>
                  </a:cubicBezTo>
                  <a:cubicBezTo>
                    <a:pt x="290" y="255"/>
                    <a:pt x="290" y="255"/>
                    <a:pt x="290" y="255"/>
                  </a:cubicBezTo>
                  <a:cubicBezTo>
                    <a:pt x="286" y="255"/>
                    <a:pt x="286" y="255"/>
                    <a:pt x="286" y="255"/>
                  </a:cubicBezTo>
                  <a:cubicBezTo>
                    <a:pt x="282" y="249"/>
                    <a:pt x="282" y="249"/>
                    <a:pt x="282" y="249"/>
                  </a:cubicBezTo>
                  <a:cubicBezTo>
                    <a:pt x="276" y="257"/>
                    <a:pt x="276" y="257"/>
                    <a:pt x="276" y="257"/>
                  </a:cubicBezTo>
                  <a:cubicBezTo>
                    <a:pt x="292" y="271"/>
                    <a:pt x="292" y="271"/>
                    <a:pt x="292" y="271"/>
                  </a:cubicBezTo>
                  <a:lnTo>
                    <a:pt x="295" y="267"/>
                  </a:lnTo>
                  <a:close/>
                  <a:moveTo>
                    <a:pt x="295" y="273"/>
                  </a:moveTo>
                  <a:cubicBezTo>
                    <a:pt x="301" y="276"/>
                    <a:pt x="301" y="276"/>
                    <a:pt x="301" y="276"/>
                  </a:cubicBezTo>
                  <a:cubicBezTo>
                    <a:pt x="302" y="278"/>
                    <a:pt x="302" y="278"/>
                    <a:pt x="302" y="278"/>
                  </a:cubicBezTo>
                  <a:cubicBezTo>
                    <a:pt x="309" y="275"/>
                    <a:pt x="309" y="275"/>
                    <a:pt x="309" y="275"/>
                  </a:cubicBezTo>
                  <a:cubicBezTo>
                    <a:pt x="308" y="271"/>
                    <a:pt x="308" y="271"/>
                    <a:pt x="308" y="271"/>
                  </a:cubicBezTo>
                  <a:cubicBezTo>
                    <a:pt x="296" y="271"/>
                    <a:pt x="296" y="271"/>
                    <a:pt x="296" y="271"/>
                  </a:cubicBezTo>
                  <a:lnTo>
                    <a:pt x="295" y="273"/>
                  </a:lnTo>
                  <a:close/>
                  <a:moveTo>
                    <a:pt x="298" y="288"/>
                  </a:moveTo>
                  <a:cubicBezTo>
                    <a:pt x="293" y="282"/>
                    <a:pt x="293" y="282"/>
                    <a:pt x="293" y="282"/>
                  </a:cubicBezTo>
                  <a:cubicBezTo>
                    <a:pt x="291" y="282"/>
                    <a:pt x="291" y="282"/>
                    <a:pt x="291" y="282"/>
                  </a:cubicBezTo>
                  <a:cubicBezTo>
                    <a:pt x="291" y="290"/>
                    <a:pt x="291" y="290"/>
                    <a:pt x="291" y="290"/>
                  </a:cubicBezTo>
                  <a:lnTo>
                    <a:pt x="298" y="288"/>
                  </a:lnTo>
                  <a:close/>
                  <a:moveTo>
                    <a:pt x="284" y="273"/>
                  </a:moveTo>
                  <a:cubicBezTo>
                    <a:pt x="278" y="278"/>
                    <a:pt x="278" y="278"/>
                    <a:pt x="278" y="278"/>
                  </a:cubicBezTo>
                  <a:cubicBezTo>
                    <a:pt x="285" y="279"/>
                    <a:pt x="285" y="279"/>
                    <a:pt x="285" y="279"/>
                  </a:cubicBezTo>
                  <a:lnTo>
                    <a:pt x="284" y="273"/>
                  </a:lnTo>
                  <a:close/>
                  <a:moveTo>
                    <a:pt x="315" y="278"/>
                  </a:moveTo>
                  <a:cubicBezTo>
                    <a:pt x="311" y="283"/>
                    <a:pt x="311" y="283"/>
                    <a:pt x="311" y="283"/>
                  </a:cubicBezTo>
                  <a:cubicBezTo>
                    <a:pt x="316" y="283"/>
                    <a:pt x="316" y="283"/>
                    <a:pt x="316" y="283"/>
                  </a:cubicBezTo>
                  <a:cubicBezTo>
                    <a:pt x="322" y="278"/>
                    <a:pt x="322" y="278"/>
                    <a:pt x="322" y="278"/>
                  </a:cubicBezTo>
                  <a:lnTo>
                    <a:pt x="315" y="278"/>
                  </a:lnTo>
                  <a:close/>
                  <a:moveTo>
                    <a:pt x="322" y="310"/>
                  </a:moveTo>
                  <a:cubicBezTo>
                    <a:pt x="324" y="314"/>
                    <a:pt x="327" y="316"/>
                    <a:pt x="327" y="316"/>
                  </a:cubicBezTo>
                  <a:cubicBezTo>
                    <a:pt x="333" y="307"/>
                    <a:pt x="333" y="307"/>
                    <a:pt x="333" y="307"/>
                  </a:cubicBezTo>
                  <a:cubicBezTo>
                    <a:pt x="335" y="300"/>
                    <a:pt x="335" y="300"/>
                    <a:pt x="335" y="300"/>
                  </a:cubicBezTo>
                  <a:cubicBezTo>
                    <a:pt x="326" y="295"/>
                    <a:pt x="326" y="295"/>
                    <a:pt x="326" y="295"/>
                  </a:cubicBezTo>
                  <a:cubicBezTo>
                    <a:pt x="320" y="305"/>
                    <a:pt x="320" y="305"/>
                    <a:pt x="320" y="305"/>
                  </a:cubicBezTo>
                  <a:cubicBezTo>
                    <a:pt x="320" y="305"/>
                    <a:pt x="319" y="307"/>
                    <a:pt x="322" y="310"/>
                  </a:cubicBezTo>
                  <a:close/>
                  <a:moveTo>
                    <a:pt x="310" y="303"/>
                  </a:moveTo>
                  <a:cubicBezTo>
                    <a:pt x="310" y="303"/>
                    <a:pt x="308" y="305"/>
                    <a:pt x="308" y="307"/>
                  </a:cubicBezTo>
                  <a:cubicBezTo>
                    <a:pt x="307" y="310"/>
                    <a:pt x="310" y="316"/>
                    <a:pt x="312" y="314"/>
                  </a:cubicBezTo>
                  <a:cubicBezTo>
                    <a:pt x="316" y="310"/>
                    <a:pt x="317" y="303"/>
                    <a:pt x="317" y="303"/>
                  </a:cubicBezTo>
                  <a:lnTo>
                    <a:pt x="310" y="303"/>
                  </a:lnTo>
                  <a:close/>
                  <a:moveTo>
                    <a:pt x="306" y="309"/>
                  </a:moveTo>
                  <a:cubicBezTo>
                    <a:pt x="302" y="315"/>
                    <a:pt x="302" y="315"/>
                    <a:pt x="302" y="315"/>
                  </a:cubicBezTo>
                  <a:cubicBezTo>
                    <a:pt x="307" y="316"/>
                    <a:pt x="307" y="316"/>
                    <a:pt x="307" y="316"/>
                  </a:cubicBezTo>
                  <a:lnTo>
                    <a:pt x="306" y="309"/>
                  </a:lnTo>
                  <a:close/>
                  <a:moveTo>
                    <a:pt x="290" y="320"/>
                  </a:moveTo>
                  <a:cubicBezTo>
                    <a:pt x="290" y="320"/>
                    <a:pt x="290" y="318"/>
                    <a:pt x="288" y="316"/>
                  </a:cubicBezTo>
                  <a:cubicBezTo>
                    <a:pt x="285" y="314"/>
                    <a:pt x="283" y="316"/>
                    <a:pt x="283" y="316"/>
                  </a:cubicBezTo>
                  <a:cubicBezTo>
                    <a:pt x="288" y="323"/>
                    <a:pt x="288" y="323"/>
                    <a:pt x="288" y="323"/>
                  </a:cubicBezTo>
                  <a:lnTo>
                    <a:pt x="290" y="320"/>
                  </a:lnTo>
                  <a:close/>
                  <a:moveTo>
                    <a:pt x="271" y="311"/>
                  </a:moveTo>
                  <a:cubicBezTo>
                    <a:pt x="274" y="311"/>
                    <a:pt x="274" y="311"/>
                    <a:pt x="274" y="311"/>
                  </a:cubicBezTo>
                  <a:cubicBezTo>
                    <a:pt x="277" y="307"/>
                    <a:pt x="277" y="307"/>
                    <a:pt x="277" y="307"/>
                  </a:cubicBezTo>
                  <a:cubicBezTo>
                    <a:pt x="275" y="304"/>
                    <a:pt x="275" y="304"/>
                    <a:pt x="275" y="304"/>
                  </a:cubicBezTo>
                  <a:cubicBezTo>
                    <a:pt x="272" y="306"/>
                    <a:pt x="272" y="306"/>
                    <a:pt x="272" y="306"/>
                  </a:cubicBezTo>
                  <a:lnTo>
                    <a:pt x="271" y="311"/>
                  </a:lnTo>
                  <a:close/>
                  <a:moveTo>
                    <a:pt x="270" y="294"/>
                  </a:moveTo>
                  <a:cubicBezTo>
                    <a:pt x="271" y="290"/>
                    <a:pt x="270" y="288"/>
                    <a:pt x="270" y="288"/>
                  </a:cubicBezTo>
                  <a:cubicBezTo>
                    <a:pt x="266" y="290"/>
                    <a:pt x="266" y="290"/>
                    <a:pt x="266" y="290"/>
                  </a:cubicBezTo>
                  <a:cubicBezTo>
                    <a:pt x="266" y="296"/>
                    <a:pt x="266" y="296"/>
                    <a:pt x="266" y="296"/>
                  </a:cubicBezTo>
                  <a:cubicBezTo>
                    <a:pt x="267" y="301"/>
                    <a:pt x="267" y="301"/>
                    <a:pt x="267" y="301"/>
                  </a:cubicBezTo>
                  <a:cubicBezTo>
                    <a:pt x="267" y="301"/>
                    <a:pt x="270" y="300"/>
                    <a:pt x="270" y="294"/>
                  </a:cubicBezTo>
                  <a:close/>
                  <a:moveTo>
                    <a:pt x="260" y="275"/>
                  </a:moveTo>
                  <a:cubicBezTo>
                    <a:pt x="259" y="287"/>
                    <a:pt x="259" y="287"/>
                    <a:pt x="259" y="287"/>
                  </a:cubicBezTo>
                  <a:cubicBezTo>
                    <a:pt x="267" y="276"/>
                    <a:pt x="267" y="276"/>
                    <a:pt x="267" y="276"/>
                  </a:cubicBezTo>
                  <a:lnTo>
                    <a:pt x="260" y="275"/>
                  </a:lnTo>
                  <a:close/>
                  <a:moveTo>
                    <a:pt x="366" y="261"/>
                  </a:moveTo>
                  <a:cubicBezTo>
                    <a:pt x="367" y="258"/>
                    <a:pt x="367" y="258"/>
                    <a:pt x="367" y="258"/>
                  </a:cubicBezTo>
                  <a:cubicBezTo>
                    <a:pt x="359" y="262"/>
                    <a:pt x="359" y="262"/>
                    <a:pt x="359" y="262"/>
                  </a:cubicBezTo>
                  <a:cubicBezTo>
                    <a:pt x="359" y="262"/>
                    <a:pt x="356" y="257"/>
                    <a:pt x="352" y="262"/>
                  </a:cubicBezTo>
                  <a:cubicBezTo>
                    <a:pt x="348" y="269"/>
                    <a:pt x="351" y="274"/>
                    <a:pt x="351" y="274"/>
                  </a:cubicBezTo>
                  <a:cubicBezTo>
                    <a:pt x="358" y="269"/>
                    <a:pt x="358" y="269"/>
                    <a:pt x="358" y="269"/>
                  </a:cubicBezTo>
                  <a:cubicBezTo>
                    <a:pt x="362" y="269"/>
                    <a:pt x="362" y="269"/>
                    <a:pt x="362" y="269"/>
                  </a:cubicBezTo>
                  <a:lnTo>
                    <a:pt x="366" y="261"/>
                  </a:lnTo>
                  <a:close/>
                  <a:moveTo>
                    <a:pt x="381" y="255"/>
                  </a:moveTo>
                  <a:cubicBezTo>
                    <a:pt x="384" y="253"/>
                    <a:pt x="384" y="253"/>
                    <a:pt x="384" y="253"/>
                  </a:cubicBezTo>
                  <a:cubicBezTo>
                    <a:pt x="384" y="253"/>
                    <a:pt x="390" y="258"/>
                    <a:pt x="393" y="257"/>
                  </a:cubicBezTo>
                  <a:cubicBezTo>
                    <a:pt x="396" y="256"/>
                    <a:pt x="401" y="249"/>
                    <a:pt x="401" y="249"/>
                  </a:cubicBezTo>
                  <a:cubicBezTo>
                    <a:pt x="402" y="244"/>
                    <a:pt x="402" y="244"/>
                    <a:pt x="402" y="244"/>
                  </a:cubicBezTo>
                  <a:cubicBezTo>
                    <a:pt x="398" y="244"/>
                    <a:pt x="398" y="244"/>
                    <a:pt x="398" y="244"/>
                  </a:cubicBezTo>
                  <a:cubicBezTo>
                    <a:pt x="398" y="246"/>
                    <a:pt x="398" y="246"/>
                    <a:pt x="398" y="246"/>
                  </a:cubicBezTo>
                  <a:cubicBezTo>
                    <a:pt x="398" y="246"/>
                    <a:pt x="393" y="242"/>
                    <a:pt x="387" y="245"/>
                  </a:cubicBezTo>
                  <a:cubicBezTo>
                    <a:pt x="381" y="248"/>
                    <a:pt x="376" y="252"/>
                    <a:pt x="376" y="252"/>
                  </a:cubicBezTo>
                  <a:cubicBezTo>
                    <a:pt x="377" y="257"/>
                    <a:pt x="377" y="257"/>
                    <a:pt x="377" y="257"/>
                  </a:cubicBezTo>
                  <a:lnTo>
                    <a:pt x="381" y="255"/>
                  </a:lnTo>
                  <a:close/>
                  <a:moveTo>
                    <a:pt x="373" y="258"/>
                  </a:moveTo>
                  <a:cubicBezTo>
                    <a:pt x="370" y="263"/>
                    <a:pt x="370" y="263"/>
                    <a:pt x="370" y="263"/>
                  </a:cubicBezTo>
                  <a:cubicBezTo>
                    <a:pt x="376" y="264"/>
                    <a:pt x="376" y="264"/>
                    <a:pt x="376" y="264"/>
                  </a:cubicBezTo>
                  <a:lnTo>
                    <a:pt x="373" y="258"/>
                  </a:lnTo>
                  <a:close/>
                  <a:moveTo>
                    <a:pt x="377" y="276"/>
                  </a:moveTo>
                  <a:cubicBezTo>
                    <a:pt x="382" y="284"/>
                    <a:pt x="382" y="284"/>
                    <a:pt x="382" y="284"/>
                  </a:cubicBezTo>
                  <a:cubicBezTo>
                    <a:pt x="382" y="274"/>
                    <a:pt x="382" y="274"/>
                    <a:pt x="382" y="274"/>
                  </a:cubicBezTo>
                  <a:lnTo>
                    <a:pt x="377" y="276"/>
                  </a:lnTo>
                  <a:close/>
                  <a:moveTo>
                    <a:pt x="398" y="264"/>
                  </a:moveTo>
                  <a:cubicBezTo>
                    <a:pt x="402" y="269"/>
                    <a:pt x="402" y="269"/>
                    <a:pt x="402" y="269"/>
                  </a:cubicBezTo>
                  <a:cubicBezTo>
                    <a:pt x="405" y="267"/>
                    <a:pt x="405" y="267"/>
                    <a:pt x="405" y="267"/>
                  </a:cubicBezTo>
                  <a:lnTo>
                    <a:pt x="398" y="264"/>
                  </a:lnTo>
                  <a:close/>
                  <a:moveTo>
                    <a:pt x="387" y="278"/>
                  </a:moveTo>
                  <a:cubicBezTo>
                    <a:pt x="393" y="278"/>
                    <a:pt x="393" y="278"/>
                    <a:pt x="393" y="278"/>
                  </a:cubicBezTo>
                  <a:cubicBezTo>
                    <a:pt x="396" y="276"/>
                    <a:pt x="396" y="276"/>
                    <a:pt x="396" y="276"/>
                  </a:cubicBezTo>
                  <a:cubicBezTo>
                    <a:pt x="387" y="276"/>
                    <a:pt x="387" y="276"/>
                    <a:pt x="387" y="276"/>
                  </a:cubicBezTo>
                  <a:lnTo>
                    <a:pt x="387" y="278"/>
                  </a:lnTo>
                  <a:close/>
                  <a:moveTo>
                    <a:pt x="393" y="285"/>
                  </a:moveTo>
                  <a:cubicBezTo>
                    <a:pt x="398" y="290"/>
                    <a:pt x="398" y="290"/>
                    <a:pt x="398" y="290"/>
                  </a:cubicBezTo>
                  <a:cubicBezTo>
                    <a:pt x="402" y="289"/>
                    <a:pt x="402" y="289"/>
                    <a:pt x="402" y="289"/>
                  </a:cubicBezTo>
                  <a:cubicBezTo>
                    <a:pt x="398" y="284"/>
                    <a:pt x="398" y="284"/>
                    <a:pt x="398" y="284"/>
                  </a:cubicBezTo>
                  <a:lnTo>
                    <a:pt x="393" y="285"/>
                  </a:lnTo>
                  <a:close/>
                  <a:moveTo>
                    <a:pt x="410" y="292"/>
                  </a:moveTo>
                  <a:cubicBezTo>
                    <a:pt x="403" y="292"/>
                    <a:pt x="403" y="292"/>
                    <a:pt x="403" y="292"/>
                  </a:cubicBezTo>
                  <a:cubicBezTo>
                    <a:pt x="405" y="300"/>
                    <a:pt x="405" y="300"/>
                    <a:pt x="405" y="300"/>
                  </a:cubicBezTo>
                  <a:cubicBezTo>
                    <a:pt x="413" y="299"/>
                    <a:pt x="413" y="299"/>
                    <a:pt x="413" y="299"/>
                  </a:cubicBezTo>
                  <a:lnTo>
                    <a:pt x="410" y="292"/>
                  </a:lnTo>
                  <a:close/>
                  <a:moveTo>
                    <a:pt x="430" y="301"/>
                  </a:moveTo>
                  <a:cubicBezTo>
                    <a:pt x="421" y="296"/>
                    <a:pt x="421" y="296"/>
                    <a:pt x="421" y="296"/>
                  </a:cubicBezTo>
                  <a:cubicBezTo>
                    <a:pt x="406" y="314"/>
                    <a:pt x="406" y="314"/>
                    <a:pt x="406" y="314"/>
                  </a:cubicBezTo>
                  <a:cubicBezTo>
                    <a:pt x="409" y="317"/>
                    <a:pt x="409" y="317"/>
                    <a:pt x="409" y="317"/>
                  </a:cubicBezTo>
                  <a:cubicBezTo>
                    <a:pt x="411" y="312"/>
                    <a:pt x="411" y="312"/>
                    <a:pt x="411" y="312"/>
                  </a:cubicBezTo>
                  <a:cubicBezTo>
                    <a:pt x="418" y="311"/>
                    <a:pt x="418" y="311"/>
                    <a:pt x="418" y="311"/>
                  </a:cubicBezTo>
                  <a:cubicBezTo>
                    <a:pt x="421" y="306"/>
                    <a:pt x="421" y="306"/>
                    <a:pt x="421" y="306"/>
                  </a:cubicBezTo>
                  <a:lnTo>
                    <a:pt x="430" y="301"/>
                  </a:lnTo>
                  <a:close/>
                  <a:moveTo>
                    <a:pt x="328" y="330"/>
                  </a:moveTo>
                  <a:cubicBezTo>
                    <a:pt x="319" y="322"/>
                    <a:pt x="319" y="322"/>
                    <a:pt x="319" y="322"/>
                  </a:cubicBezTo>
                  <a:cubicBezTo>
                    <a:pt x="319" y="329"/>
                    <a:pt x="319" y="329"/>
                    <a:pt x="319" y="329"/>
                  </a:cubicBezTo>
                  <a:cubicBezTo>
                    <a:pt x="326" y="333"/>
                    <a:pt x="326" y="333"/>
                    <a:pt x="326" y="333"/>
                  </a:cubicBezTo>
                  <a:lnTo>
                    <a:pt x="328" y="330"/>
                  </a:lnTo>
                  <a:close/>
                  <a:moveTo>
                    <a:pt x="354" y="306"/>
                  </a:moveTo>
                  <a:cubicBezTo>
                    <a:pt x="344" y="321"/>
                    <a:pt x="344" y="321"/>
                    <a:pt x="344" y="321"/>
                  </a:cubicBezTo>
                  <a:cubicBezTo>
                    <a:pt x="352" y="319"/>
                    <a:pt x="352" y="319"/>
                    <a:pt x="352" y="319"/>
                  </a:cubicBezTo>
                  <a:cubicBezTo>
                    <a:pt x="355" y="311"/>
                    <a:pt x="355" y="311"/>
                    <a:pt x="355" y="311"/>
                  </a:cubicBezTo>
                  <a:cubicBezTo>
                    <a:pt x="360" y="308"/>
                    <a:pt x="360" y="308"/>
                    <a:pt x="360" y="308"/>
                  </a:cubicBezTo>
                  <a:lnTo>
                    <a:pt x="354" y="306"/>
                  </a:lnTo>
                  <a:close/>
                  <a:moveTo>
                    <a:pt x="378" y="333"/>
                  </a:moveTo>
                  <a:cubicBezTo>
                    <a:pt x="386" y="323"/>
                    <a:pt x="386" y="323"/>
                    <a:pt x="386" y="323"/>
                  </a:cubicBezTo>
                  <a:cubicBezTo>
                    <a:pt x="383" y="321"/>
                    <a:pt x="383" y="321"/>
                    <a:pt x="383" y="321"/>
                  </a:cubicBezTo>
                  <a:cubicBezTo>
                    <a:pt x="375" y="326"/>
                    <a:pt x="375" y="326"/>
                    <a:pt x="375" y="326"/>
                  </a:cubicBezTo>
                  <a:lnTo>
                    <a:pt x="378" y="333"/>
                  </a:lnTo>
                  <a:close/>
                  <a:moveTo>
                    <a:pt x="231" y="176"/>
                  </a:moveTo>
                  <a:cubicBezTo>
                    <a:pt x="233" y="170"/>
                    <a:pt x="233" y="170"/>
                    <a:pt x="233" y="170"/>
                  </a:cubicBezTo>
                  <a:cubicBezTo>
                    <a:pt x="228" y="175"/>
                    <a:pt x="228" y="175"/>
                    <a:pt x="228" y="175"/>
                  </a:cubicBezTo>
                  <a:lnTo>
                    <a:pt x="231" y="176"/>
                  </a:lnTo>
                  <a:close/>
                  <a:moveTo>
                    <a:pt x="211" y="268"/>
                  </a:moveTo>
                  <a:cubicBezTo>
                    <a:pt x="213" y="272"/>
                    <a:pt x="213" y="272"/>
                    <a:pt x="213" y="272"/>
                  </a:cubicBezTo>
                  <a:cubicBezTo>
                    <a:pt x="218" y="269"/>
                    <a:pt x="218" y="269"/>
                    <a:pt x="218" y="269"/>
                  </a:cubicBezTo>
                  <a:cubicBezTo>
                    <a:pt x="216" y="263"/>
                    <a:pt x="216" y="263"/>
                    <a:pt x="216" y="263"/>
                  </a:cubicBezTo>
                  <a:lnTo>
                    <a:pt x="211" y="268"/>
                  </a:lnTo>
                  <a:close/>
                  <a:moveTo>
                    <a:pt x="222" y="278"/>
                  </a:moveTo>
                  <a:cubicBezTo>
                    <a:pt x="213" y="278"/>
                    <a:pt x="213" y="278"/>
                    <a:pt x="213" y="278"/>
                  </a:cubicBezTo>
                  <a:cubicBezTo>
                    <a:pt x="217" y="286"/>
                    <a:pt x="217" y="286"/>
                    <a:pt x="217" y="286"/>
                  </a:cubicBezTo>
                  <a:lnTo>
                    <a:pt x="222" y="278"/>
                  </a:lnTo>
                  <a:close/>
                  <a:moveTo>
                    <a:pt x="200" y="382"/>
                  </a:moveTo>
                  <a:cubicBezTo>
                    <a:pt x="209" y="386"/>
                    <a:pt x="209" y="386"/>
                    <a:pt x="209" y="386"/>
                  </a:cubicBezTo>
                  <a:cubicBezTo>
                    <a:pt x="210" y="379"/>
                    <a:pt x="210" y="379"/>
                    <a:pt x="210" y="379"/>
                  </a:cubicBezTo>
                  <a:cubicBezTo>
                    <a:pt x="201" y="372"/>
                    <a:pt x="201" y="372"/>
                    <a:pt x="201" y="372"/>
                  </a:cubicBezTo>
                  <a:lnTo>
                    <a:pt x="200" y="382"/>
                  </a:lnTo>
                  <a:close/>
                  <a:moveTo>
                    <a:pt x="283" y="333"/>
                  </a:moveTo>
                  <a:cubicBezTo>
                    <a:pt x="276" y="332"/>
                    <a:pt x="276" y="332"/>
                    <a:pt x="276" y="332"/>
                  </a:cubicBezTo>
                  <a:cubicBezTo>
                    <a:pt x="276" y="337"/>
                    <a:pt x="276" y="337"/>
                    <a:pt x="276" y="337"/>
                  </a:cubicBezTo>
                  <a:cubicBezTo>
                    <a:pt x="273" y="334"/>
                    <a:pt x="273" y="334"/>
                    <a:pt x="273" y="334"/>
                  </a:cubicBezTo>
                  <a:cubicBezTo>
                    <a:pt x="270" y="335"/>
                    <a:pt x="270" y="335"/>
                    <a:pt x="270" y="335"/>
                  </a:cubicBezTo>
                  <a:cubicBezTo>
                    <a:pt x="269" y="345"/>
                    <a:pt x="269" y="345"/>
                    <a:pt x="269" y="345"/>
                  </a:cubicBezTo>
                  <a:cubicBezTo>
                    <a:pt x="283" y="341"/>
                    <a:pt x="283" y="341"/>
                    <a:pt x="283" y="341"/>
                  </a:cubicBezTo>
                  <a:lnTo>
                    <a:pt x="283" y="333"/>
                  </a:lnTo>
                  <a:close/>
                  <a:moveTo>
                    <a:pt x="263" y="327"/>
                  </a:moveTo>
                  <a:cubicBezTo>
                    <a:pt x="259" y="331"/>
                    <a:pt x="259" y="331"/>
                    <a:pt x="259" y="331"/>
                  </a:cubicBezTo>
                  <a:cubicBezTo>
                    <a:pt x="266" y="335"/>
                    <a:pt x="266" y="335"/>
                    <a:pt x="266" y="335"/>
                  </a:cubicBezTo>
                  <a:lnTo>
                    <a:pt x="263" y="327"/>
                  </a:lnTo>
                  <a:close/>
                  <a:moveTo>
                    <a:pt x="311" y="327"/>
                  </a:moveTo>
                  <a:cubicBezTo>
                    <a:pt x="305" y="337"/>
                    <a:pt x="305" y="337"/>
                    <a:pt x="305" y="337"/>
                  </a:cubicBezTo>
                  <a:cubicBezTo>
                    <a:pt x="316" y="332"/>
                    <a:pt x="316" y="332"/>
                    <a:pt x="316" y="332"/>
                  </a:cubicBezTo>
                  <a:lnTo>
                    <a:pt x="311" y="327"/>
                  </a:lnTo>
                  <a:close/>
                  <a:moveTo>
                    <a:pt x="337" y="350"/>
                  </a:moveTo>
                  <a:cubicBezTo>
                    <a:pt x="331" y="340"/>
                    <a:pt x="331" y="340"/>
                    <a:pt x="331" y="340"/>
                  </a:cubicBezTo>
                  <a:cubicBezTo>
                    <a:pt x="325" y="343"/>
                    <a:pt x="325" y="343"/>
                    <a:pt x="325" y="343"/>
                  </a:cubicBezTo>
                  <a:cubicBezTo>
                    <a:pt x="329" y="352"/>
                    <a:pt x="329" y="352"/>
                    <a:pt x="329" y="352"/>
                  </a:cubicBezTo>
                  <a:lnTo>
                    <a:pt x="337" y="350"/>
                  </a:lnTo>
                  <a:close/>
                  <a:moveTo>
                    <a:pt x="349" y="349"/>
                  </a:moveTo>
                  <a:cubicBezTo>
                    <a:pt x="356" y="346"/>
                    <a:pt x="356" y="346"/>
                    <a:pt x="356" y="346"/>
                  </a:cubicBezTo>
                  <a:cubicBezTo>
                    <a:pt x="351" y="341"/>
                    <a:pt x="351" y="341"/>
                    <a:pt x="351" y="341"/>
                  </a:cubicBezTo>
                  <a:lnTo>
                    <a:pt x="349" y="349"/>
                  </a:lnTo>
                  <a:close/>
                  <a:moveTo>
                    <a:pt x="304" y="339"/>
                  </a:moveTo>
                  <a:cubicBezTo>
                    <a:pt x="298" y="335"/>
                    <a:pt x="298" y="335"/>
                    <a:pt x="298" y="335"/>
                  </a:cubicBezTo>
                  <a:cubicBezTo>
                    <a:pt x="296" y="337"/>
                    <a:pt x="296" y="337"/>
                    <a:pt x="296" y="337"/>
                  </a:cubicBezTo>
                  <a:cubicBezTo>
                    <a:pt x="303" y="342"/>
                    <a:pt x="303" y="342"/>
                    <a:pt x="303" y="342"/>
                  </a:cubicBezTo>
                  <a:lnTo>
                    <a:pt x="304" y="339"/>
                  </a:lnTo>
                  <a:close/>
                  <a:moveTo>
                    <a:pt x="63" y="291"/>
                  </a:moveTo>
                  <a:cubicBezTo>
                    <a:pt x="67" y="300"/>
                    <a:pt x="67" y="300"/>
                    <a:pt x="67" y="300"/>
                  </a:cubicBezTo>
                  <a:cubicBezTo>
                    <a:pt x="80" y="306"/>
                    <a:pt x="80" y="306"/>
                    <a:pt x="80" y="306"/>
                  </a:cubicBezTo>
                  <a:cubicBezTo>
                    <a:pt x="80" y="300"/>
                    <a:pt x="80" y="300"/>
                    <a:pt x="80" y="300"/>
                  </a:cubicBezTo>
                  <a:cubicBezTo>
                    <a:pt x="86" y="296"/>
                    <a:pt x="86" y="296"/>
                    <a:pt x="86" y="296"/>
                  </a:cubicBezTo>
                  <a:cubicBezTo>
                    <a:pt x="69" y="287"/>
                    <a:pt x="69" y="287"/>
                    <a:pt x="69" y="287"/>
                  </a:cubicBezTo>
                  <a:lnTo>
                    <a:pt x="63" y="291"/>
                  </a:lnTo>
                  <a:close/>
                  <a:moveTo>
                    <a:pt x="43" y="268"/>
                  </a:moveTo>
                  <a:cubicBezTo>
                    <a:pt x="44" y="273"/>
                    <a:pt x="44" y="273"/>
                    <a:pt x="44" y="273"/>
                  </a:cubicBezTo>
                  <a:cubicBezTo>
                    <a:pt x="47" y="274"/>
                    <a:pt x="47" y="274"/>
                    <a:pt x="47" y="274"/>
                  </a:cubicBezTo>
                  <a:cubicBezTo>
                    <a:pt x="48" y="263"/>
                    <a:pt x="48" y="263"/>
                    <a:pt x="48" y="263"/>
                  </a:cubicBezTo>
                  <a:cubicBezTo>
                    <a:pt x="47" y="260"/>
                    <a:pt x="47" y="260"/>
                    <a:pt x="47" y="260"/>
                  </a:cubicBezTo>
                  <a:lnTo>
                    <a:pt x="43" y="268"/>
                  </a:lnTo>
                  <a:close/>
                  <a:moveTo>
                    <a:pt x="69" y="279"/>
                  </a:moveTo>
                  <a:cubicBezTo>
                    <a:pt x="72" y="277"/>
                    <a:pt x="71" y="272"/>
                    <a:pt x="66" y="267"/>
                  </a:cubicBezTo>
                  <a:cubicBezTo>
                    <a:pt x="62" y="261"/>
                    <a:pt x="57" y="254"/>
                    <a:pt x="57" y="254"/>
                  </a:cubicBezTo>
                  <a:cubicBezTo>
                    <a:pt x="55" y="255"/>
                    <a:pt x="55" y="255"/>
                    <a:pt x="55" y="255"/>
                  </a:cubicBezTo>
                  <a:cubicBezTo>
                    <a:pt x="55" y="260"/>
                    <a:pt x="55" y="260"/>
                    <a:pt x="55" y="260"/>
                  </a:cubicBezTo>
                  <a:cubicBezTo>
                    <a:pt x="51" y="262"/>
                    <a:pt x="51" y="262"/>
                    <a:pt x="51" y="262"/>
                  </a:cubicBezTo>
                  <a:cubicBezTo>
                    <a:pt x="51" y="262"/>
                    <a:pt x="49" y="277"/>
                    <a:pt x="55" y="277"/>
                  </a:cubicBezTo>
                  <a:cubicBezTo>
                    <a:pt x="59" y="277"/>
                    <a:pt x="64" y="276"/>
                    <a:pt x="64" y="276"/>
                  </a:cubicBezTo>
                  <a:cubicBezTo>
                    <a:pt x="64" y="276"/>
                    <a:pt x="64" y="280"/>
                    <a:pt x="69" y="279"/>
                  </a:cubicBezTo>
                  <a:close/>
                  <a:moveTo>
                    <a:pt x="67" y="263"/>
                  </a:moveTo>
                  <a:cubicBezTo>
                    <a:pt x="71" y="264"/>
                    <a:pt x="74" y="267"/>
                    <a:pt x="74" y="267"/>
                  </a:cubicBezTo>
                  <a:cubicBezTo>
                    <a:pt x="74" y="267"/>
                    <a:pt x="76" y="264"/>
                    <a:pt x="72" y="260"/>
                  </a:cubicBezTo>
                  <a:cubicBezTo>
                    <a:pt x="69" y="257"/>
                    <a:pt x="66" y="251"/>
                    <a:pt x="66" y="251"/>
                  </a:cubicBezTo>
                  <a:cubicBezTo>
                    <a:pt x="62" y="252"/>
                    <a:pt x="62" y="252"/>
                    <a:pt x="62" y="252"/>
                  </a:cubicBezTo>
                  <a:cubicBezTo>
                    <a:pt x="62" y="252"/>
                    <a:pt x="64" y="261"/>
                    <a:pt x="67" y="263"/>
                  </a:cubicBezTo>
                  <a:close/>
                  <a:moveTo>
                    <a:pt x="18" y="190"/>
                  </a:moveTo>
                  <a:cubicBezTo>
                    <a:pt x="16" y="185"/>
                    <a:pt x="18" y="183"/>
                    <a:pt x="18" y="183"/>
                  </a:cubicBezTo>
                  <a:cubicBezTo>
                    <a:pt x="12" y="179"/>
                    <a:pt x="12" y="179"/>
                    <a:pt x="12" y="179"/>
                  </a:cubicBezTo>
                  <a:cubicBezTo>
                    <a:pt x="12" y="179"/>
                    <a:pt x="16" y="180"/>
                    <a:pt x="16" y="177"/>
                  </a:cubicBezTo>
                  <a:cubicBezTo>
                    <a:pt x="16" y="173"/>
                    <a:pt x="12" y="169"/>
                    <a:pt x="6" y="173"/>
                  </a:cubicBezTo>
                  <a:cubicBezTo>
                    <a:pt x="0" y="176"/>
                    <a:pt x="0" y="181"/>
                    <a:pt x="5" y="183"/>
                  </a:cubicBezTo>
                  <a:cubicBezTo>
                    <a:pt x="8" y="185"/>
                    <a:pt x="12" y="189"/>
                    <a:pt x="12" y="189"/>
                  </a:cubicBezTo>
                  <a:cubicBezTo>
                    <a:pt x="12" y="189"/>
                    <a:pt x="10" y="193"/>
                    <a:pt x="14" y="195"/>
                  </a:cubicBezTo>
                  <a:cubicBezTo>
                    <a:pt x="29" y="199"/>
                    <a:pt x="29" y="199"/>
                    <a:pt x="29" y="199"/>
                  </a:cubicBezTo>
                  <a:cubicBezTo>
                    <a:pt x="25" y="193"/>
                    <a:pt x="25" y="193"/>
                    <a:pt x="25" y="193"/>
                  </a:cubicBezTo>
                  <a:cubicBezTo>
                    <a:pt x="25" y="193"/>
                    <a:pt x="21" y="194"/>
                    <a:pt x="18" y="190"/>
                  </a:cubicBezTo>
                  <a:close/>
                  <a:moveTo>
                    <a:pt x="392" y="415"/>
                  </a:moveTo>
                  <a:cubicBezTo>
                    <a:pt x="392" y="415"/>
                    <a:pt x="393" y="410"/>
                    <a:pt x="392" y="409"/>
                  </a:cubicBezTo>
                  <a:cubicBezTo>
                    <a:pt x="390" y="409"/>
                    <a:pt x="385" y="418"/>
                    <a:pt x="385" y="418"/>
                  </a:cubicBezTo>
                  <a:cubicBezTo>
                    <a:pt x="385" y="418"/>
                    <a:pt x="383" y="416"/>
                    <a:pt x="382" y="416"/>
                  </a:cubicBezTo>
                  <a:cubicBezTo>
                    <a:pt x="380" y="416"/>
                    <a:pt x="372" y="421"/>
                    <a:pt x="372" y="421"/>
                  </a:cubicBezTo>
                  <a:cubicBezTo>
                    <a:pt x="370" y="422"/>
                    <a:pt x="370" y="422"/>
                    <a:pt x="370" y="422"/>
                  </a:cubicBezTo>
                  <a:cubicBezTo>
                    <a:pt x="370" y="422"/>
                    <a:pt x="369" y="426"/>
                    <a:pt x="366" y="426"/>
                  </a:cubicBezTo>
                  <a:cubicBezTo>
                    <a:pt x="362" y="427"/>
                    <a:pt x="362" y="418"/>
                    <a:pt x="362" y="418"/>
                  </a:cubicBezTo>
                  <a:cubicBezTo>
                    <a:pt x="362" y="418"/>
                    <a:pt x="367" y="413"/>
                    <a:pt x="360" y="413"/>
                  </a:cubicBezTo>
                  <a:cubicBezTo>
                    <a:pt x="353" y="413"/>
                    <a:pt x="349" y="418"/>
                    <a:pt x="347" y="418"/>
                  </a:cubicBezTo>
                  <a:cubicBezTo>
                    <a:pt x="345" y="419"/>
                    <a:pt x="345" y="416"/>
                    <a:pt x="342" y="416"/>
                  </a:cubicBezTo>
                  <a:cubicBezTo>
                    <a:pt x="338" y="416"/>
                    <a:pt x="324" y="420"/>
                    <a:pt x="324" y="420"/>
                  </a:cubicBezTo>
                  <a:cubicBezTo>
                    <a:pt x="321" y="414"/>
                    <a:pt x="321" y="414"/>
                    <a:pt x="321" y="414"/>
                  </a:cubicBezTo>
                  <a:cubicBezTo>
                    <a:pt x="318" y="414"/>
                    <a:pt x="318" y="414"/>
                    <a:pt x="318" y="414"/>
                  </a:cubicBezTo>
                  <a:cubicBezTo>
                    <a:pt x="317" y="416"/>
                    <a:pt x="317" y="416"/>
                    <a:pt x="317" y="416"/>
                  </a:cubicBezTo>
                  <a:cubicBezTo>
                    <a:pt x="317" y="416"/>
                    <a:pt x="309" y="415"/>
                    <a:pt x="305" y="417"/>
                  </a:cubicBezTo>
                  <a:cubicBezTo>
                    <a:pt x="301" y="418"/>
                    <a:pt x="296" y="421"/>
                    <a:pt x="294" y="424"/>
                  </a:cubicBezTo>
                  <a:cubicBezTo>
                    <a:pt x="292" y="425"/>
                    <a:pt x="282" y="424"/>
                    <a:pt x="282" y="424"/>
                  </a:cubicBezTo>
                  <a:cubicBezTo>
                    <a:pt x="284" y="421"/>
                    <a:pt x="284" y="421"/>
                    <a:pt x="284" y="421"/>
                  </a:cubicBezTo>
                  <a:cubicBezTo>
                    <a:pt x="280" y="418"/>
                    <a:pt x="280" y="418"/>
                    <a:pt x="280" y="418"/>
                  </a:cubicBezTo>
                  <a:cubicBezTo>
                    <a:pt x="277" y="421"/>
                    <a:pt x="277" y="421"/>
                    <a:pt x="277" y="421"/>
                  </a:cubicBezTo>
                  <a:cubicBezTo>
                    <a:pt x="277" y="421"/>
                    <a:pt x="272" y="422"/>
                    <a:pt x="272" y="419"/>
                  </a:cubicBezTo>
                  <a:cubicBezTo>
                    <a:pt x="272" y="415"/>
                    <a:pt x="283" y="422"/>
                    <a:pt x="276" y="414"/>
                  </a:cubicBezTo>
                  <a:cubicBezTo>
                    <a:pt x="271" y="405"/>
                    <a:pt x="268" y="417"/>
                    <a:pt x="268" y="417"/>
                  </a:cubicBezTo>
                  <a:cubicBezTo>
                    <a:pt x="268" y="417"/>
                    <a:pt x="263" y="417"/>
                    <a:pt x="260" y="418"/>
                  </a:cubicBezTo>
                  <a:cubicBezTo>
                    <a:pt x="258" y="419"/>
                    <a:pt x="254" y="418"/>
                    <a:pt x="254" y="418"/>
                  </a:cubicBezTo>
                  <a:cubicBezTo>
                    <a:pt x="254" y="418"/>
                    <a:pt x="253" y="408"/>
                    <a:pt x="250" y="409"/>
                  </a:cubicBezTo>
                  <a:cubicBezTo>
                    <a:pt x="245" y="411"/>
                    <a:pt x="252" y="420"/>
                    <a:pt x="247" y="421"/>
                  </a:cubicBezTo>
                  <a:cubicBezTo>
                    <a:pt x="244" y="422"/>
                    <a:pt x="244" y="414"/>
                    <a:pt x="244" y="414"/>
                  </a:cubicBezTo>
                  <a:cubicBezTo>
                    <a:pt x="242" y="413"/>
                    <a:pt x="242" y="413"/>
                    <a:pt x="242" y="413"/>
                  </a:cubicBezTo>
                  <a:cubicBezTo>
                    <a:pt x="242" y="413"/>
                    <a:pt x="241" y="425"/>
                    <a:pt x="240" y="428"/>
                  </a:cubicBezTo>
                  <a:cubicBezTo>
                    <a:pt x="238" y="432"/>
                    <a:pt x="240" y="435"/>
                    <a:pt x="243" y="440"/>
                  </a:cubicBezTo>
                  <a:cubicBezTo>
                    <a:pt x="246" y="443"/>
                    <a:pt x="258" y="437"/>
                    <a:pt x="260" y="437"/>
                  </a:cubicBezTo>
                  <a:cubicBezTo>
                    <a:pt x="263" y="437"/>
                    <a:pt x="269" y="440"/>
                    <a:pt x="273" y="440"/>
                  </a:cubicBezTo>
                  <a:cubicBezTo>
                    <a:pt x="277" y="440"/>
                    <a:pt x="287" y="436"/>
                    <a:pt x="287" y="436"/>
                  </a:cubicBezTo>
                  <a:cubicBezTo>
                    <a:pt x="298" y="438"/>
                    <a:pt x="298" y="438"/>
                    <a:pt x="298" y="438"/>
                  </a:cubicBezTo>
                  <a:cubicBezTo>
                    <a:pt x="298" y="438"/>
                    <a:pt x="303" y="436"/>
                    <a:pt x="309" y="441"/>
                  </a:cubicBezTo>
                  <a:cubicBezTo>
                    <a:pt x="316" y="444"/>
                    <a:pt x="309" y="450"/>
                    <a:pt x="309" y="450"/>
                  </a:cubicBezTo>
                  <a:cubicBezTo>
                    <a:pt x="310" y="452"/>
                    <a:pt x="310" y="452"/>
                    <a:pt x="310" y="452"/>
                  </a:cubicBezTo>
                  <a:cubicBezTo>
                    <a:pt x="310" y="452"/>
                    <a:pt x="318" y="448"/>
                    <a:pt x="323" y="447"/>
                  </a:cubicBezTo>
                  <a:cubicBezTo>
                    <a:pt x="328" y="446"/>
                    <a:pt x="340" y="442"/>
                    <a:pt x="344" y="440"/>
                  </a:cubicBezTo>
                  <a:cubicBezTo>
                    <a:pt x="348" y="437"/>
                    <a:pt x="360" y="435"/>
                    <a:pt x="360" y="435"/>
                  </a:cubicBezTo>
                  <a:cubicBezTo>
                    <a:pt x="367" y="436"/>
                    <a:pt x="367" y="436"/>
                    <a:pt x="367" y="436"/>
                  </a:cubicBezTo>
                  <a:cubicBezTo>
                    <a:pt x="373" y="431"/>
                    <a:pt x="373" y="431"/>
                    <a:pt x="373" y="431"/>
                  </a:cubicBezTo>
                  <a:cubicBezTo>
                    <a:pt x="373" y="431"/>
                    <a:pt x="384" y="431"/>
                    <a:pt x="389" y="429"/>
                  </a:cubicBezTo>
                  <a:cubicBezTo>
                    <a:pt x="394" y="428"/>
                    <a:pt x="394" y="416"/>
                    <a:pt x="394" y="416"/>
                  </a:cubicBezTo>
                  <a:lnTo>
                    <a:pt x="392" y="415"/>
                  </a:lnTo>
                  <a:close/>
                  <a:moveTo>
                    <a:pt x="482" y="322"/>
                  </a:moveTo>
                  <a:cubicBezTo>
                    <a:pt x="482" y="319"/>
                    <a:pt x="480" y="317"/>
                    <a:pt x="480" y="317"/>
                  </a:cubicBezTo>
                  <a:cubicBezTo>
                    <a:pt x="480" y="317"/>
                    <a:pt x="472" y="320"/>
                    <a:pt x="469" y="323"/>
                  </a:cubicBezTo>
                  <a:cubicBezTo>
                    <a:pt x="465" y="326"/>
                    <a:pt x="463" y="332"/>
                    <a:pt x="463" y="332"/>
                  </a:cubicBezTo>
                  <a:cubicBezTo>
                    <a:pt x="463" y="332"/>
                    <a:pt x="458" y="334"/>
                    <a:pt x="458" y="335"/>
                  </a:cubicBezTo>
                  <a:cubicBezTo>
                    <a:pt x="458" y="338"/>
                    <a:pt x="458" y="338"/>
                    <a:pt x="458" y="338"/>
                  </a:cubicBezTo>
                  <a:cubicBezTo>
                    <a:pt x="458" y="338"/>
                    <a:pt x="453" y="340"/>
                    <a:pt x="455" y="342"/>
                  </a:cubicBezTo>
                  <a:cubicBezTo>
                    <a:pt x="457" y="343"/>
                    <a:pt x="459" y="346"/>
                    <a:pt x="459" y="346"/>
                  </a:cubicBezTo>
                  <a:cubicBezTo>
                    <a:pt x="459" y="352"/>
                    <a:pt x="459" y="352"/>
                    <a:pt x="459" y="352"/>
                  </a:cubicBezTo>
                  <a:cubicBezTo>
                    <a:pt x="459" y="354"/>
                    <a:pt x="462" y="358"/>
                    <a:pt x="462" y="358"/>
                  </a:cubicBezTo>
                  <a:cubicBezTo>
                    <a:pt x="465" y="358"/>
                    <a:pt x="469" y="351"/>
                    <a:pt x="470" y="349"/>
                  </a:cubicBezTo>
                  <a:cubicBezTo>
                    <a:pt x="471" y="347"/>
                    <a:pt x="474" y="343"/>
                    <a:pt x="474" y="343"/>
                  </a:cubicBezTo>
                  <a:cubicBezTo>
                    <a:pt x="478" y="343"/>
                    <a:pt x="478" y="343"/>
                    <a:pt x="478" y="343"/>
                  </a:cubicBezTo>
                  <a:cubicBezTo>
                    <a:pt x="479" y="340"/>
                    <a:pt x="479" y="340"/>
                    <a:pt x="479" y="340"/>
                  </a:cubicBezTo>
                  <a:cubicBezTo>
                    <a:pt x="479" y="340"/>
                    <a:pt x="476" y="340"/>
                    <a:pt x="476" y="338"/>
                  </a:cubicBezTo>
                  <a:cubicBezTo>
                    <a:pt x="478" y="335"/>
                    <a:pt x="480" y="333"/>
                    <a:pt x="480" y="333"/>
                  </a:cubicBezTo>
                  <a:cubicBezTo>
                    <a:pt x="480" y="333"/>
                    <a:pt x="482" y="325"/>
                    <a:pt x="482" y="322"/>
                  </a:cubicBezTo>
                  <a:close/>
                  <a:moveTo>
                    <a:pt x="448" y="337"/>
                  </a:moveTo>
                  <a:cubicBezTo>
                    <a:pt x="442" y="339"/>
                    <a:pt x="444" y="341"/>
                    <a:pt x="448" y="340"/>
                  </a:cubicBezTo>
                  <a:cubicBezTo>
                    <a:pt x="452" y="340"/>
                    <a:pt x="452" y="335"/>
                    <a:pt x="448" y="337"/>
                  </a:cubicBezTo>
                  <a:close/>
                  <a:moveTo>
                    <a:pt x="459" y="310"/>
                  </a:moveTo>
                  <a:cubicBezTo>
                    <a:pt x="457" y="308"/>
                    <a:pt x="457" y="308"/>
                    <a:pt x="457" y="308"/>
                  </a:cubicBezTo>
                  <a:cubicBezTo>
                    <a:pt x="454" y="314"/>
                    <a:pt x="454" y="314"/>
                    <a:pt x="454" y="314"/>
                  </a:cubicBezTo>
                  <a:cubicBezTo>
                    <a:pt x="460" y="317"/>
                    <a:pt x="460" y="317"/>
                    <a:pt x="460" y="317"/>
                  </a:cubicBezTo>
                  <a:lnTo>
                    <a:pt x="459" y="310"/>
                  </a:lnTo>
                  <a:close/>
                  <a:moveTo>
                    <a:pt x="432" y="325"/>
                  </a:moveTo>
                  <a:cubicBezTo>
                    <a:pt x="433" y="329"/>
                    <a:pt x="433" y="329"/>
                    <a:pt x="433" y="329"/>
                  </a:cubicBezTo>
                  <a:cubicBezTo>
                    <a:pt x="441" y="332"/>
                    <a:pt x="441" y="332"/>
                    <a:pt x="441" y="332"/>
                  </a:cubicBezTo>
                  <a:cubicBezTo>
                    <a:pt x="440" y="329"/>
                    <a:pt x="440" y="329"/>
                    <a:pt x="440" y="329"/>
                  </a:cubicBezTo>
                  <a:lnTo>
                    <a:pt x="432" y="325"/>
                  </a:lnTo>
                  <a:close/>
                  <a:moveTo>
                    <a:pt x="422" y="322"/>
                  </a:moveTo>
                  <a:cubicBezTo>
                    <a:pt x="427" y="320"/>
                    <a:pt x="426" y="316"/>
                    <a:pt x="422" y="318"/>
                  </a:cubicBezTo>
                  <a:cubicBezTo>
                    <a:pt x="417" y="320"/>
                    <a:pt x="420" y="323"/>
                    <a:pt x="422" y="322"/>
                  </a:cubicBezTo>
                  <a:close/>
                  <a:moveTo>
                    <a:pt x="435" y="364"/>
                  </a:moveTo>
                  <a:cubicBezTo>
                    <a:pt x="432" y="366"/>
                    <a:pt x="432" y="366"/>
                    <a:pt x="432" y="366"/>
                  </a:cubicBezTo>
                  <a:cubicBezTo>
                    <a:pt x="430" y="380"/>
                    <a:pt x="430" y="380"/>
                    <a:pt x="430" y="380"/>
                  </a:cubicBezTo>
                  <a:cubicBezTo>
                    <a:pt x="427" y="380"/>
                    <a:pt x="427" y="380"/>
                    <a:pt x="427" y="380"/>
                  </a:cubicBezTo>
                  <a:cubicBezTo>
                    <a:pt x="429" y="384"/>
                    <a:pt x="429" y="384"/>
                    <a:pt x="429" y="384"/>
                  </a:cubicBezTo>
                  <a:cubicBezTo>
                    <a:pt x="432" y="386"/>
                    <a:pt x="432" y="386"/>
                    <a:pt x="432" y="386"/>
                  </a:cubicBezTo>
                  <a:cubicBezTo>
                    <a:pt x="433" y="392"/>
                    <a:pt x="433" y="392"/>
                    <a:pt x="433" y="392"/>
                  </a:cubicBezTo>
                  <a:cubicBezTo>
                    <a:pt x="437" y="394"/>
                    <a:pt x="437" y="394"/>
                    <a:pt x="437" y="394"/>
                  </a:cubicBezTo>
                  <a:cubicBezTo>
                    <a:pt x="437" y="390"/>
                    <a:pt x="437" y="390"/>
                    <a:pt x="437" y="390"/>
                  </a:cubicBezTo>
                  <a:cubicBezTo>
                    <a:pt x="439" y="388"/>
                    <a:pt x="439" y="388"/>
                    <a:pt x="439" y="388"/>
                  </a:cubicBezTo>
                  <a:cubicBezTo>
                    <a:pt x="439" y="385"/>
                    <a:pt x="439" y="385"/>
                    <a:pt x="439" y="385"/>
                  </a:cubicBezTo>
                  <a:cubicBezTo>
                    <a:pt x="436" y="382"/>
                    <a:pt x="436" y="382"/>
                    <a:pt x="436" y="382"/>
                  </a:cubicBezTo>
                  <a:lnTo>
                    <a:pt x="435" y="364"/>
                  </a:lnTo>
                  <a:close/>
                  <a:moveTo>
                    <a:pt x="434" y="362"/>
                  </a:moveTo>
                  <a:cubicBezTo>
                    <a:pt x="436" y="358"/>
                    <a:pt x="435" y="353"/>
                    <a:pt x="433" y="357"/>
                  </a:cubicBezTo>
                  <a:cubicBezTo>
                    <a:pt x="431" y="363"/>
                    <a:pt x="431" y="366"/>
                    <a:pt x="434" y="362"/>
                  </a:cubicBezTo>
                  <a:close/>
                  <a:moveTo>
                    <a:pt x="420" y="398"/>
                  </a:moveTo>
                  <a:cubicBezTo>
                    <a:pt x="419" y="402"/>
                    <a:pt x="422" y="400"/>
                    <a:pt x="424" y="399"/>
                  </a:cubicBezTo>
                  <a:cubicBezTo>
                    <a:pt x="430" y="396"/>
                    <a:pt x="429" y="394"/>
                    <a:pt x="429" y="394"/>
                  </a:cubicBezTo>
                  <a:cubicBezTo>
                    <a:pt x="429" y="394"/>
                    <a:pt x="420" y="393"/>
                    <a:pt x="420" y="398"/>
                  </a:cubicBezTo>
                  <a:close/>
                </a:path>
              </a:pathLst>
            </a:custGeom>
            <a:solidFill>
              <a:srgbClr val="FF5050"/>
            </a:solidFill>
            <a:ln w="3175">
              <a:solidFill>
                <a:schemeClr val="bg1"/>
              </a:solidFill>
              <a:round/>
              <a:headEnd/>
              <a:tailEnd/>
            </a:ln>
          </p:spPr>
          <p:txBody>
            <a:bodyPr/>
            <a:lstStyle/>
            <a:p>
              <a:endParaRPr lang="de-DE" dirty="0">
                <a:solidFill>
                  <a:prstClr val="black"/>
                </a:solidFill>
              </a:endParaRPr>
            </a:p>
          </p:txBody>
        </p:sp>
        <p:sp>
          <p:nvSpPr>
            <p:cNvPr id="38" name="Finnland"/>
            <p:cNvSpPr>
              <a:spLocks noEditPoints="1"/>
            </p:cNvSpPr>
            <p:nvPr/>
          </p:nvSpPr>
          <p:spPr bwMode="auto">
            <a:xfrm>
              <a:off x="5219214" y="1031716"/>
              <a:ext cx="651510" cy="1148080"/>
            </a:xfrm>
            <a:custGeom>
              <a:avLst/>
              <a:gdLst>
                <a:gd name="T0" fmla="*/ 318 w 382"/>
                <a:gd name="T1" fmla="*/ 380 h 674"/>
                <a:gd name="T2" fmla="*/ 302 w 382"/>
                <a:gd name="T3" fmla="*/ 312 h 674"/>
                <a:gd name="T4" fmla="*/ 283 w 382"/>
                <a:gd name="T5" fmla="*/ 281 h 674"/>
                <a:gd name="T6" fmla="*/ 264 w 382"/>
                <a:gd name="T7" fmla="*/ 225 h 674"/>
                <a:gd name="T8" fmla="*/ 205 w 382"/>
                <a:gd name="T9" fmla="*/ 113 h 674"/>
                <a:gd name="T10" fmla="*/ 202 w 382"/>
                <a:gd name="T11" fmla="*/ 27 h 674"/>
                <a:gd name="T12" fmla="*/ 124 w 382"/>
                <a:gd name="T13" fmla="*/ 29 h 674"/>
                <a:gd name="T14" fmla="*/ 105 w 382"/>
                <a:gd name="T15" fmla="*/ 103 h 674"/>
                <a:gd name="T16" fmla="*/ 51 w 382"/>
                <a:gd name="T17" fmla="*/ 107 h 674"/>
                <a:gd name="T18" fmla="*/ 2 w 382"/>
                <a:gd name="T19" fmla="*/ 90 h 674"/>
                <a:gd name="T20" fmla="*/ 23 w 382"/>
                <a:gd name="T21" fmla="*/ 108 h 674"/>
                <a:gd name="T22" fmla="*/ 63 w 382"/>
                <a:gd name="T23" fmla="*/ 131 h 674"/>
                <a:gd name="T24" fmla="*/ 86 w 382"/>
                <a:gd name="T25" fmla="*/ 186 h 674"/>
                <a:gd name="T26" fmla="*/ 106 w 382"/>
                <a:gd name="T27" fmla="*/ 229 h 674"/>
                <a:gd name="T28" fmla="*/ 116 w 382"/>
                <a:gd name="T29" fmla="*/ 275 h 674"/>
                <a:gd name="T30" fmla="*/ 147 w 382"/>
                <a:gd name="T31" fmla="*/ 294 h 674"/>
                <a:gd name="T32" fmla="*/ 163 w 382"/>
                <a:gd name="T33" fmla="*/ 331 h 674"/>
                <a:gd name="T34" fmla="*/ 147 w 382"/>
                <a:gd name="T35" fmla="*/ 355 h 674"/>
                <a:gd name="T36" fmla="*/ 131 w 382"/>
                <a:gd name="T37" fmla="*/ 401 h 674"/>
                <a:gd name="T38" fmla="*/ 108 w 382"/>
                <a:gd name="T39" fmla="*/ 414 h 674"/>
                <a:gd name="T40" fmla="*/ 111 w 382"/>
                <a:gd name="T41" fmla="*/ 430 h 674"/>
                <a:gd name="T42" fmla="*/ 96 w 382"/>
                <a:gd name="T43" fmla="*/ 438 h 674"/>
                <a:gd name="T44" fmla="*/ 80 w 382"/>
                <a:gd name="T45" fmla="*/ 462 h 674"/>
                <a:gd name="T46" fmla="*/ 77 w 382"/>
                <a:gd name="T47" fmla="*/ 486 h 674"/>
                <a:gd name="T48" fmla="*/ 80 w 382"/>
                <a:gd name="T49" fmla="*/ 523 h 674"/>
                <a:gd name="T50" fmla="*/ 91 w 382"/>
                <a:gd name="T51" fmla="*/ 559 h 674"/>
                <a:gd name="T52" fmla="*/ 93 w 382"/>
                <a:gd name="T53" fmla="*/ 572 h 674"/>
                <a:gd name="T54" fmla="*/ 95 w 382"/>
                <a:gd name="T55" fmla="*/ 598 h 674"/>
                <a:gd name="T56" fmla="*/ 95 w 382"/>
                <a:gd name="T57" fmla="*/ 613 h 674"/>
                <a:gd name="T58" fmla="*/ 104 w 382"/>
                <a:gd name="T59" fmla="*/ 635 h 674"/>
                <a:gd name="T60" fmla="*/ 118 w 382"/>
                <a:gd name="T61" fmla="*/ 635 h 674"/>
                <a:gd name="T62" fmla="*/ 144 w 382"/>
                <a:gd name="T63" fmla="*/ 645 h 674"/>
                <a:gd name="T64" fmla="*/ 157 w 382"/>
                <a:gd name="T65" fmla="*/ 656 h 674"/>
                <a:gd name="T66" fmla="*/ 161 w 382"/>
                <a:gd name="T67" fmla="*/ 666 h 674"/>
                <a:gd name="T68" fmla="*/ 189 w 382"/>
                <a:gd name="T69" fmla="*/ 654 h 674"/>
                <a:gd name="T70" fmla="*/ 206 w 382"/>
                <a:gd name="T71" fmla="*/ 645 h 674"/>
                <a:gd name="T72" fmla="*/ 248 w 382"/>
                <a:gd name="T73" fmla="*/ 626 h 674"/>
                <a:gd name="T74" fmla="*/ 260 w 382"/>
                <a:gd name="T75" fmla="*/ 617 h 674"/>
                <a:gd name="T76" fmla="*/ 293 w 382"/>
                <a:gd name="T77" fmla="*/ 603 h 674"/>
                <a:gd name="T78" fmla="*/ 328 w 382"/>
                <a:gd name="T79" fmla="*/ 554 h 674"/>
                <a:gd name="T80" fmla="*/ 382 w 382"/>
                <a:gd name="T81" fmla="*/ 418 h 674"/>
                <a:gd name="T82" fmla="*/ 60 w 382"/>
                <a:gd name="T83" fmla="*/ 653 h 674"/>
                <a:gd name="T84" fmla="*/ 45 w 382"/>
                <a:gd name="T85" fmla="*/ 651 h 674"/>
                <a:gd name="T86" fmla="*/ 50 w 382"/>
                <a:gd name="T87" fmla="*/ 670 h 674"/>
                <a:gd name="T88" fmla="*/ 39 w 382"/>
                <a:gd name="T89" fmla="*/ 658 h 674"/>
                <a:gd name="T90" fmla="*/ 55 w 382"/>
                <a:gd name="T91" fmla="*/ 670 h 674"/>
                <a:gd name="T92" fmla="*/ 107 w 382"/>
                <a:gd name="T93" fmla="*/ 657 h 674"/>
                <a:gd name="T94" fmla="*/ 113 w 382"/>
                <a:gd name="T95" fmla="*/ 654 h 674"/>
                <a:gd name="T96" fmla="*/ 148 w 382"/>
                <a:gd name="T97" fmla="*/ 643 h 674"/>
                <a:gd name="T98" fmla="*/ 136 w 382"/>
                <a:gd name="T99" fmla="*/ 655 h 674"/>
                <a:gd name="T100" fmla="*/ 147 w 382"/>
                <a:gd name="T101" fmla="*/ 649 h 674"/>
                <a:gd name="T102" fmla="*/ 112 w 382"/>
                <a:gd name="T103" fmla="*/ 643 h 674"/>
                <a:gd name="T104" fmla="*/ 99 w 382"/>
                <a:gd name="T105" fmla="*/ 634 h 674"/>
                <a:gd name="T106" fmla="*/ 94 w 382"/>
                <a:gd name="T107" fmla="*/ 628 h 674"/>
                <a:gd name="T108" fmla="*/ 175 w 382"/>
                <a:gd name="T109" fmla="*/ 667 h 674"/>
                <a:gd name="T110" fmla="*/ 62 w 382"/>
                <a:gd name="T111" fmla="*/ 461 h 674"/>
                <a:gd name="T112" fmla="*/ 72 w 382"/>
                <a:gd name="T113" fmla="*/ 456 h 674"/>
                <a:gd name="T114" fmla="*/ 157 w 382"/>
                <a:gd name="T115" fmla="*/ 329 h 674"/>
                <a:gd name="T116" fmla="*/ 153 w 382"/>
                <a:gd name="T117" fmla="*/ 336 h 674"/>
                <a:gd name="T118" fmla="*/ 243 w 382"/>
                <a:gd name="T119" fmla="*/ 631 h 674"/>
                <a:gd name="T120" fmla="*/ 265 w 382"/>
                <a:gd name="T121" fmla="*/ 614 h 6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2"/>
                <a:gd name="T184" fmla="*/ 0 h 674"/>
                <a:gd name="T185" fmla="*/ 382 w 382"/>
                <a:gd name="T186" fmla="*/ 674 h 6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2" h="674">
                  <a:moveTo>
                    <a:pt x="382" y="418"/>
                  </a:moveTo>
                  <a:cubicBezTo>
                    <a:pt x="381" y="412"/>
                    <a:pt x="369" y="412"/>
                    <a:pt x="369" y="412"/>
                  </a:cubicBezTo>
                  <a:cubicBezTo>
                    <a:pt x="366" y="404"/>
                    <a:pt x="366" y="404"/>
                    <a:pt x="366" y="404"/>
                  </a:cubicBezTo>
                  <a:cubicBezTo>
                    <a:pt x="350" y="396"/>
                    <a:pt x="350" y="396"/>
                    <a:pt x="350" y="396"/>
                  </a:cubicBezTo>
                  <a:cubicBezTo>
                    <a:pt x="339" y="394"/>
                    <a:pt x="339" y="394"/>
                    <a:pt x="339" y="394"/>
                  </a:cubicBezTo>
                  <a:cubicBezTo>
                    <a:pt x="318" y="380"/>
                    <a:pt x="318" y="380"/>
                    <a:pt x="318" y="380"/>
                  </a:cubicBezTo>
                  <a:cubicBezTo>
                    <a:pt x="327" y="374"/>
                    <a:pt x="327" y="374"/>
                    <a:pt x="327" y="374"/>
                  </a:cubicBezTo>
                  <a:cubicBezTo>
                    <a:pt x="326" y="370"/>
                    <a:pt x="326" y="370"/>
                    <a:pt x="326" y="370"/>
                  </a:cubicBezTo>
                  <a:cubicBezTo>
                    <a:pt x="326" y="370"/>
                    <a:pt x="331" y="355"/>
                    <a:pt x="327" y="346"/>
                  </a:cubicBezTo>
                  <a:cubicBezTo>
                    <a:pt x="323" y="338"/>
                    <a:pt x="313" y="344"/>
                    <a:pt x="308" y="335"/>
                  </a:cubicBezTo>
                  <a:cubicBezTo>
                    <a:pt x="301" y="326"/>
                    <a:pt x="307" y="320"/>
                    <a:pt x="307" y="320"/>
                  </a:cubicBezTo>
                  <a:cubicBezTo>
                    <a:pt x="302" y="312"/>
                    <a:pt x="302" y="312"/>
                    <a:pt x="302" y="312"/>
                  </a:cubicBezTo>
                  <a:cubicBezTo>
                    <a:pt x="292" y="317"/>
                    <a:pt x="292" y="317"/>
                    <a:pt x="292" y="317"/>
                  </a:cubicBezTo>
                  <a:cubicBezTo>
                    <a:pt x="285" y="301"/>
                    <a:pt x="285" y="301"/>
                    <a:pt x="285" y="301"/>
                  </a:cubicBezTo>
                  <a:cubicBezTo>
                    <a:pt x="292" y="296"/>
                    <a:pt x="292" y="296"/>
                    <a:pt x="292" y="296"/>
                  </a:cubicBezTo>
                  <a:cubicBezTo>
                    <a:pt x="291" y="291"/>
                    <a:pt x="291" y="291"/>
                    <a:pt x="291" y="291"/>
                  </a:cubicBezTo>
                  <a:cubicBezTo>
                    <a:pt x="280" y="293"/>
                    <a:pt x="280" y="293"/>
                    <a:pt x="280" y="293"/>
                  </a:cubicBezTo>
                  <a:cubicBezTo>
                    <a:pt x="283" y="281"/>
                    <a:pt x="283" y="281"/>
                    <a:pt x="283" y="281"/>
                  </a:cubicBezTo>
                  <a:cubicBezTo>
                    <a:pt x="280" y="272"/>
                    <a:pt x="280" y="272"/>
                    <a:pt x="280" y="272"/>
                  </a:cubicBezTo>
                  <a:cubicBezTo>
                    <a:pt x="284" y="267"/>
                    <a:pt x="284" y="267"/>
                    <a:pt x="284" y="267"/>
                  </a:cubicBezTo>
                  <a:cubicBezTo>
                    <a:pt x="277" y="265"/>
                    <a:pt x="277" y="265"/>
                    <a:pt x="277" y="265"/>
                  </a:cubicBezTo>
                  <a:cubicBezTo>
                    <a:pt x="288" y="259"/>
                    <a:pt x="288" y="259"/>
                    <a:pt x="288" y="259"/>
                  </a:cubicBezTo>
                  <a:cubicBezTo>
                    <a:pt x="288" y="259"/>
                    <a:pt x="286" y="249"/>
                    <a:pt x="281" y="240"/>
                  </a:cubicBezTo>
                  <a:cubicBezTo>
                    <a:pt x="277" y="232"/>
                    <a:pt x="264" y="225"/>
                    <a:pt x="264" y="225"/>
                  </a:cubicBezTo>
                  <a:cubicBezTo>
                    <a:pt x="261" y="223"/>
                    <a:pt x="262" y="214"/>
                    <a:pt x="254" y="208"/>
                  </a:cubicBezTo>
                  <a:cubicBezTo>
                    <a:pt x="248" y="204"/>
                    <a:pt x="237" y="187"/>
                    <a:pt x="237" y="187"/>
                  </a:cubicBezTo>
                  <a:cubicBezTo>
                    <a:pt x="237" y="187"/>
                    <a:pt x="252" y="152"/>
                    <a:pt x="251" y="142"/>
                  </a:cubicBezTo>
                  <a:cubicBezTo>
                    <a:pt x="250" y="133"/>
                    <a:pt x="238" y="133"/>
                    <a:pt x="238" y="133"/>
                  </a:cubicBezTo>
                  <a:cubicBezTo>
                    <a:pt x="226" y="117"/>
                    <a:pt x="226" y="117"/>
                    <a:pt x="226" y="117"/>
                  </a:cubicBezTo>
                  <a:cubicBezTo>
                    <a:pt x="205" y="113"/>
                    <a:pt x="205" y="113"/>
                    <a:pt x="205" y="113"/>
                  </a:cubicBezTo>
                  <a:cubicBezTo>
                    <a:pt x="196" y="90"/>
                    <a:pt x="196" y="90"/>
                    <a:pt x="196" y="90"/>
                  </a:cubicBezTo>
                  <a:cubicBezTo>
                    <a:pt x="199" y="70"/>
                    <a:pt x="199" y="70"/>
                    <a:pt x="199" y="70"/>
                  </a:cubicBezTo>
                  <a:cubicBezTo>
                    <a:pt x="188" y="68"/>
                    <a:pt x="188" y="68"/>
                    <a:pt x="188" y="68"/>
                  </a:cubicBezTo>
                  <a:cubicBezTo>
                    <a:pt x="197" y="57"/>
                    <a:pt x="197" y="57"/>
                    <a:pt x="197" y="57"/>
                  </a:cubicBezTo>
                  <a:cubicBezTo>
                    <a:pt x="197" y="57"/>
                    <a:pt x="194" y="52"/>
                    <a:pt x="194" y="46"/>
                  </a:cubicBezTo>
                  <a:cubicBezTo>
                    <a:pt x="194" y="41"/>
                    <a:pt x="202" y="27"/>
                    <a:pt x="202" y="27"/>
                  </a:cubicBezTo>
                  <a:cubicBezTo>
                    <a:pt x="195" y="16"/>
                    <a:pt x="195" y="16"/>
                    <a:pt x="195" y="16"/>
                  </a:cubicBezTo>
                  <a:cubicBezTo>
                    <a:pt x="172" y="13"/>
                    <a:pt x="172" y="13"/>
                    <a:pt x="172" y="13"/>
                  </a:cubicBezTo>
                  <a:cubicBezTo>
                    <a:pt x="172" y="13"/>
                    <a:pt x="163" y="0"/>
                    <a:pt x="157" y="1"/>
                  </a:cubicBezTo>
                  <a:cubicBezTo>
                    <a:pt x="151" y="2"/>
                    <a:pt x="142" y="14"/>
                    <a:pt x="142" y="14"/>
                  </a:cubicBezTo>
                  <a:cubicBezTo>
                    <a:pt x="142" y="14"/>
                    <a:pt x="135" y="12"/>
                    <a:pt x="129" y="15"/>
                  </a:cubicBezTo>
                  <a:cubicBezTo>
                    <a:pt x="123" y="17"/>
                    <a:pt x="124" y="29"/>
                    <a:pt x="124" y="29"/>
                  </a:cubicBezTo>
                  <a:cubicBezTo>
                    <a:pt x="121" y="33"/>
                    <a:pt x="121" y="33"/>
                    <a:pt x="121" y="33"/>
                  </a:cubicBezTo>
                  <a:cubicBezTo>
                    <a:pt x="119" y="66"/>
                    <a:pt x="119" y="66"/>
                    <a:pt x="119" y="66"/>
                  </a:cubicBezTo>
                  <a:cubicBezTo>
                    <a:pt x="119" y="66"/>
                    <a:pt x="121" y="75"/>
                    <a:pt x="122" y="80"/>
                  </a:cubicBezTo>
                  <a:cubicBezTo>
                    <a:pt x="122" y="86"/>
                    <a:pt x="119" y="90"/>
                    <a:pt x="117" y="93"/>
                  </a:cubicBezTo>
                  <a:cubicBezTo>
                    <a:pt x="114" y="97"/>
                    <a:pt x="112" y="110"/>
                    <a:pt x="112" y="110"/>
                  </a:cubicBezTo>
                  <a:cubicBezTo>
                    <a:pt x="105" y="103"/>
                    <a:pt x="105" y="103"/>
                    <a:pt x="105" y="103"/>
                  </a:cubicBezTo>
                  <a:cubicBezTo>
                    <a:pt x="93" y="102"/>
                    <a:pt x="93" y="102"/>
                    <a:pt x="93" y="102"/>
                  </a:cubicBezTo>
                  <a:cubicBezTo>
                    <a:pt x="93" y="102"/>
                    <a:pt x="91" y="97"/>
                    <a:pt x="86" y="97"/>
                  </a:cubicBezTo>
                  <a:cubicBezTo>
                    <a:pt x="80" y="97"/>
                    <a:pt x="78" y="105"/>
                    <a:pt x="78" y="105"/>
                  </a:cubicBezTo>
                  <a:cubicBezTo>
                    <a:pt x="69" y="111"/>
                    <a:pt x="69" y="111"/>
                    <a:pt x="69" y="111"/>
                  </a:cubicBezTo>
                  <a:cubicBezTo>
                    <a:pt x="62" y="107"/>
                    <a:pt x="62" y="107"/>
                    <a:pt x="62" y="107"/>
                  </a:cubicBezTo>
                  <a:cubicBezTo>
                    <a:pt x="51" y="107"/>
                    <a:pt x="51" y="107"/>
                    <a:pt x="51" y="107"/>
                  </a:cubicBezTo>
                  <a:cubicBezTo>
                    <a:pt x="46" y="108"/>
                    <a:pt x="46" y="108"/>
                    <a:pt x="46" y="108"/>
                  </a:cubicBezTo>
                  <a:cubicBezTo>
                    <a:pt x="46" y="108"/>
                    <a:pt x="44" y="99"/>
                    <a:pt x="37" y="93"/>
                  </a:cubicBezTo>
                  <a:cubicBezTo>
                    <a:pt x="32" y="88"/>
                    <a:pt x="25" y="78"/>
                    <a:pt x="25" y="78"/>
                  </a:cubicBezTo>
                  <a:cubicBezTo>
                    <a:pt x="25" y="78"/>
                    <a:pt x="16" y="75"/>
                    <a:pt x="12" y="80"/>
                  </a:cubicBezTo>
                  <a:cubicBezTo>
                    <a:pt x="6" y="84"/>
                    <a:pt x="14" y="91"/>
                    <a:pt x="13" y="93"/>
                  </a:cubicBezTo>
                  <a:cubicBezTo>
                    <a:pt x="11" y="95"/>
                    <a:pt x="2" y="90"/>
                    <a:pt x="2" y="90"/>
                  </a:cubicBezTo>
                  <a:cubicBezTo>
                    <a:pt x="0" y="95"/>
                    <a:pt x="0" y="95"/>
                    <a:pt x="0" y="95"/>
                  </a:cubicBezTo>
                  <a:cubicBezTo>
                    <a:pt x="5" y="95"/>
                    <a:pt x="5" y="95"/>
                    <a:pt x="5" y="95"/>
                  </a:cubicBezTo>
                  <a:cubicBezTo>
                    <a:pt x="8" y="98"/>
                    <a:pt x="8" y="98"/>
                    <a:pt x="8" y="98"/>
                  </a:cubicBezTo>
                  <a:cubicBezTo>
                    <a:pt x="9" y="104"/>
                    <a:pt x="9" y="104"/>
                    <a:pt x="9" y="104"/>
                  </a:cubicBezTo>
                  <a:cubicBezTo>
                    <a:pt x="19" y="108"/>
                    <a:pt x="19" y="108"/>
                    <a:pt x="19" y="108"/>
                  </a:cubicBezTo>
                  <a:cubicBezTo>
                    <a:pt x="23" y="108"/>
                    <a:pt x="23" y="108"/>
                    <a:pt x="23" y="108"/>
                  </a:cubicBezTo>
                  <a:cubicBezTo>
                    <a:pt x="25" y="115"/>
                    <a:pt x="25" y="115"/>
                    <a:pt x="25" y="115"/>
                  </a:cubicBezTo>
                  <a:cubicBezTo>
                    <a:pt x="30" y="117"/>
                    <a:pt x="30" y="117"/>
                    <a:pt x="30" y="117"/>
                  </a:cubicBezTo>
                  <a:cubicBezTo>
                    <a:pt x="32" y="120"/>
                    <a:pt x="32" y="120"/>
                    <a:pt x="32" y="120"/>
                  </a:cubicBezTo>
                  <a:cubicBezTo>
                    <a:pt x="36" y="120"/>
                    <a:pt x="36" y="120"/>
                    <a:pt x="36" y="120"/>
                  </a:cubicBezTo>
                  <a:cubicBezTo>
                    <a:pt x="40" y="124"/>
                    <a:pt x="40" y="124"/>
                    <a:pt x="40" y="124"/>
                  </a:cubicBezTo>
                  <a:cubicBezTo>
                    <a:pt x="40" y="124"/>
                    <a:pt x="53" y="126"/>
                    <a:pt x="63" y="131"/>
                  </a:cubicBezTo>
                  <a:cubicBezTo>
                    <a:pt x="72" y="136"/>
                    <a:pt x="73" y="146"/>
                    <a:pt x="73" y="146"/>
                  </a:cubicBezTo>
                  <a:cubicBezTo>
                    <a:pt x="77" y="143"/>
                    <a:pt x="77" y="143"/>
                    <a:pt x="77" y="143"/>
                  </a:cubicBezTo>
                  <a:cubicBezTo>
                    <a:pt x="77" y="143"/>
                    <a:pt x="86" y="152"/>
                    <a:pt x="88" y="155"/>
                  </a:cubicBezTo>
                  <a:cubicBezTo>
                    <a:pt x="90" y="158"/>
                    <a:pt x="85" y="158"/>
                    <a:pt x="84" y="162"/>
                  </a:cubicBezTo>
                  <a:cubicBezTo>
                    <a:pt x="83" y="167"/>
                    <a:pt x="85" y="170"/>
                    <a:pt x="86" y="174"/>
                  </a:cubicBezTo>
                  <a:cubicBezTo>
                    <a:pt x="88" y="180"/>
                    <a:pt x="86" y="186"/>
                    <a:pt x="86" y="186"/>
                  </a:cubicBezTo>
                  <a:cubicBezTo>
                    <a:pt x="97" y="188"/>
                    <a:pt x="97" y="188"/>
                    <a:pt x="97" y="188"/>
                  </a:cubicBezTo>
                  <a:cubicBezTo>
                    <a:pt x="98" y="194"/>
                    <a:pt x="98" y="194"/>
                    <a:pt x="98" y="194"/>
                  </a:cubicBezTo>
                  <a:cubicBezTo>
                    <a:pt x="95" y="197"/>
                    <a:pt x="95" y="197"/>
                    <a:pt x="95" y="197"/>
                  </a:cubicBezTo>
                  <a:cubicBezTo>
                    <a:pt x="95" y="197"/>
                    <a:pt x="94" y="199"/>
                    <a:pt x="94" y="204"/>
                  </a:cubicBezTo>
                  <a:cubicBezTo>
                    <a:pt x="94" y="210"/>
                    <a:pt x="103" y="215"/>
                    <a:pt x="105" y="218"/>
                  </a:cubicBezTo>
                  <a:cubicBezTo>
                    <a:pt x="107" y="222"/>
                    <a:pt x="106" y="229"/>
                    <a:pt x="106" y="229"/>
                  </a:cubicBezTo>
                  <a:cubicBezTo>
                    <a:pt x="106" y="229"/>
                    <a:pt x="108" y="233"/>
                    <a:pt x="110" y="237"/>
                  </a:cubicBezTo>
                  <a:cubicBezTo>
                    <a:pt x="111" y="240"/>
                    <a:pt x="106" y="243"/>
                    <a:pt x="103" y="248"/>
                  </a:cubicBezTo>
                  <a:cubicBezTo>
                    <a:pt x="101" y="252"/>
                    <a:pt x="106" y="253"/>
                    <a:pt x="106" y="253"/>
                  </a:cubicBezTo>
                  <a:cubicBezTo>
                    <a:pt x="106" y="253"/>
                    <a:pt x="106" y="254"/>
                    <a:pt x="105" y="260"/>
                  </a:cubicBezTo>
                  <a:cubicBezTo>
                    <a:pt x="105" y="264"/>
                    <a:pt x="112" y="265"/>
                    <a:pt x="114" y="266"/>
                  </a:cubicBezTo>
                  <a:cubicBezTo>
                    <a:pt x="116" y="268"/>
                    <a:pt x="115" y="271"/>
                    <a:pt x="116" y="275"/>
                  </a:cubicBezTo>
                  <a:cubicBezTo>
                    <a:pt x="117" y="279"/>
                    <a:pt x="122" y="281"/>
                    <a:pt x="122" y="281"/>
                  </a:cubicBezTo>
                  <a:cubicBezTo>
                    <a:pt x="123" y="288"/>
                    <a:pt x="123" y="288"/>
                    <a:pt x="123" y="288"/>
                  </a:cubicBezTo>
                  <a:cubicBezTo>
                    <a:pt x="128" y="286"/>
                    <a:pt x="128" y="286"/>
                    <a:pt x="128" y="286"/>
                  </a:cubicBezTo>
                  <a:cubicBezTo>
                    <a:pt x="139" y="293"/>
                    <a:pt x="139" y="293"/>
                    <a:pt x="139" y="293"/>
                  </a:cubicBezTo>
                  <a:cubicBezTo>
                    <a:pt x="139" y="295"/>
                    <a:pt x="139" y="295"/>
                    <a:pt x="139" y="295"/>
                  </a:cubicBezTo>
                  <a:cubicBezTo>
                    <a:pt x="147" y="294"/>
                    <a:pt x="147" y="294"/>
                    <a:pt x="147" y="294"/>
                  </a:cubicBezTo>
                  <a:cubicBezTo>
                    <a:pt x="154" y="297"/>
                    <a:pt x="154" y="297"/>
                    <a:pt x="154" y="297"/>
                  </a:cubicBezTo>
                  <a:cubicBezTo>
                    <a:pt x="154" y="297"/>
                    <a:pt x="159" y="301"/>
                    <a:pt x="162" y="308"/>
                  </a:cubicBezTo>
                  <a:cubicBezTo>
                    <a:pt x="166" y="314"/>
                    <a:pt x="162" y="324"/>
                    <a:pt x="162" y="324"/>
                  </a:cubicBezTo>
                  <a:cubicBezTo>
                    <a:pt x="166" y="325"/>
                    <a:pt x="166" y="325"/>
                    <a:pt x="166" y="325"/>
                  </a:cubicBezTo>
                  <a:cubicBezTo>
                    <a:pt x="169" y="334"/>
                    <a:pt x="169" y="334"/>
                    <a:pt x="169" y="334"/>
                  </a:cubicBezTo>
                  <a:cubicBezTo>
                    <a:pt x="163" y="331"/>
                    <a:pt x="163" y="331"/>
                    <a:pt x="163" y="331"/>
                  </a:cubicBezTo>
                  <a:cubicBezTo>
                    <a:pt x="162" y="334"/>
                    <a:pt x="162" y="334"/>
                    <a:pt x="162" y="334"/>
                  </a:cubicBezTo>
                  <a:cubicBezTo>
                    <a:pt x="170" y="339"/>
                    <a:pt x="170" y="339"/>
                    <a:pt x="170" y="339"/>
                  </a:cubicBezTo>
                  <a:cubicBezTo>
                    <a:pt x="167" y="342"/>
                    <a:pt x="167" y="342"/>
                    <a:pt x="167" y="342"/>
                  </a:cubicBezTo>
                  <a:cubicBezTo>
                    <a:pt x="167" y="342"/>
                    <a:pt x="160" y="340"/>
                    <a:pt x="154" y="341"/>
                  </a:cubicBezTo>
                  <a:cubicBezTo>
                    <a:pt x="150" y="342"/>
                    <a:pt x="147" y="346"/>
                    <a:pt x="147" y="346"/>
                  </a:cubicBezTo>
                  <a:cubicBezTo>
                    <a:pt x="147" y="355"/>
                    <a:pt x="147" y="355"/>
                    <a:pt x="147" y="355"/>
                  </a:cubicBezTo>
                  <a:cubicBezTo>
                    <a:pt x="145" y="357"/>
                    <a:pt x="145" y="357"/>
                    <a:pt x="145" y="357"/>
                  </a:cubicBezTo>
                  <a:cubicBezTo>
                    <a:pt x="145" y="366"/>
                    <a:pt x="145" y="366"/>
                    <a:pt x="145" y="366"/>
                  </a:cubicBezTo>
                  <a:cubicBezTo>
                    <a:pt x="142" y="367"/>
                    <a:pt x="142" y="367"/>
                    <a:pt x="142" y="367"/>
                  </a:cubicBezTo>
                  <a:cubicBezTo>
                    <a:pt x="137" y="376"/>
                    <a:pt x="137" y="376"/>
                    <a:pt x="137" y="376"/>
                  </a:cubicBezTo>
                  <a:cubicBezTo>
                    <a:pt x="129" y="395"/>
                    <a:pt x="129" y="395"/>
                    <a:pt x="129" y="395"/>
                  </a:cubicBezTo>
                  <a:cubicBezTo>
                    <a:pt x="131" y="401"/>
                    <a:pt x="131" y="401"/>
                    <a:pt x="131" y="401"/>
                  </a:cubicBezTo>
                  <a:cubicBezTo>
                    <a:pt x="123" y="399"/>
                    <a:pt x="123" y="399"/>
                    <a:pt x="123" y="399"/>
                  </a:cubicBezTo>
                  <a:cubicBezTo>
                    <a:pt x="124" y="409"/>
                    <a:pt x="124" y="409"/>
                    <a:pt x="124" y="409"/>
                  </a:cubicBezTo>
                  <a:cubicBezTo>
                    <a:pt x="117" y="413"/>
                    <a:pt x="117" y="413"/>
                    <a:pt x="117" y="413"/>
                  </a:cubicBezTo>
                  <a:cubicBezTo>
                    <a:pt x="114" y="418"/>
                    <a:pt x="114" y="418"/>
                    <a:pt x="114" y="418"/>
                  </a:cubicBezTo>
                  <a:cubicBezTo>
                    <a:pt x="112" y="413"/>
                    <a:pt x="112" y="413"/>
                    <a:pt x="112" y="413"/>
                  </a:cubicBezTo>
                  <a:cubicBezTo>
                    <a:pt x="108" y="414"/>
                    <a:pt x="108" y="414"/>
                    <a:pt x="108" y="414"/>
                  </a:cubicBezTo>
                  <a:cubicBezTo>
                    <a:pt x="108" y="417"/>
                    <a:pt x="108" y="417"/>
                    <a:pt x="108" y="417"/>
                  </a:cubicBezTo>
                  <a:cubicBezTo>
                    <a:pt x="106" y="418"/>
                    <a:pt x="106" y="418"/>
                    <a:pt x="106" y="418"/>
                  </a:cubicBezTo>
                  <a:cubicBezTo>
                    <a:pt x="105" y="421"/>
                    <a:pt x="105" y="421"/>
                    <a:pt x="105" y="421"/>
                  </a:cubicBezTo>
                  <a:cubicBezTo>
                    <a:pt x="111" y="421"/>
                    <a:pt x="111" y="421"/>
                    <a:pt x="111" y="421"/>
                  </a:cubicBezTo>
                  <a:cubicBezTo>
                    <a:pt x="113" y="422"/>
                    <a:pt x="113" y="422"/>
                    <a:pt x="113" y="422"/>
                  </a:cubicBezTo>
                  <a:cubicBezTo>
                    <a:pt x="111" y="430"/>
                    <a:pt x="111" y="430"/>
                    <a:pt x="111" y="430"/>
                  </a:cubicBezTo>
                  <a:cubicBezTo>
                    <a:pt x="111" y="430"/>
                    <a:pt x="107" y="426"/>
                    <a:pt x="104" y="428"/>
                  </a:cubicBezTo>
                  <a:cubicBezTo>
                    <a:pt x="100" y="430"/>
                    <a:pt x="102" y="436"/>
                    <a:pt x="102" y="436"/>
                  </a:cubicBezTo>
                  <a:cubicBezTo>
                    <a:pt x="102" y="439"/>
                    <a:pt x="102" y="439"/>
                    <a:pt x="102" y="439"/>
                  </a:cubicBezTo>
                  <a:cubicBezTo>
                    <a:pt x="101" y="441"/>
                    <a:pt x="100" y="442"/>
                    <a:pt x="100" y="442"/>
                  </a:cubicBezTo>
                  <a:cubicBezTo>
                    <a:pt x="97" y="437"/>
                    <a:pt x="97" y="437"/>
                    <a:pt x="97" y="437"/>
                  </a:cubicBezTo>
                  <a:cubicBezTo>
                    <a:pt x="96" y="438"/>
                    <a:pt x="96" y="438"/>
                    <a:pt x="96" y="438"/>
                  </a:cubicBezTo>
                  <a:cubicBezTo>
                    <a:pt x="98" y="444"/>
                    <a:pt x="98" y="444"/>
                    <a:pt x="98" y="444"/>
                  </a:cubicBezTo>
                  <a:cubicBezTo>
                    <a:pt x="95" y="444"/>
                    <a:pt x="95" y="444"/>
                    <a:pt x="95" y="444"/>
                  </a:cubicBezTo>
                  <a:cubicBezTo>
                    <a:pt x="95" y="444"/>
                    <a:pt x="99" y="455"/>
                    <a:pt x="98" y="457"/>
                  </a:cubicBezTo>
                  <a:cubicBezTo>
                    <a:pt x="97" y="460"/>
                    <a:pt x="91" y="458"/>
                    <a:pt x="89" y="458"/>
                  </a:cubicBezTo>
                  <a:cubicBezTo>
                    <a:pt x="82" y="458"/>
                    <a:pt x="82" y="458"/>
                    <a:pt x="82" y="458"/>
                  </a:cubicBezTo>
                  <a:cubicBezTo>
                    <a:pt x="82" y="458"/>
                    <a:pt x="82" y="462"/>
                    <a:pt x="80" y="462"/>
                  </a:cubicBezTo>
                  <a:cubicBezTo>
                    <a:pt x="79" y="462"/>
                    <a:pt x="77" y="459"/>
                    <a:pt x="77" y="459"/>
                  </a:cubicBezTo>
                  <a:cubicBezTo>
                    <a:pt x="75" y="467"/>
                    <a:pt x="75" y="467"/>
                    <a:pt x="75" y="467"/>
                  </a:cubicBezTo>
                  <a:cubicBezTo>
                    <a:pt x="83" y="475"/>
                    <a:pt x="83" y="475"/>
                    <a:pt x="83" y="475"/>
                  </a:cubicBezTo>
                  <a:cubicBezTo>
                    <a:pt x="77" y="474"/>
                    <a:pt x="77" y="474"/>
                    <a:pt x="77" y="474"/>
                  </a:cubicBezTo>
                  <a:cubicBezTo>
                    <a:pt x="75" y="482"/>
                    <a:pt x="75" y="482"/>
                    <a:pt x="75" y="482"/>
                  </a:cubicBezTo>
                  <a:cubicBezTo>
                    <a:pt x="75" y="482"/>
                    <a:pt x="77" y="484"/>
                    <a:pt x="77" y="486"/>
                  </a:cubicBezTo>
                  <a:cubicBezTo>
                    <a:pt x="77" y="487"/>
                    <a:pt x="72" y="487"/>
                    <a:pt x="72" y="487"/>
                  </a:cubicBezTo>
                  <a:cubicBezTo>
                    <a:pt x="69" y="492"/>
                    <a:pt x="69" y="492"/>
                    <a:pt x="69" y="492"/>
                  </a:cubicBezTo>
                  <a:cubicBezTo>
                    <a:pt x="68" y="504"/>
                    <a:pt x="68" y="504"/>
                    <a:pt x="68" y="504"/>
                  </a:cubicBezTo>
                  <a:cubicBezTo>
                    <a:pt x="72" y="504"/>
                    <a:pt x="72" y="504"/>
                    <a:pt x="72" y="504"/>
                  </a:cubicBezTo>
                  <a:cubicBezTo>
                    <a:pt x="72" y="504"/>
                    <a:pt x="69" y="508"/>
                    <a:pt x="70" y="513"/>
                  </a:cubicBezTo>
                  <a:cubicBezTo>
                    <a:pt x="70" y="517"/>
                    <a:pt x="78" y="519"/>
                    <a:pt x="80" y="523"/>
                  </a:cubicBezTo>
                  <a:cubicBezTo>
                    <a:pt x="83" y="528"/>
                    <a:pt x="80" y="534"/>
                    <a:pt x="80" y="534"/>
                  </a:cubicBezTo>
                  <a:cubicBezTo>
                    <a:pt x="80" y="543"/>
                    <a:pt x="80" y="543"/>
                    <a:pt x="80" y="543"/>
                  </a:cubicBezTo>
                  <a:cubicBezTo>
                    <a:pt x="83" y="546"/>
                    <a:pt x="83" y="546"/>
                    <a:pt x="83" y="546"/>
                  </a:cubicBezTo>
                  <a:cubicBezTo>
                    <a:pt x="86" y="544"/>
                    <a:pt x="86" y="544"/>
                    <a:pt x="86" y="544"/>
                  </a:cubicBezTo>
                  <a:cubicBezTo>
                    <a:pt x="86" y="544"/>
                    <a:pt x="86" y="550"/>
                    <a:pt x="87" y="552"/>
                  </a:cubicBezTo>
                  <a:cubicBezTo>
                    <a:pt x="88" y="555"/>
                    <a:pt x="91" y="559"/>
                    <a:pt x="91" y="559"/>
                  </a:cubicBezTo>
                  <a:cubicBezTo>
                    <a:pt x="90" y="561"/>
                    <a:pt x="90" y="561"/>
                    <a:pt x="90" y="561"/>
                  </a:cubicBezTo>
                  <a:cubicBezTo>
                    <a:pt x="94" y="562"/>
                    <a:pt x="94" y="562"/>
                    <a:pt x="94" y="562"/>
                  </a:cubicBezTo>
                  <a:cubicBezTo>
                    <a:pt x="95" y="567"/>
                    <a:pt x="95" y="567"/>
                    <a:pt x="95" y="567"/>
                  </a:cubicBezTo>
                  <a:cubicBezTo>
                    <a:pt x="90" y="566"/>
                    <a:pt x="90" y="566"/>
                    <a:pt x="90" y="566"/>
                  </a:cubicBezTo>
                  <a:cubicBezTo>
                    <a:pt x="90" y="569"/>
                    <a:pt x="90" y="569"/>
                    <a:pt x="90" y="569"/>
                  </a:cubicBezTo>
                  <a:cubicBezTo>
                    <a:pt x="93" y="572"/>
                    <a:pt x="93" y="572"/>
                    <a:pt x="93" y="572"/>
                  </a:cubicBezTo>
                  <a:cubicBezTo>
                    <a:pt x="89" y="572"/>
                    <a:pt x="89" y="572"/>
                    <a:pt x="89" y="572"/>
                  </a:cubicBezTo>
                  <a:cubicBezTo>
                    <a:pt x="93" y="577"/>
                    <a:pt x="93" y="577"/>
                    <a:pt x="93" y="577"/>
                  </a:cubicBezTo>
                  <a:cubicBezTo>
                    <a:pt x="90" y="578"/>
                    <a:pt x="90" y="578"/>
                    <a:pt x="90" y="578"/>
                  </a:cubicBezTo>
                  <a:cubicBezTo>
                    <a:pt x="95" y="584"/>
                    <a:pt x="95" y="584"/>
                    <a:pt x="95" y="584"/>
                  </a:cubicBezTo>
                  <a:cubicBezTo>
                    <a:pt x="95" y="584"/>
                    <a:pt x="96" y="588"/>
                    <a:pt x="94" y="591"/>
                  </a:cubicBezTo>
                  <a:cubicBezTo>
                    <a:pt x="91" y="593"/>
                    <a:pt x="95" y="598"/>
                    <a:pt x="95" y="598"/>
                  </a:cubicBezTo>
                  <a:cubicBezTo>
                    <a:pt x="95" y="598"/>
                    <a:pt x="90" y="599"/>
                    <a:pt x="90" y="603"/>
                  </a:cubicBezTo>
                  <a:cubicBezTo>
                    <a:pt x="91" y="607"/>
                    <a:pt x="94" y="610"/>
                    <a:pt x="94" y="610"/>
                  </a:cubicBezTo>
                  <a:cubicBezTo>
                    <a:pt x="91" y="610"/>
                    <a:pt x="91" y="610"/>
                    <a:pt x="91" y="610"/>
                  </a:cubicBezTo>
                  <a:cubicBezTo>
                    <a:pt x="88" y="607"/>
                    <a:pt x="88" y="607"/>
                    <a:pt x="88" y="607"/>
                  </a:cubicBezTo>
                  <a:cubicBezTo>
                    <a:pt x="87" y="613"/>
                    <a:pt x="87" y="613"/>
                    <a:pt x="87" y="613"/>
                  </a:cubicBezTo>
                  <a:cubicBezTo>
                    <a:pt x="95" y="613"/>
                    <a:pt x="95" y="613"/>
                    <a:pt x="95" y="613"/>
                  </a:cubicBezTo>
                  <a:cubicBezTo>
                    <a:pt x="93" y="614"/>
                    <a:pt x="93" y="614"/>
                    <a:pt x="93" y="614"/>
                  </a:cubicBezTo>
                  <a:cubicBezTo>
                    <a:pt x="94" y="619"/>
                    <a:pt x="94" y="619"/>
                    <a:pt x="94" y="619"/>
                  </a:cubicBezTo>
                  <a:cubicBezTo>
                    <a:pt x="97" y="622"/>
                    <a:pt x="97" y="622"/>
                    <a:pt x="97" y="622"/>
                  </a:cubicBezTo>
                  <a:cubicBezTo>
                    <a:pt x="97" y="622"/>
                    <a:pt x="95" y="624"/>
                    <a:pt x="97" y="628"/>
                  </a:cubicBezTo>
                  <a:cubicBezTo>
                    <a:pt x="99" y="632"/>
                    <a:pt x="101" y="632"/>
                    <a:pt x="101" y="632"/>
                  </a:cubicBezTo>
                  <a:cubicBezTo>
                    <a:pt x="104" y="635"/>
                    <a:pt x="104" y="635"/>
                    <a:pt x="104" y="635"/>
                  </a:cubicBezTo>
                  <a:cubicBezTo>
                    <a:pt x="104" y="630"/>
                    <a:pt x="104" y="630"/>
                    <a:pt x="104" y="630"/>
                  </a:cubicBezTo>
                  <a:cubicBezTo>
                    <a:pt x="110" y="626"/>
                    <a:pt x="110" y="626"/>
                    <a:pt x="110" y="626"/>
                  </a:cubicBezTo>
                  <a:cubicBezTo>
                    <a:pt x="110" y="635"/>
                    <a:pt x="110" y="635"/>
                    <a:pt x="110" y="635"/>
                  </a:cubicBezTo>
                  <a:cubicBezTo>
                    <a:pt x="112" y="635"/>
                    <a:pt x="112" y="635"/>
                    <a:pt x="112" y="635"/>
                  </a:cubicBezTo>
                  <a:cubicBezTo>
                    <a:pt x="113" y="631"/>
                    <a:pt x="113" y="631"/>
                    <a:pt x="113" y="631"/>
                  </a:cubicBezTo>
                  <a:cubicBezTo>
                    <a:pt x="118" y="635"/>
                    <a:pt x="118" y="635"/>
                    <a:pt x="118" y="635"/>
                  </a:cubicBezTo>
                  <a:cubicBezTo>
                    <a:pt x="124" y="635"/>
                    <a:pt x="124" y="635"/>
                    <a:pt x="124" y="635"/>
                  </a:cubicBezTo>
                  <a:cubicBezTo>
                    <a:pt x="131" y="638"/>
                    <a:pt x="131" y="638"/>
                    <a:pt x="131" y="638"/>
                  </a:cubicBezTo>
                  <a:cubicBezTo>
                    <a:pt x="137" y="638"/>
                    <a:pt x="137" y="638"/>
                    <a:pt x="137" y="638"/>
                  </a:cubicBezTo>
                  <a:cubicBezTo>
                    <a:pt x="135" y="646"/>
                    <a:pt x="135" y="646"/>
                    <a:pt x="135" y="646"/>
                  </a:cubicBezTo>
                  <a:cubicBezTo>
                    <a:pt x="137" y="648"/>
                    <a:pt x="137" y="648"/>
                    <a:pt x="137" y="648"/>
                  </a:cubicBezTo>
                  <a:cubicBezTo>
                    <a:pt x="144" y="645"/>
                    <a:pt x="144" y="645"/>
                    <a:pt x="144" y="645"/>
                  </a:cubicBezTo>
                  <a:cubicBezTo>
                    <a:pt x="151" y="639"/>
                    <a:pt x="151" y="639"/>
                    <a:pt x="151" y="639"/>
                  </a:cubicBezTo>
                  <a:cubicBezTo>
                    <a:pt x="152" y="640"/>
                    <a:pt x="152" y="640"/>
                    <a:pt x="152" y="640"/>
                  </a:cubicBezTo>
                  <a:cubicBezTo>
                    <a:pt x="149" y="649"/>
                    <a:pt x="149" y="649"/>
                    <a:pt x="149" y="649"/>
                  </a:cubicBezTo>
                  <a:cubicBezTo>
                    <a:pt x="154" y="653"/>
                    <a:pt x="154" y="653"/>
                    <a:pt x="154" y="653"/>
                  </a:cubicBezTo>
                  <a:cubicBezTo>
                    <a:pt x="153" y="657"/>
                    <a:pt x="153" y="657"/>
                    <a:pt x="153" y="657"/>
                  </a:cubicBezTo>
                  <a:cubicBezTo>
                    <a:pt x="157" y="656"/>
                    <a:pt x="157" y="656"/>
                    <a:pt x="157" y="656"/>
                  </a:cubicBezTo>
                  <a:cubicBezTo>
                    <a:pt x="157" y="658"/>
                    <a:pt x="157" y="658"/>
                    <a:pt x="157" y="658"/>
                  </a:cubicBezTo>
                  <a:cubicBezTo>
                    <a:pt x="150" y="664"/>
                    <a:pt x="150" y="664"/>
                    <a:pt x="150" y="664"/>
                  </a:cubicBezTo>
                  <a:cubicBezTo>
                    <a:pt x="151" y="666"/>
                    <a:pt x="151" y="666"/>
                    <a:pt x="151" y="666"/>
                  </a:cubicBezTo>
                  <a:cubicBezTo>
                    <a:pt x="156" y="666"/>
                    <a:pt x="156" y="666"/>
                    <a:pt x="156" y="666"/>
                  </a:cubicBezTo>
                  <a:cubicBezTo>
                    <a:pt x="159" y="662"/>
                    <a:pt x="159" y="662"/>
                    <a:pt x="159" y="662"/>
                  </a:cubicBezTo>
                  <a:cubicBezTo>
                    <a:pt x="159" y="662"/>
                    <a:pt x="161" y="664"/>
                    <a:pt x="161" y="666"/>
                  </a:cubicBezTo>
                  <a:cubicBezTo>
                    <a:pt x="162" y="669"/>
                    <a:pt x="152" y="674"/>
                    <a:pt x="152" y="674"/>
                  </a:cubicBezTo>
                  <a:cubicBezTo>
                    <a:pt x="163" y="671"/>
                    <a:pt x="163" y="671"/>
                    <a:pt x="163" y="671"/>
                  </a:cubicBezTo>
                  <a:cubicBezTo>
                    <a:pt x="171" y="655"/>
                    <a:pt x="171" y="655"/>
                    <a:pt x="171" y="655"/>
                  </a:cubicBezTo>
                  <a:cubicBezTo>
                    <a:pt x="169" y="663"/>
                    <a:pt x="169" y="663"/>
                    <a:pt x="169" y="663"/>
                  </a:cubicBezTo>
                  <a:cubicBezTo>
                    <a:pt x="181" y="660"/>
                    <a:pt x="181" y="660"/>
                    <a:pt x="181" y="660"/>
                  </a:cubicBezTo>
                  <a:cubicBezTo>
                    <a:pt x="189" y="654"/>
                    <a:pt x="189" y="654"/>
                    <a:pt x="189" y="654"/>
                  </a:cubicBezTo>
                  <a:cubicBezTo>
                    <a:pt x="192" y="654"/>
                    <a:pt x="192" y="654"/>
                    <a:pt x="192" y="654"/>
                  </a:cubicBezTo>
                  <a:cubicBezTo>
                    <a:pt x="198" y="649"/>
                    <a:pt x="198" y="649"/>
                    <a:pt x="198" y="649"/>
                  </a:cubicBezTo>
                  <a:cubicBezTo>
                    <a:pt x="201" y="650"/>
                    <a:pt x="201" y="650"/>
                    <a:pt x="201" y="650"/>
                  </a:cubicBezTo>
                  <a:cubicBezTo>
                    <a:pt x="203" y="655"/>
                    <a:pt x="203" y="655"/>
                    <a:pt x="203" y="655"/>
                  </a:cubicBezTo>
                  <a:cubicBezTo>
                    <a:pt x="206" y="653"/>
                    <a:pt x="206" y="653"/>
                    <a:pt x="206" y="653"/>
                  </a:cubicBezTo>
                  <a:cubicBezTo>
                    <a:pt x="206" y="645"/>
                    <a:pt x="206" y="645"/>
                    <a:pt x="206" y="645"/>
                  </a:cubicBezTo>
                  <a:cubicBezTo>
                    <a:pt x="221" y="638"/>
                    <a:pt x="221" y="638"/>
                    <a:pt x="221" y="638"/>
                  </a:cubicBezTo>
                  <a:cubicBezTo>
                    <a:pt x="222" y="635"/>
                    <a:pt x="222" y="635"/>
                    <a:pt x="222" y="635"/>
                  </a:cubicBezTo>
                  <a:cubicBezTo>
                    <a:pt x="235" y="629"/>
                    <a:pt x="235" y="629"/>
                    <a:pt x="235" y="629"/>
                  </a:cubicBezTo>
                  <a:cubicBezTo>
                    <a:pt x="235" y="622"/>
                    <a:pt x="235" y="622"/>
                    <a:pt x="235" y="622"/>
                  </a:cubicBezTo>
                  <a:cubicBezTo>
                    <a:pt x="235" y="622"/>
                    <a:pt x="237" y="628"/>
                    <a:pt x="241" y="628"/>
                  </a:cubicBezTo>
                  <a:cubicBezTo>
                    <a:pt x="244" y="628"/>
                    <a:pt x="248" y="626"/>
                    <a:pt x="248" y="626"/>
                  </a:cubicBezTo>
                  <a:cubicBezTo>
                    <a:pt x="245" y="624"/>
                    <a:pt x="245" y="624"/>
                    <a:pt x="245" y="624"/>
                  </a:cubicBezTo>
                  <a:cubicBezTo>
                    <a:pt x="246" y="620"/>
                    <a:pt x="246" y="620"/>
                    <a:pt x="246" y="620"/>
                  </a:cubicBezTo>
                  <a:cubicBezTo>
                    <a:pt x="251" y="624"/>
                    <a:pt x="251" y="624"/>
                    <a:pt x="251" y="624"/>
                  </a:cubicBezTo>
                  <a:cubicBezTo>
                    <a:pt x="251" y="622"/>
                    <a:pt x="251" y="622"/>
                    <a:pt x="251" y="622"/>
                  </a:cubicBezTo>
                  <a:cubicBezTo>
                    <a:pt x="245" y="613"/>
                    <a:pt x="245" y="613"/>
                    <a:pt x="245" y="613"/>
                  </a:cubicBezTo>
                  <a:cubicBezTo>
                    <a:pt x="245" y="613"/>
                    <a:pt x="254" y="619"/>
                    <a:pt x="260" y="617"/>
                  </a:cubicBezTo>
                  <a:cubicBezTo>
                    <a:pt x="264" y="614"/>
                    <a:pt x="262" y="611"/>
                    <a:pt x="262" y="611"/>
                  </a:cubicBezTo>
                  <a:cubicBezTo>
                    <a:pt x="268" y="610"/>
                    <a:pt x="268" y="610"/>
                    <a:pt x="268" y="610"/>
                  </a:cubicBezTo>
                  <a:cubicBezTo>
                    <a:pt x="273" y="608"/>
                    <a:pt x="273" y="608"/>
                    <a:pt x="273" y="608"/>
                  </a:cubicBezTo>
                  <a:cubicBezTo>
                    <a:pt x="279" y="608"/>
                    <a:pt x="279" y="608"/>
                    <a:pt x="279" y="608"/>
                  </a:cubicBezTo>
                  <a:cubicBezTo>
                    <a:pt x="283" y="602"/>
                    <a:pt x="283" y="602"/>
                    <a:pt x="283" y="602"/>
                  </a:cubicBezTo>
                  <a:cubicBezTo>
                    <a:pt x="293" y="603"/>
                    <a:pt x="293" y="603"/>
                    <a:pt x="293" y="603"/>
                  </a:cubicBezTo>
                  <a:cubicBezTo>
                    <a:pt x="304" y="598"/>
                    <a:pt x="304" y="598"/>
                    <a:pt x="304" y="598"/>
                  </a:cubicBezTo>
                  <a:cubicBezTo>
                    <a:pt x="304" y="597"/>
                    <a:pt x="304" y="597"/>
                    <a:pt x="304" y="597"/>
                  </a:cubicBezTo>
                  <a:cubicBezTo>
                    <a:pt x="312" y="581"/>
                    <a:pt x="312" y="581"/>
                    <a:pt x="312" y="581"/>
                  </a:cubicBezTo>
                  <a:cubicBezTo>
                    <a:pt x="323" y="566"/>
                    <a:pt x="323" y="566"/>
                    <a:pt x="323" y="566"/>
                  </a:cubicBezTo>
                  <a:cubicBezTo>
                    <a:pt x="327" y="563"/>
                    <a:pt x="327" y="563"/>
                    <a:pt x="327" y="563"/>
                  </a:cubicBezTo>
                  <a:cubicBezTo>
                    <a:pt x="328" y="554"/>
                    <a:pt x="328" y="554"/>
                    <a:pt x="328" y="554"/>
                  </a:cubicBezTo>
                  <a:cubicBezTo>
                    <a:pt x="341" y="540"/>
                    <a:pt x="341" y="540"/>
                    <a:pt x="341" y="540"/>
                  </a:cubicBezTo>
                  <a:cubicBezTo>
                    <a:pt x="341" y="540"/>
                    <a:pt x="346" y="527"/>
                    <a:pt x="349" y="521"/>
                  </a:cubicBezTo>
                  <a:cubicBezTo>
                    <a:pt x="352" y="516"/>
                    <a:pt x="360" y="496"/>
                    <a:pt x="363" y="485"/>
                  </a:cubicBezTo>
                  <a:cubicBezTo>
                    <a:pt x="366" y="473"/>
                    <a:pt x="375" y="460"/>
                    <a:pt x="375" y="460"/>
                  </a:cubicBezTo>
                  <a:cubicBezTo>
                    <a:pt x="375" y="460"/>
                    <a:pt x="377" y="456"/>
                    <a:pt x="378" y="452"/>
                  </a:cubicBezTo>
                  <a:cubicBezTo>
                    <a:pt x="380" y="448"/>
                    <a:pt x="382" y="424"/>
                    <a:pt x="382" y="418"/>
                  </a:cubicBezTo>
                  <a:close/>
                  <a:moveTo>
                    <a:pt x="52" y="662"/>
                  </a:moveTo>
                  <a:cubicBezTo>
                    <a:pt x="52" y="658"/>
                    <a:pt x="52" y="658"/>
                    <a:pt x="52" y="658"/>
                  </a:cubicBezTo>
                  <a:cubicBezTo>
                    <a:pt x="54" y="657"/>
                    <a:pt x="54" y="657"/>
                    <a:pt x="54" y="657"/>
                  </a:cubicBezTo>
                  <a:cubicBezTo>
                    <a:pt x="54" y="657"/>
                    <a:pt x="54" y="659"/>
                    <a:pt x="55" y="661"/>
                  </a:cubicBezTo>
                  <a:cubicBezTo>
                    <a:pt x="56" y="662"/>
                    <a:pt x="61" y="660"/>
                    <a:pt x="61" y="660"/>
                  </a:cubicBezTo>
                  <a:cubicBezTo>
                    <a:pt x="60" y="653"/>
                    <a:pt x="60" y="653"/>
                    <a:pt x="60" y="653"/>
                  </a:cubicBezTo>
                  <a:cubicBezTo>
                    <a:pt x="55" y="653"/>
                    <a:pt x="55" y="653"/>
                    <a:pt x="55" y="653"/>
                  </a:cubicBezTo>
                  <a:cubicBezTo>
                    <a:pt x="55" y="650"/>
                    <a:pt x="55" y="650"/>
                    <a:pt x="55" y="650"/>
                  </a:cubicBezTo>
                  <a:cubicBezTo>
                    <a:pt x="51" y="651"/>
                    <a:pt x="51" y="651"/>
                    <a:pt x="51" y="651"/>
                  </a:cubicBezTo>
                  <a:cubicBezTo>
                    <a:pt x="51" y="651"/>
                    <a:pt x="50" y="649"/>
                    <a:pt x="50" y="647"/>
                  </a:cubicBezTo>
                  <a:cubicBezTo>
                    <a:pt x="50" y="646"/>
                    <a:pt x="47" y="644"/>
                    <a:pt x="45" y="648"/>
                  </a:cubicBezTo>
                  <a:cubicBezTo>
                    <a:pt x="45" y="651"/>
                    <a:pt x="45" y="651"/>
                    <a:pt x="45" y="651"/>
                  </a:cubicBezTo>
                  <a:cubicBezTo>
                    <a:pt x="48" y="657"/>
                    <a:pt x="48" y="657"/>
                    <a:pt x="48" y="657"/>
                  </a:cubicBezTo>
                  <a:cubicBezTo>
                    <a:pt x="45" y="659"/>
                    <a:pt x="45" y="659"/>
                    <a:pt x="45" y="659"/>
                  </a:cubicBezTo>
                  <a:cubicBezTo>
                    <a:pt x="44" y="655"/>
                    <a:pt x="44" y="655"/>
                    <a:pt x="44" y="655"/>
                  </a:cubicBezTo>
                  <a:cubicBezTo>
                    <a:pt x="41" y="658"/>
                    <a:pt x="41" y="658"/>
                    <a:pt x="41" y="658"/>
                  </a:cubicBezTo>
                  <a:cubicBezTo>
                    <a:pt x="46" y="669"/>
                    <a:pt x="46" y="669"/>
                    <a:pt x="46" y="669"/>
                  </a:cubicBezTo>
                  <a:cubicBezTo>
                    <a:pt x="50" y="670"/>
                    <a:pt x="50" y="670"/>
                    <a:pt x="50" y="670"/>
                  </a:cubicBezTo>
                  <a:cubicBezTo>
                    <a:pt x="54" y="666"/>
                    <a:pt x="54" y="666"/>
                    <a:pt x="54" y="666"/>
                  </a:cubicBezTo>
                  <a:cubicBezTo>
                    <a:pt x="54" y="662"/>
                    <a:pt x="54" y="662"/>
                    <a:pt x="54" y="662"/>
                  </a:cubicBezTo>
                  <a:lnTo>
                    <a:pt x="52" y="662"/>
                  </a:lnTo>
                  <a:close/>
                  <a:moveTo>
                    <a:pt x="37" y="666"/>
                  </a:moveTo>
                  <a:cubicBezTo>
                    <a:pt x="41" y="664"/>
                    <a:pt x="41" y="664"/>
                    <a:pt x="41" y="664"/>
                  </a:cubicBezTo>
                  <a:cubicBezTo>
                    <a:pt x="39" y="658"/>
                    <a:pt x="39" y="658"/>
                    <a:pt x="39" y="658"/>
                  </a:cubicBezTo>
                  <a:lnTo>
                    <a:pt x="37" y="666"/>
                  </a:lnTo>
                  <a:close/>
                  <a:moveTo>
                    <a:pt x="55" y="670"/>
                  </a:moveTo>
                  <a:cubicBezTo>
                    <a:pt x="61" y="674"/>
                    <a:pt x="61" y="674"/>
                    <a:pt x="61" y="674"/>
                  </a:cubicBezTo>
                  <a:cubicBezTo>
                    <a:pt x="63" y="671"/>
                    <a:pt x="63" y="671"/>
                    <a:pt x="63" y="671"/>
                  </a:cubicBezTo>
                  <a:cubicBezTo>
                    <a:pt x="56" y="667"/>
                    <a:pt x="56" y="667"/>
                    <a:pt x="56" y="667"/>
                  </a:cubicBezTo>
                  <a:lnTo>
                    <a:pt x="55" y="670"/>
                  </a:lnTo>
                  <a:close/>
                  <a:moveTo>
                    <a:pt x="63" y="663"/>
                  </a:moveTo>
                  <a:cubicBezTo>
                    <a:pt x="61" y="664"/>
                    <a:pt x="61" y="667"/>
                    <a:pt x="64" y="667"/>
                  </a:cubicBezTo>
                  <a:cubicBezTo>
                    <a:pt x="66" y="666"/>
                    <a:pt x="66" y="662"/>
                    <a:pt x="63" y="663"/>
                  </a:cubicBezTo>
                  <a:close/>
                  <a:moveTo>
                    <a:pt x="107" y="657"/>
                  </a:moveTo>
                  <a:cubicBezTo>
                    <a:pt x="104" y="657"/>
                    <a:pt x="100" y="662"/>
                    <a:pt x="106" y="661"/>
                  </a:cubicBezTo>
                  <a:cubicBezTo>
                    <a:pt x="106" y="661"/>
                    <a:pt x="111" y="657"/>
                    <a:pt x="107" y="657"/>
                  </a:cubicBezTo>
                  <a:close/>
                  <a:moveTo>
                    <a:pt x="113" y="654"/>
                  </a:moveTo>
                  <a:cubicBezTo>
                    <a:pt x="111" y="655"/>
                    <a:pt x="112" y="657"/>
                    <a:pt x="112" y="657"/>
                  </a:cubicBezTo>
                  <a:cubicBezTo>
                    <a:pt x="110" y="659"/>
                    <a:pt x="110" y="659"/>
                    <a:pt x="110" y="659"/>
                  </a:cubicBezTo>
                  <a:cubicBezTo>
                    <a:pt x="111" y="660"/>
                    <a:pt x="111" y="660"/>
                    <a:pt x="111" y="660"/>
                  </a:cubicBezTo>
                  <a:cubicBezTo>
                    <a:pt x="117" y="655"/>
                    <a:pt x="117" y="655"/>
                    <a:pt x="117" y="655"/>
                  </a:cubicBezTo>
                  <a:cubicBezTo>
                    <a:pt x="117" y="655"/>
                    <a:pt x="115" y="653"/>
                    <a:pt x="113" y="654"/>
                  </a:cubicBezTo>
                  <a:close/>
                  <a:moveTo>
                    <a:pt x="119" y="654"/>
                  </a:moveTo>
                  <a:cubicBezTo>
                    <a:pt x="120" y="657"/>
                    <a:pt x="120" y="657"/>
                    <a:pt x="120" y="657"/>
                  </a:cubicBezTo>
                  <a:cubicBezTo>
                    <a:pt x="122" y="656"/>
                    <a:pt x="122" y="656"/>
                    <a:pt x="122" y="656"/>
                  </a:cubicBezTo>
                  <a:cubicBezTo>
                    <a:pt x="122" y="654"/>
                    <a:pt x="122" y="654"/>
                    <a:pt x="122" y="654"/>
                  </a:cubicBezTo>
                  <a:lnTo>
                    <a:pt x="119" y="654"/>
                  </a:lnTo>
                  <a:close/>
                  <a:moveTo>
                    <a:pt x="148" y="643"/>
                  </a:moveTo>
                  <a:cubicBezTo>
                    <a:pt x="146" y="647"/>
                    <a:pt x="146" y="647"/>
                    <a:pt x="146" y="647"/>
                  </a:cubicBezTo>
                  <a:cubicBezTo>
                    <a:pt x="142" y="648"/>
                    <a:pt x="142" y="648"/>
                    <a:pt x="142" y="648"/>
                  </a:cubicBezTo>
                  <a:cubicBezTo>
                    <a:pt x="139" y="650"/>
                    <a:pt x="139" y="650"/>
                    <a:pt x="139" y="650"/>
                  </a:cubicBezTo>
                  <a:cubicBezTo>
                    <a:pt x="134" y="651"/>
                    <a:pt x="134" y="651"/>
                    <a:pt x="134" y="651"/>
                  </a:cubicBezTo>
                  <a:cubicBezTo>
                    <a:pt x="133" y="655"/>
                    <a:pt x="133" y="655"/>
                    <a:pt x="133" y="655"/>
                  </a:cubicBezTo>
                  <a:cubicBezTo>
                    <a:pt x="136" y="655"/>
                    <a:pt x="136" y="655"/>
                    <a:pt x="136" y="655"/>
                  </a:cubicBezTo>
                  <a:cubicBezTo>
                    <a:pt x="133" y="659"/>
                    <a:pt x="133" y="659"/>
                    <a:pt x="133" y="659"/>
                  </a:cubicBezTo>
                  <a:cubicBezTo>
                    <a:pt x="133" y="664"/>
                    <a:pt x="133" y="664"/>
                    <a:pt x="133" y="664"/>
                  </a:cubicBezTo>
                  <a:cubicBezTo>
                    <a:pt x="139" y="661"/>
                    <a:pt x="139" y="661"/>
                    <a:pt x="139" y="661"/>
                  </a:cubicBezTo>
                  <a:cubicBezTo>
                    <a:pt x="145" y="661"/>
                    <a:pt x="145" y="661"/>
                    <a:pt x="145" y="661"/>
                  </a:cubicBezTo>
                  <a:cubicBezTo>
                    <a:pt x="149" y="654"/>
                    <a:pt x="149" y="654"/>
                    <a:pt x="149" y="654"/>
                  </a:cubicBezTo>
                  <a:cubicBezTo>
                    <a:pt x="147" y="649"/>
                    <a:pt x="147" y="649"/>
                    <a:pt x="147" y="649"/>
                  </a:cubicBezTo>
                  <a:cubicBezTo>
                    <a:pt x="149" y="644"/>
                    <a:pt x="149" y="644"/>
                    <a:pt x="149" y="644"/>
                  </a:cubicBezTo>
                  <a:lnTo>
                    <a:pt x="148" y="643"/>
                  </a:lnTo>
                  <a:close/>
                  <a:moveTo>
                    <a:pt x="111" y="639"/>
                  </a:moveTo>
                  <a:cubicBezTo>
                    <a:pt x="112" y="640"/>
                    <a:pt x="112" y="640"/>
                    <a:pt x="112" y="640"/>
                  </a:cubicBezTo>
                  <a:cubicBezTo>
                    <a:pt x="110" y="643"/>
                    <a:pt x="110" y="643"/>
                    <a:pt x="110" y="643"/>
                  </a:cubicBezTo>
                  <a:cubicBezTo>
                    <a:pt x="112" y="643"/>
                    <a:pt x="112" y="643"/>
                    <a:pt x="112" y="643"/>
                  </a:cubicBezTo>
                  <a:cubicBezTo>
                    <a:pt x="114" y="642"/>
                    <a:pt x="114" y="642"/>
                    <a:pt x="114" y="642"/>
                  </a:cubicBezTo>
                  <a:cubicBezTo>
                    <a:pt x="117" y="644"/>
                    <a:pt x="117" y="644"/>
                    <a:pt x="117" y="644"/>
                  </a:cubicBezTo>
                  <a:cubicBezTo>
                    <a:pt x="118" y="641"/>
                    <a:pt x="118" y="641"/>
                    <a:pt x="118" y="641"/>
                  </a:cubicBezTo>
                  <a:cubicBezTo>
                    <a:pt x="113" y="638"/>
                    <a:pt x="113" y="638"/>
                    <a:pt x="113" y="638"/>
                  </a:cubicBezTo>
                  <a:lnTo>
                    <a:pt x="111" y="639"/>
                  </a:lnTo>
                  <a:close/>
                  <a:moveTo>
                    <a:pt x="99" y="634"/>
                  </a:moveTo>
                  <a:cubicBezTo>
                    <a:pt x="95" y="631"/>
                    <a:pt x="94" y="630"/>
                    <a:pt x="95" y="632"/>
                  </a:cubicBezTo>
                  <a:cubicBezTo>
                    <a:pt x="97" y="637"/>
                    <a:pt x="97" y="637"/>
                    <a:pt x="97" y="637"/>
                  </a:cubicBezTo>
                  <a:cubicBezTo>
                    <a:pt x="102" y="637"/>
                    <a:pt x="102" y="637"/>
                    <a:pt x="99" y="634"/>
                  </a:cubicBezTo>
                  <a:close/>
                  <a:moveTo>
                    <a:pt x="90" y="628"/>
                  </a:moveTo>
                  <a:cubicBezTo>
                    <a:pt x="93" y="631"/>
                    <a:pt x="93" y="631"/>
                    <a:pt x="93" y="631"/>
                  </a:cubicBezTo>
                  <a:cubicBezTo>
                    <a:pt x="94" y="628"/>
                    <a:pt x="94" y="628"/>
                    <a:pt x="94" y="628"/>
                  </a:cubicBezTo>
                  <a:cubicBezTo>
                    <a:pt x="91" y="627"/>
                    <a:pt x="91" y="627"/>
                    <a:pt x="91" y="627"/>
                  </a:cubicBezTo>
                  <a:lnTo>
                    <a:pt x="90" y="628"/>
                  </a:lnTo>
                  <a:close/>
                  <a:moveTo>
                    <a:pt x="175" y="667"/>
                  </a:moveTo>
                  <a:cubicBezTo>
                    <a:pt x="175" y="664"/>
                    <a:pt x="175" y="664"/>
                    <a:pt x="175" y="664"/>
                  </a:cubicBezTo>
                  <a:cubicBezTo>
                    <a:pt x="170" y="666"/>
                    <a:pt x="170" y="666"/>
                    <a:pt x="170" y="666"/>
                  </a:cubicBezTo>
                  <a:lnTo>
                    <a:pt x="175" y="667"/>
                  </a:lnTo>
                  <a:close/>
                  <a:moveTo>
                    <a:pt x="74" y="466"/>
                  </a:moveTo>
                  <a:cubicBezTo>
                    <a:pt x="72" y="462"/>
                    <a:pt x="72" y="462"/>
                    <a:pt x="72" y="462"/>
                  </a:cubicBezTo>
                  <a:cubicBezTo>
                    <a:pt x="72" y="462"/>
                    <a:pt x="69" y="464"/>
                    <a:pt x="68" y="464"/>
                  </a:cubicBezTo>
                  <a:cubicBezTo>
                    <a:pt x="66" y="464"/>
                    <a:pt x="67" y="461"/>
                    <a:pt x="67" y="461"/>
                  </a:cubicBezTo>
                  <a:cubicBezTo>
                    <a:pt x="66" y="459"/>
                    <a:pt x="66" y="459"/>
                    <a:pt x="66" y="459"/>
                  </a:cubicBezTo>
                  <a:cubicBezTo>
                    <a:pt x="62" y="461"/>
                    <a:pt x="62" y="461"/>
                    <a:pt x="62" y="461"/>
                  </a:cubicBezTo>
                  <a:cubicBezTo>
                    <a:pt x="66" y="468"/>
                    <a:pt x="66" y="468"/>
                    <a:pt x="66" y="468"/>
                  </a:cubicBezTo>
                  <a:cubicBezTo>
                    <a:pt x="71" y="469"/>
                    <a:pt x="74" y="466"/>
                    <a:pt x="74" y="466"/>
                  </a:cubicBezTo>
                  <a:close/>
                  <a:moveTo>
                    <a:pt x="72" y="456"/>
                  </a:moveTo>
                  <a:cubicBezTo>
                    <a:pt x="67" y="457"/>
                    <a:pt x="67" y="457"/>
                    <a:pt x="67" y="457"/>
                  </a:cubicBezTo>
                  <a:cubicBezTo>
                    <a:pt x="70" y="460"/>
                    <a:pt x="70" y="460"/>
                    <a:pt x="70" y="460"/>
                  </a:cubicBezTo>
                  <a:lnTo>
                    <a:pt x="72" y="456"/>
                  </a:lnTo>
                  <a:close/>
                  <a:moveTo>
                    <a:pt x="93" y="452"/>
                  </a:moveTo>
                  <a:cubicBezTo>
                    <a:pt x="90" y="456"/>
                    <a:pt x="90" y="456"/>
                    <a:pt x="90" y="456"/>
                  </a:cubicBezTo>
                  <a:cubicBezTo>
                    <a:pt x="94" y="456"/>
                    <a:pt x="94" y="456"/>
                    <a:pt x="94" y="456"/>
                  </a:cubicBezTo>
                  <a:cubicBezTo>
                    <a:pt x="97" y="454"/>
                    <a:pt x="97" y="454"/>
                    <a:pt x="97" y="454"/>
                  </a:cubicBezTo>
                  <a:lnTo>
                    <a:pt x="93" y="452"/>
                  </a:lnTo>
                  <a:close/>
                  <a:moveTo>
                    <a:pt x="157" y="329"/>
                  </a:moveTo>
                  <a:cubicBezTo>
                    <a:pt x="153" y="331"/>
                    <a:pt x="153" y="331"/>
                    <a:pt x="153" y="331"/>
                  </a:cubicBezTo>
                  <a:cubicBezTo>
                    <a:pt x="152" y="328"/>
                    <a:pt x="152" y="328"/>
                    <a:pt x="152" y="328"/>
                  </a:cubicBezTo>
                  <a:cubicBezTo>
                    <a:pt x="145" y="331"/>
                    <a:pt x="145" y="331"/>
                    <a:pt x="145" y="331"/>
                  </a:cubicBezTo>
                  <a:cubicBezTo>
                    <a:pt x="145" y="335"/>
                    <a:pt x="145" y="335"/>
                    <a:pt x="145" y="335"/>
                  </a:cubicBezTo>
                  <a:cubicBezTo>
                    <a:pt x="145" y="336"/>
                    <a:pt x="147" y="338"/>
                    <a:pt x="147" y="338"/>
                  </a:cubicBezTo>
                  <a:cubicBezTo>
                    <a:pt x="153" y="336"/>
                    <a:pt x="153" y="336"/>
                    <a:pt x="153" y="336"/>
                  </a:cubicBezTo>
                  <a:cubicBezTo>
                    <a:pt x="152" y="332"/>
                    <a:pt x="152" y="332"/>
                    <a:pt x="152" y="332"/>
                  </a:cubicBezTo>
                  <a:cubicBezTo>
                    <a:pt x="157" y="331"/>
                    <a:pt x="157" y="331"/>
                    <a:pt x="157" y="331"/>
                  </a:cubicBezTo>
                  <a:lnTo>
                    <a:pt x="157" y="329"/>
                  </a:lnTo>
                  <a:close/>
                  <a:moveTo>
                    <a:pt x="244" y="634"/>
                  </a:moveTo>
                  <a:cubicBezTo>
                    <a:pt x="247" y="630"/>
                    <a:pt x="247" y="630"/>
                    <a:pt x="247" y="630"/>
                  </a:cubicBezTo>
                  <a:cubicBezTo>
                    <a:pt x="243" y="631"/>
                    <a:pt x="243" y="631"/>
                    <a:pt x="243" y="631"/>
                  </a:cubicBezTo>
                  <a:lnTo>
                    <a:pt x="244" y="634"/>
                  </a:lnTo>
                  <a:close/>
                  <a:moveTo>
                    <a:pt x="260" y="618"/>
                  </a:moveTo>
                  <a:cubicBezTo>
                    <a:pt x="265" y="619"/>
                    <a:pt x="265" y="619"/>
                    <a:pt x="265" y="619"/>
                  </a:cubicBezTo>
                  <a:cubicBezTo>
                    <a:pt x="263" y="616"/>
                    <a:pt x="263" y="616"/>
                    <a:pt x="263" y="616"/>
                  </a:cubicBezTo>
                  <a:lnTo>
                    <a:pt x="260" y="618"/>
                  </a:lnTo>
                  <a:close/>
                  <a:moveTo>
                    <a:pt x="265" y="614"/>
                  </a:moveTo>
                  <a:cubicBezTo>
                    <a:pt x="267" y="617"/>
                    <a:pt x="267" y="617"/>
                    <a:pt x="267" y="617"/>
                  </a:cubicBezTo>
                  <a:cubicBezTo>
                    <a:pt x="271" y="615"/>
                    <a:pt x="271" y="615"/>
                    <a:pt x="271" y="615"/>
                  </a:cubicBezTo>
                  <a:cubicBezTo>
                    <a:pt x="270" y="613"/>
                    <a:pt x="270" y="613"/>
                    <a:pt x="270" y="613"/>
                  </a:cubicBezTo>
                  <a:lnTo>
                    <a:pt x="265" y="614"/>
                  </a:ln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39" name="Faröer Inseln"/>
            <p:cNvSpPr>
              <a:spLocks noEditPoints="1"/>
            </p:cNvSpPr>
            <p:nvPr/>
          </p:nvSpPr>
          <p:spPr bwMode="auto">
            <a:xfrm>
              <a:off x="3826024" y="1826736"/>
              <a:ext cx="87630" cy="105410"/>
            </a:xfrm>
            <a:custGeom>
              <a:avLst/>
              <a:gdLst>
                <a:gd name="T0" fmla="*/ 7 w 51"/>
                <a:gd name="T1" fmla="*/ 13 h 62"/>
                <a:gd name="T2" fmla="*/ 0 w 51"/>
                <a:gd name="T3" fmla="*/ 11 h 62"/>
                <a:gd name="T4" fmla="*/ 32 w 51"/>
                <a:gd name="T5" fmla="*/ 30 h 62"/>
                <a:gd name="T6" fmla="*/ 29 w 51"/>
                <a:gd name="T7" fmla="*/ 30 h 62"/>
                <a:gd name="T8" fmla="*/ 21 w 51"/>
                <a:gd name="T9" fmla="*/ 22 h 62"/>
                <a:gd name="T10" fmla="*/ 21 w 51"/>
                <a:gd name="T11" fmla="*/ 26 h 62"/>
                <a:gd name="T12" fmla="*/ 19 w 51"/>
                <a:gd name="T13" fmla="*/ 40 h 62"/>
                <a:gd name="T14" fmla="*/ 21 w 51"/>
                <a:gd name="T15" fmla="*/ 37 h 62"/>
                <a:gd name="T16" fmla="*/ 20 w 51"/>
                <a:gd name="T17" fmla="*/ 30 h 62"/>
                <a:gd name="T18" fmla="*/ 23 w 51"/>
                <a:gd name="T19" fmla="*/ 34 h 62"/>
                <a:gd name="T20" fmla="*/ 28 w 51"/>
                <a:gd name="T21" fmla="*/ 36 h 62"/>
                <a:gd name="T22" fmla="*/ 20 w 51"/>
                <a:gd name="T23" fmla="*/ 30 h 62"/>
                <a:gd name="T24" fmla="*/ 19 w 51"/>
                <a:gd name="T25" fmla="*/ 16 h 62"/>
                <a:gd name="T26" fmla="*/ 14 w 51"/>
                <a:gd name="T27" fmla="*/ 13 h 62"/>
                <a:gd name="T28" fmla="*/ 10 w 51"/>
                <a:gd name="T29" fmla="*/ 11 h 62"/>
                <a:gd name="T30" fmla="*/ 11 w 51"/>
                <a:gd name="T31" fmla="*/ 17 h 62"/>
                <a:gd name="T32" fmla="*/ 27 w 51"/>
                <a:gd name="T33" fmla="*/ 21 h 62"/>
                <a:gd name="T34" fmla="*/ 23 w 51"/>
                <a:gd name="T35" fmla="*/ 11 h 62"/>
                <a:gd name="T36" fmla="*/ 19 w 51"/>
                <a:gd name="T37" fmla="*/ 6 h 62"/>
                <a:gd name="T38" fmla="*/ 22 w 51"/>
                <a:gd name="T39" fmla="*/ 16 h 62"/>
                <a:gd name="T40" fmla="*/ 27 w 51"/>
                <a:gd name="T41" fmla="*/ 30 h 62"/>
                <a:gd name="T42" fmla="*/ 27 w 51"/>
                <a:gd name="T43" fmla="*/ 21 h 62"/>
                <a:gd name="T44" fmla="*/ 28 w 51"/>
                <a:gd name="T45" fmla="*/ 15 h 62"/>
                <a:gd name="T46" fmla="*/ 30 w 51"/>
                <a:gd name="T47" fmla="*/ 16 h 62"/>
                <a:gd name="T48" fmla="*/ 34 w 51"/>
                <a:gd name="T49" fmla="*/ 14 h 62"/>
                <a:gd name="T50" fmla="*/ 32 w 51"/>
                <a:gd name="T51" fmla="*/ 9 h 62"/>
                <a:gd name="T52" fmla="*/ 28 w 51"/>
                <a:gd name="T53" fmla="*/ 6 h 62"/>
                <a:gd name="T54" fmla="*/ 29 w 51"/>
                <a:gd name="T55" fmla="*/ 2 h 62"/>
                <a:gd name="T56" fmla="*/ 24 w 51"/>
                <a:gd name="T57" fmla="*/ 10 h 62"/>
                <a:gd name="T58" fmla="*/ 31 w 51"/>
                <a:gd name="T59" fmla="*/ 14 h 62"/>
                <a:gd name="T60" fmla="*/ 30 w 51"/>
                <a:gd name="T61" fmla="*/ 20 h 62"/>
                <a:gd name="T62" fmla="*/ 35 w 51"/>
                <a:gd name="T63" fmla="*/ 18 h 62"/>
                <a:gd name="T64" fmla="*/ 31 w 51"/>
                <a:gd name="T65" fmla="*/ 14 h 62"/>
                <a:gd name="T66" fmla="*/ 38 w 51"/>
                <a:gd name="T67" fmla="*/ 10 h 62"/>
                <a:gd name="T68" fmla="*/ 37 w 51"/>
                <a:gd name="T69" fmla="*/ 14 h 62"/>
                <a:gd name="T70" fmla="*/ 42 w 51"/>
                <a:gd name="T71" fmla="*/ 13 h 62"/>
                <a:gd name="T72" fmla="*/ 38 w 51"/>
                <a:gd name="T73" fmla="*/ 5 h 62"/>
                <a:gd name="T74" fmla="*/ 44 w 51"/>
                <a:gd name="T75" fmla="*/ 9 h 62"/>
                <a:gd name="T76" fmla="*/ 42 w 51"/>
                <a:gd name="T77" fmla="*/ 1 h 62"/>
                <a:gd name="T78" fmla="*/ 38 w 51"/>
                <a:gd name="T79" fmla="*/ 1 h 62"/>
                <a:gd name="T80" fmla="*/ 36 w 51"/>
                <a:gd name="T81" fmla="*/ 8 h 62"/>
                <a:gd name="T82" fmla="*/ 38 w 51"/>
                <a:gd name="T83" fmla="*/ 1 h 62"/>
                <a:gd name="T84" fmla="*/ 32 w 51"/>
                <a:gd name="T85" fmla="*/ 2 h 62"/>
                <a:gd name="T86" fmla="*/ 34 w 51"/>
                <a:gd name="T87" fmla="*/ 2 h 62"/>
                <a:gd name="T88" fmla="*/ 45 w 51"/>
                <a:gd name="T89" fmla="*/ 14 h 62"/>
                <a:gd name="T90" fmla="*/ 47 w 51"/>
                <a:gd name="T91" fmla="*/ 11 h 62"/>
                <a:gd name="T92" fmla="*/ 48 w 51"/>
                <a:gd name="T93" fmla="*/ 9 h 62"/>
                <a:gd name="T94" fmla="*/ 48 w 51"/>
                <a:gd name="T95" fmla="*/ 5 h 62"/>
                <a:gd name="T96" fmla="*/ 48 w 51"/>
                <a:gd name="T97" fmla="*/ 5 h 62"/>
                <a:gd name="T98" fmla="*/ 16 w 51"/>
                <a:gd name="T99" fmla="*/ 49 h 62"/>
                <a:gd name="T100" fmla="*/ 14 w 51"/>
                <a:gd name="T101" fmla="*/ 45 h 62"/>
                <a:gd name="T102" fmla="*/ 13 w 51"/>
                <a:gd name="T103" fmla="*/ 55 h 62"/>
                <a:gd name="T104" fmla="*/ 18 w 51"/>
                <a:gd name="T105" fmla="*/ 62 h 62"/>
                <a:gd name="T106" fmla="*/ 17 w 51"/>
                <a:gd name="T107" fmla="*/ 57 h 62"/>
                <a:gd name="T108" fmla="*/ 19 w 51"/>
                <a:gd name="T109" fmla="*/ 53 h 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62"/>
                <a:gd name="T167" fmla="*/ 51 w 51"/>
                <a:gd name="T168" fmla="*/ 62 h 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62">
                  <a:moveTo>
                    <a:pt x="0" y="11"/>
                  </a:moveTo>
                  <a:cubicBezTo>
                    <a:pt x="7" y="13"/>
                    <a:pt x="7" y="13"/>
                    <a:pt x="7" y="13"/>
                  </a:cubicBezTo>
                  <a:cubicBezTo>
                    <a:pt x="6" y="10"/>
                    <a:pt x="6" y="10"/>
                    <a:pt x="6" y="10"/>
                  </a:cubicBezTo>
                  <a:lnTo>
                    <a:pt x="0" y="11"/>
                  </a:lnTo>
                  <a:close/>
                  <a:moveTo>
                    <a:pt x="29" y="30"/>
                  </a:moveTo>
                  <a:cubicBezTo>
                    <a:pt x="32" y="30"/>
                    <a:pt x="32" y="30"/>
                    <a:pt x="32" y="30"/>
                  </a:cubicBezTo>
                  <a:cubicBezTo>
                    <a:pt x="30" y="24"/>
                    <a:pt x="30" y="24"/>
                    <a:pt x="30" y="24"/>
                  </a:cubicBezTo>
                  <a:lnTo>
                    <a:pt x="29" y="30"/>
                  </a:lnTo>
                  <a:close/>
                  <a:moveTo>
                    <a:pt x="22" y="27"/>
                  </a:moveTo>
                  <a:cubicBezTo>
                    <a:pt x="21" y="22"/>
                    <a:pt x="21" y="22"/>
                    <a:pt x="21" y="22"/>
                  </a:cubicBezTo>
                  <a:cubicBezTo>
                    <a:pt x="19" y="23"/>
                    <a:pt x="19" y="23"/>
                    <a:pt x="19" y="23"/>
                  </a:cubicBezTo>
                  <a:cubicBezTo>
                    <a:pt x="21" y="26"/>
                    <a:pt x="21" y="26"/>
                    <a:pt x="21" y="26"/>
                  </a:cubicBezTo>
                  <a:lnTo>
                    <a:pt x="22" y="27"/>
                  </a:lnTo>
                  <a:close/>
                  <a:moveTo>
                    <a:pt x="19" y="40"/>
                  </a:moveTo>
                  <a:cubicBezTo>
                    <a:pt x="21" y="39"/>
                    <a:pt x="21" y="39"/>
                    <a:pt x="21" y="39"/>
                  </a:cubicBezTo>
                  <a:cubicBezTo>
                    <a:pt x="21" y="37"/>
                    <a:pt x="21" y="37"/>
                    <a:pt x="21" y="37"/>
                  </a:cubicBezTo>
                  <a:lnTo>
                    <a:pt x="19" y="40"/>
                  </a:lnTo>
                  <a:close/>
                  <a:moveTo>
                    <a:pt x="20" y="30"/>
                  </a:moveTo>
                  <a:cubicBezTo>
                    <a:pt x="20" y="34"/>
                    <a:pt x="20" y="34"/>
                    <a:pt x="20" y="34"/>
                  </a:cubicBezTo>
                  <a:cubicBezTo>
                    <a:pt x="23" y="34"/>
                    <a:pt x="23" y="34"/>
                    <a:pt x="23" y="34"/>
                  </a:cubicBezTo>
                  <a:cubicBezTo>
                    <a:pt x="24" y="40"/>
                    <a:pt x="24" y="40"/>
                    <a:pt x="24" y="40"/>
                  </a:cubicBezTo>
                  <a:cubicBezTo>
                    <a:pt x="28" y="36"/>
                    <a:pt x="28" y="36"/>
                    <a:pt x="28" y="36"/>
                  </a:cubicBezTo>
                  <a:cubicBezTo>
                    <a:pt x="28" y="36"/>
                    <a:pt x="27" y="34"/>
                    <a:pt x="24" y="32"/>
                  </a:cubicBezTo>
                  <a:cubicBezTo>
                    <a:pt x="23" y="31"/>
                    <a:pt x="20" y="30"/>
                    <a:pt x="20" y="30"/>
                  </a:cubicBezTo>
                  <a:close/>
                  <a:moveTo>
                    <a:pt x="15" y="20"/>
                  </a:moveTo>
                  <a:cubicBezTo>
                    <a:pt x="18" y="19"/>
                    <a:pt x="19" y="16"/>
                    <a:pt x="19" y="16"/>
                  </a:cubicBezTo>
                  <a:cubicBezTo>
                    <a:pt x="16" y="10"/>
                    <a:pt x="16" y="10"/>
                    <a:pt x="16" y="10"/>
                  </a:cubicBezTo>
                  <a:cubicBezTo>
                    <a:pt x="14" y="13"/>
                    <a:pt x="14" y="13"/>
                    <a:pt x="14" y="13"/>
                  </a:cubicBezTo>
                  <a:cubicBezTo>
                    <a:pt x="12" y="10"/>
                    <a:pt x="12" y="10"/>
                    <a:pt x="12" y="10"/>
                  </a:cubicBezTo>
                  <a:cubicBezTo>
                    <a:pt x="10" y="11"/>
                    <a:pt x="10" y="11"/>
                    <a:pt x="10" y="11"/>
                  </a:cubicBezTo>
                  <a:cubicBezTo>
                    <a:pt x="10" y="11"/>
                    <a:pt x="12" y="13"/>
                    <a:pt x="11" y="14"/>
                  </a:cubicBezTo>
                  <a:cubicBezTo>
                    <a:pt x="11" y="17"/>
                    <a:pt x="11" y="17"/>
                    <a:pt x="11" y="17"/>
                  </a:cubicBezTo>
                  <a:cubicBezTo>
                    <a:pt x="11" y="17"/>
                    <a:pt x="12" y="20"/>
                    <a:pt x="15" y="20"/>
                  </a:cubicBezTo>
                  <a:close/>
                  <a:moveTo>
                    <a:pt x="27" y="21"/>
                  </a:moveTo>
                  <a:cubicBezTo>
                    <a:pt x="27" y="21"/>
                    <a:pt x="28" y="19"/>
                    <a:pt x="27" y="18"/>
                  </a:cubicBezTo>
                  <a:cubicBezTo>
                    <a:pt x="26" y="17"/>
                    <a:pt x="23" y="11"/>
                    <a:pt x="23" y="11"/>
                  </a:cubicBezTo>
                  <a:cubicBezTo>
                    <a:pt x="23" y="11"/>
                    <a:pt x="23" y="3"/>
                    <a:pt x="21" y="3"/>
                  </a:cubicBezTo>
                  <a:cubicBezTo>
                    <a:pt x="20" y="3"/>
                    <a:pt x="19" y="6"/>
                    <a:pt x="19" y="6"/>
                  </a:cubicBezTo>
                  <a:cubicBezTo>
                    <a:pt x="18" y="10"/>
                    <a:pt x="18" y="10"/>
                    <a:pt x="18" y="10"/>
                  </a:cubicBezTo>
                  <a:cubicBezTo>
                    <a:pt x="19" y="14"/>
                    <a:pt x="22" y="13"/>
                    <a:pt x="22" y="16"/>
                  </a:cubicBezTo>
                  <a:cubicBezTo>
                    <a:pt x="22" y="19"/>
                    <a:pt x="23" y="25"/>
                    <a:pt x="24" y="26"/>
                  </a:cubicBezTo>
                  <a:cubicBezTo>
                    <a:pt x="26" y="26"/>
                    <a:pt x="27" y="30"/>
                    <a:pt x="27" y="30"/>
                  </a:cubicBezTo>
                  <a:cubicBezTo>
                    <a:pt x="27" y="30"/>
                    <a:pt x="29" y="26"/>
                    <a:pt x="29" y="24"/>
                  </a:cubicBezTo>
                  <a:cubicBezTo>
                    <a:pt x="28" y="22"/>
                    <a:pt x="27" y="21"/>
                    <a:pt x="27" y="21"/>
                  </a:cubicBezTo>
                  <a:close/>
                  <a:moveTo>
                    <a:pt x="28" y="13"/>
                  </a:moveTo>
                  <a:cubicBezTo>
                    <a:pt x="28" y="15"/>
                    <a:pt x="28" y="15"/>
                    <a:pt x="28" y="15"/>
                  </a:cubicBezTo>
                  <a:cubicBezTo>
                    <a:pt x="30" y="18"/>
                    <a:pt x="30" y="18"/>
                    <a:pt x="30" y="18"/>
                  </a:cubicBezTo>
                  <a:cubicBezTo>
                    <a:pt x="30" y="16"/>
                    <a:pt x="30" y="16"/>
                    <a:pt x="30" y="16"/>
                  </a:cubicBezTo>
                  <a:cubicBezTo>
                    <a:pt x="30" y="14"/>
                    <a:pt x="30" y="14"/>
                    <a:pt x="30" y="14"/>
                  </a:cubicBezTo>
                  <a:cubicBezTo>
                    <a:pt x="34" y="14"/>
                    <a:pt x="34" y="14"/>
                    <a:pt x="34" y="14"/>
                  </a:cubicBezTo>
                  <a:cubicBezTo>
                    <a:pt x="32" y="10"/>
                    <a:pt x="32" y="10"/>
                    <a:pt x="32" y="10"/>
                  </a:cubicBezTo>
                  <a:cubicBezTo>
                    <a:pt x="32" y="9"/>
                    <a:pt x="32" y="9"/>
                    <a:pt x="32" y="9"/>
                  </a:cubicBezTo>
                  <a:cubicBezTo>
                    <a:pt x="30" y="6"/>
                    <a:pt x="30" y="6"/>
                    <a:pt x="30" y="6"/>
                  </a:cubicBezTo>
                  <a:cubicBezTo>
                    <a:pt x="28" y="6"/>
                    <a:pt x="28" y="6"/>
                    <a:pt x="28" y="6"/>
                  </a:cubicBezTo>
                  <a:cubicBezTo>
                    <a:pt x="29" y="4"/>
                    <a:pt x="29" y="4"/>
                    <a:pt x="29" y="4"/>
                  </a:cubicBezTo>
                  <a:cubicBezTo>
                    <a:pt x="29" y="2"/>
                    <a:pt x="29" y="2"/>
                    <a:pt x="29" y="2"/>
                  </a:cubicBezTo>
                  <a:cubicBezTo>
                    <a:pt x="24" y="2"/>
                    <a:pt x="24" y="2"/>
                    <a:pt x="24" y="2"/>
                  </a:cubicBezTo>
                  <a:cubicBezTo>
                    <a:pt x="24" y="10"/>
                    <a:pt x="24" y="10"/>
                    <a:pt x="24" y="10"/>
                  </a:cubicBezTo>
                  <a:lnTo>
                    <a:pt x="28" y="13"/>
                  </a:lnTo>
                  <a:close/>
                  <a:moveTo>
                    <a:pt x="31" y="14"/>
                  </a:moveTo>
                  <a:cubicBezTo>
                    <a:pt x="32" y="17"/>
                    <a:pt x="32" y="17"/>
                    <a:pt x="32" y="17"/>
                  </a:cubicBezTo>
                  <a:cubicBezTo>
                    <a:pt x="30" y="20"/>
                    <a:pt x="30" y="20"/>
                    <a:pt x="30" y="20"/>
                  </a:cubicBezTo>
                  <a:cubicBezTo>
                    <a:pt x="32" y="21"/>
                    <a:pt x="32" y="21"/>
                    <a:pt x="32" y="21"/>
                  </a:cubicBezTo>
                  <a:cubicBezTo>
                    <a:pt x="35" y="18"/>
                    <a:pt x="35" y="18"/>
                    <a:pt x="35" y="18"/>
                  </a:cubicBezTo>
                  <a:cubicBezTo>
                    <a:pt x="33" y="15"/>
                    <a:pt x="33" y="15"/>
                    <a:pt x="33" y="15"/>
                  </a:cubicBezTo>
                  <a:lnTo>
                    <a:pt x="31" y="14"/>
                  </a:lnTo>
                  <a:close/>
                  <a:moveTo>
                    <a:pt x="38" y="5"/>
                  </a:moveTo>
                  <a:cubicBezTo>
                    <a:pt x="38" y="10"/>
                    <a:pt x="38" y="10"/>
                    <a:pt x="38" y="10"/>
                  </a:cubicBezTo>
                  <a:cubicBezTo>
                    <a:pt x="37" y="11"/>
                    <a:pt x="37" y="11"/>
                    <a:pt x="37" y="11"/>
                  </a:cubicBezTo>
                  <a:cubicBezTo>
                    <a:pt x="37" y="14"/>
                    <a:pt x="37" y="14"/>
                    <a:pt x="37" y="14"/>
                  </a:cubicBezTo>
                  <a:cubicBezTo>
                    <a:pt x="40" y="16"/>
                    <a:pt x="40" y="16"/>
                    <a:pt x="40" y="16"/>
                  </a:cubicBezTo>
                  <a:cubicBezTo>
                    <a:pt x="42" y="13"/>
                    <a:pt x="42" y="13"/>
                    <a:pt x="42" y="13"/>
                  </a:cubicBezTo>
                  <a:cubicBezTo>
                    <a:pt x="39" y="5"/>
                    <a:pt x="39" y="5"/>
                    <a:pt x="39" y="5"/>
                  </a:cubicBezTo>
                  <a:lnTo>
                    <a:pt x="38" y="5"/>
                  </a:lnTo>
                  <a:close/>
                  <a:moveTo>
                    <a:pt x="43" y="8"/>
                  </a:moveTo>
                  <a:cubicBezTo>
                    <a:pt x="44" y="9"/>
                    <a:pt x="44" y="9"/>
                    <a:pt x="44" y="9"/>
                  </a:cubicBezTo>
                  <a:cubicBezTo>
                    <a:pt x="44" y="0"/>
                    <a:pt x="44" y="0"/>
                    <a:pt x="44" y="0"/>
                  </a:cubicBezTo>
                  <a:cubicBezTo>
                    <a:pt x="42" y="1"/>
                    <a:pt x="42" y="1"/>
                    <a:pt x="42" y="1"/>
                  </a:cubicBezTo>
                  <a:lnTo>
                    <a:pt x="43" y="8"/>
                  </a:lnTo>
                  <a:close/>
                  <a:moveTo>
                    <a:pt x="38" y="1"/>
                  </a:moveTo>
                  <a:cubicBezTo>
                    <a:pt x="36" y="2"/>
                    <a:pt x="36" y="2"/>
                    <a:pt x="36" y="2"/>
                  </a:cubicBezTo>
                  <a:cubicBezTo>
                    <a:pt x="36" y="8"/>
                    <a:pt x="36" y="8"/>
                    <a:pt x="36" y="8"/>
                  </a:cubicBezTo>
                  <a:cubicBezTo>
                    <a:pt x="37" y="8"/>
                    <a:pt x="37" y="8"/>
                    <a:pt x="37" y="8"/>
                  </a:cubicBezTo>
                  <a:lnTo>
                    <a:pt x="38" y="1"/>
                  </a:lnTo>
                  <a:close/>
                  <a:moveTo>
                    <a:pt x="34" y="2"/>
                  </a:moveTo>
                  <a:cubicBezTo>
                    <a:pt x="32" y="2"/>
                    <a:pt x="32" y="2"/>
                    <a:pt x="32" y="2"/>
                  </a:cubicBezTo>
                  <a:cubicBezTo>
                    <a:pt x="34" y="9"/>
                    <a:pt x="34" y="9"/>
                    <a:pt x="34" y="9"/>
                  </a:cubicBezTo>
                  <a:lnTo>
                    <a:pt x="34" y="2"/>
                  </a:lnTo>
                  <a:close/>
                  <a:moveTo>
                    <a:pt x="45" y="11"/>
                  </a:moveTo>
                  <a:cubicBezTo>
                    <a:pt x="45" y="14"/>
                    <a:pt x="45" y="14"/>
                    <a:pt x="45" y="14"/>
                  </a:cubicBezTo>
                  <a:cubicBezTo>
                    <a:pt x="47" y="15"/>
                    <a:pt x="47" y="15"/>
                    <a:pt x="47" y="15"/>
                  </a:cubicBezTo>
                  <a:cubicBezTo>
                    <a:pt x="47" y="11"/>
                    <a:pt x="47" y="11"/>
                    <a:pt x="47" y="11"/>
                  </a:cubicBezTo>
                  <a:cubicBezTo>
                    <a:pt x="49" y="10"/>
                    <a:pt x="49" y="10"/>
                    <a:pt x="49" y="10"/>
                  </a:cubicBezTo>
                  <a:cubicBezTo>
                    <a:pt x="48" y="9"/>
                    <a:pt x="48" y="9"/>
                    <a:pt x="48" y="9"/>
                  </a:cubicBezTo>
                  <a:lnTo>
                    <a:pt x="45" y="11"/>
                  </a:lnTo>
                  <a:close/>
                  <a:moveTo>
                    <a:pt x="48" y="5"/>
                  </a:moveTo>
                  <a:cubicBezTo>
                    <a:pt x="45" y="6"/>
                    <a:pt x="48" y="7"/>
                    <a:pt x="48" y="7"/>
                  </a:cubicBezTo>
                  <a:cubicBezTo>
                    <a:pt x="50" y="7"/>
                    <a:pt x="51" y="4"/>
                    <a:pt x="48" y="5"/>
                  </a:cubicBezTo>
                  <a:close/>
                  <a:moveTo>
                    <a:pt x="20" y="51"/>
                  </a:moveTo>
                  <a:cubicBezTo>
                    <a:pt x="18" y="50"/>
                    <a:pt x="16" y="50"/>
                    <a:pt x="16" y="49"/>
                  </a:cubicBezTo>
                  <a:cubicBezTo>
                    <a:pt x="16" y="48"/>
                    <a:pt x="17" y="47"/>
                    <a:pt x="17" y="46"/>
                  </a:cubicBezTo>
                  <a:cubicBezTo>
                    <a:pt x="17" y="45"/>
                    <a:pt x="15" y="42"/>
                    <a:pt x="14" y="45"/>
                  </a:cubicBezTo>
                  <a:cubicBezTo>
                    <a:pt x="13" y="47"/>
                    <a:pt x="14" y="53"/>
                    <a:pt x="14" y="53"/>
                  </a:cubicBezTo>
                  <a:cubicBezTo>
                    <a:pt x="13" y="55"/>
                    <a:pt x="13" y="55"/>
                    <a:pt x="13" y="55"/>
                  </a:cubicBezTo>
                  <a:cubicBezTo>
                    <a:pt x="17" y="62"/>
                    <a:pt x="17" y="62"/>
                    <a:pt x="17" y="62"/>
                  </a:cubicBezTo>
                  <a:cubicBezTo>
                    <a:pt x="18" y="62"/>
                    <a:pt x="18" y="62"/>
                    <a:pt x="18" y="62"/>
                  </a:cubicBezTo>
                  <a:cubicBezTo>
                    <a:pt x="19" y="58"/>
                    <a:pt x="19" y="58"/>
                    <a:pt x="19" y="58"/>
                  </a:cubicBezTo>
                  <a:cubicBezTo>
                    <a:pt x="17" y="57"/>
                    <a:pt x="17" y="57"/>
                    <a:pt x="17" y="57"/>
                  </a:cubicBezTo>
                  <a:cubicBezTo>
                    <a:pt x="19" y="57"/>
                    <a:pt x="19" y="57"/>
                    <a:pt x="19" y="57"/>
                  </a:cubicBezTo>
                  <a:cubicBezTo>
                    <a:pt x="19" y="53"/>
                    <a:pt x="19" y="53"/>
                    <a:pt x="19" y="53"/>
                  </a:cubicBezTo>
                  <a:cubicBezTo>
                    <a:pt x="19" y="53"/>
                    <a:pt x="21" y="53"/>
                    <a:pt x="20" y="51"/>
                  </a:cubicBezTo>
                  <a:close/>
                </a:path>
              </a:pathLst>
            </a:custGeom>
            <a:solidFill>
              <a:srgbClr val="C0C0C0"/>
            </a:solidFill>
            <a:ln w="3175">
              <a:solidFill>
                <a:schemeClr val="bg1"/>
              </a:solidFill>
              <a:round/>
              <a:headEnd/>
              <a:tailEnd/>
            </a:ln>
          </p:spPr>
          <p:txBody>
            <a:bodyPr/>
            <a:lstStyle/>
            <a:p>
              <a:endParaRPr lang="de-DE" dirty="0">
                <a:solidFill>
                  <a:prstClr val="black"/>
                </a:solidFill>
              </a:endParaRPr>
            </a:p>
          </p:txBody>
        </p:sp>
        <p:sp>
          <p:nvSpPr>
            <p:cNvPr id="40" name="Estland"/>
            <p:cNvSpPr>
              <a:spLocks noEditPoints="1"/>
            </p:cNvSpPr>
            <p:nvPr/>
          </p:nvSpPr>
          <p:spPr bwMode="auto">
            <a:xfrm>
              <a:off x="5442734" y="2159476"/>
              <a:ext cx="367030" cy="232410"/>
            </a:xfrm>
            <a:custGeom>
              <a:avLst/>
              <a:gdLst>
                <a:gd name="T0" fmla="*/ 199 w 215"/>
                <a:gd name="T1" fmla="*/ 82 h 137"/>
                <a:gd name="T2" fmla="*/ 192 w 215"/>
                <a:gd name="T3" fmla="*/ 42 h 137"/>
                <a:gd name="T4" fmla="*/ 198 w 215"/>
                <a:gd name="T5" fmla="*/ 11 h 137"/>
                <a:gd name="T6" fmla="*/ 194 w 215"/>
                <a:gd name="T7" fmla="*/ 5 h 137"/>
                <a:gd name="T8" fmla="*/ 150 w 215"/>
                <a:gd name="T9" fmla="*/ 5 h 137"/>
                <a:gd name="T10" fmla="*/ 133 w 215"/>
                <a:gd name="T11" fmla="*/ 7 h 137"/>
                <a:gd name="T12" fmla="*/ 129 w 215"/>
                <a:gd name="T13" fmla="*/ 8 h 137"/>
                <a:gd name="T14" fmla="*/ 124 w 215"/>
                <a:gd name="T15" fmla="*/ 7 h 137"/>
                <a:gd name="T16" fmla="*/ 118 w 215"/>
                <a:gd name="T17" fmla="*/ 3 h 137"/>
                <a:gd name="T18" fmla="*/ 114 w 215"/>
                <a:gd name="T19" fmla="*/ 8 h 137"/>
                <a:gd name="T20" fmla="*/ 103 w 215"/>
                <a:gd name="T21" fmla="*/ 17 h 137"/>
                <a:gd name="T22" fmla="*/ 91 w 215"/>
                <a:gd name="T23" fmla="*/ 24 h 137"/>
                <a:gd name="T24" fmla="*/ 75 w 215"/>
                <a:gd name="T25" fmla="*/ 30 h 137"/>
                <a:gd name="T26" fmla="*/ 66 w 215"/>
                <a:gd name="T27" fmla="*/ 31 h 137"/>
                <a:gd name="T28" fmla="*/ 67 w 215"/>
                <a:gd name="T29" fmla="*/ 39 h 137"/>
                <a:gd name="T30" fmla="*/ 56 w 215"/>
                <a:gd name="T31" fmla="*/ 44 h 137"/>
                <a:gd name="T32" fmla="*/ 51 w 215"/>
                <a:gd name="T33" fmla="*/ 45 h 137"/>
                <a:gd name="T34" fmla="*/ 52 w 215"/>
                <a:gd name="T35" fmla="*/ 50 h 137"/>
                <a:gd name="T36" fmla="*/ 52 w 215"/>
                <a:gd name="T37" fmla="*/ 61 h 137"/>
                <a:gd name="T38" fmla="*/ 51 w 215"/>
                <a:gd name="T39" fmla="*/ 65 h 137"/>
                <a:gd name="T40" fmla="*/ 58 w 215"/>
                <a:gd name="T41" fmla="*/ 72 h 137"/>
                <a:gd name="T42" fmla="*/ 56 w 215"/>
                <a:gd name="T43" fmla="*/ 77 h 137"/>
                <a:gd name="T44" fmla="*/ 57 w 215"/>
                <a:gd name="T45" fmla="*/ 88 h 137"/>
                <a:gd name="T46" fmla="*/ 69 w 215"/>
                <a:gd name="T47" fmla="*/ 101 h 137"/>
                <a:gd name="T48" fmla="*/ 78 w 215"/>
                <a:gd name="T49" fmla="*/ 99 h 137"/>
                <a:gd name="T50" fmla="*/ 87 w 215"/>
                <a:gd name="T51" fmla="*/ 94 h 137"/>
                <a:gd name="T52" fmla="*/ 97 w 215"/>
                <a:gd name="T53" fmla="*/ 112 h 137"/>
                <a:gd name="T54" fmla="*/ 98 w 215"/>
                <a:gd name="T55" fmla="*/ 126 h 137"/>
                <a:gd name="T56" fmla="*/ 105 w 215"/>
                <a:gd name="T57" fmla="*/ 122 h 137"/>
                <a:gd name="T58" fmla="*/ 119 w 215"/>
                <a:gd name="T59" fmla="*/ 108 h 137"/>
                <a:gd name="T60" fmla="*/ 127 w 215"/>
                <a:gd name="T61" fmla="*/ 108 h 137"/>
                <a:gd name="T62" fmla="*/ 140 w 215"/>
                <a:gd name="T63" fmla="*/ 117 h 137"/>
                <a:gd name="T64" fmla="*/ 154 w 215"/>
                <a:gd name="T65" fmla="*/ 117 h 137"/>
                <a:gd name="T66" fmla="*/ 164 w 215"/>
                <a:gd name="T67" fmla="*/ 131 h 137"/>
                <a:gd name="T68" fmla="*/ 188 w 215"/>
                <a:gd name="T69" fmla="*/ 126 h 137"/>
                <a:gd name="T70" fmla="*/ 202 w 215"/>
                <a:gd name="T71" fmla="*/ 123 h 137"/>
                <a:gd name="T72" fmla="*/ 205 w 215"/>
                <a:gd name="T73" fmla="*/ 108 h 137"/>
                <a:gd name="T74" fmla="*/ 28 w 215"/>
                <a:gd name="T75" fmla="*/ 91 h 137"/>
                <a:gd name="T76" fmla="*/ 15 w 215"/>
                <a:gd name="T77" fmla="*/ 93 h 137"/>
                <a:gd name="T78" fmla="*/ 11 w 215"/>
                <a:gd name="T79" fmla="*/ 104 h 137"/>
                <a:gd name="T80" fmla="*/ 0 w 215"/>
                <a:gd name="T81" fmla="*/ 99 h 137"/>
                <a:gd name="T82" fmla="*/ 6 w 215"/>
                <a:gd name="T83" fmla="*/ 108 h 137"/>
                <a:gd name="T84" fmla="*/ 16 w 215"/>
                <a:gd name="T85" fmla="*/ 119 h 137"/>
                <a:gd name="T86" fmla="*/ 13 w 215"/>
                <a:gd name="T87" fmla="*/ 125 h 137"/>
                <a:gd name="T88" fmla="*/ 13 w 215"/>
                <a:gd name="T89" fmla="*/ 137 h 137"/>
                <a:gd name="T90" fmla="*/ 24 w 215"/>
                <a:gd name="T91" fmla="*/ 114 h 137"/>
                <a:gd name="T92" fmla="*/ 44 w 215"/>
                <a:gd name="T93" fmla="*/ 99 h 137"/>
                <a:gd name="T94" fmla="*/ 28 w 215"/>
                <a:gd name="T95" fmla="*/ 91 h 137"/>
                <a:gd name="T96" fmla="*/ 18 w 215"/>
                <a:gd name="T97" fmla="*/ 77 h 137"/>
                <a:gd name="T98" fmla="*/ 26 w 215"/>
                <a:gd name="T99" fmla="*/ 80 h 137"/>
                <a:gd name="T100" fmla="*/ 32 w 215"/>
                <a:gd name="T101" fmla="*/ 76 h 137"/>
                <a:gd name="T102" fmla="*/ 32 w 215"/>
                <a:gd name="T103" fmla="*/ 65 h 137"/>
                <a:gd name="T104" fmla="*/ 19 w 215"/>
                <a:gd name="T105" fmla="*/ 57 h 137"/>
                <a:gd name="T106" fmla="*/ 8 w 215"/>
                <a:gd name="T107" fmla="*/ 71 h 137"/>
                <a:gd name="T108" fmla="*/ 9 w 215"/>
                <a:gd name="T109" fmla="*/ 75 h 137"/>
                <a:gd name="T110" fmla="*/ 45 w 215"/>
                <a:gd name="T111" fmla="*/ 83 h 137"/>
                <a:gd name="T112" fmla="*/ 45 w 215"/>
                <a:gd name="T113" fmla="*/ 88 h 137"/>
                <a:gd name="T114" fmla="*/ 51 w 215"/>
                <a:gd name="T115" fmla="*/ 83 h 137"/>
                <a:gd name="T116" fmla="*/ 45 w 215"/>
                <a:gd name="T117" fmla="*/ 58 h 1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5"/>
                <a:gd name="T178" fmla="*/ 0 h 137"/>
                <a:gd name="T179" fmla="*/ 215 w 215"/>
                <a:gd name="T180" fmla="*/ 137 h 1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5" h="137">
                  <a:moveTo>
                    <a:pt x="205" y="96"/>
                  </a:moveTo>
                  <a:cubicBezTo>
                    <a:pt x="205" y="96"/>
                    <a:pt x="205" y="93"/>
                    <a:pt x="204" y="89"/>
                  </a:cubicBezTo>
                  <a:cubicBezTo>
                    <a:pt x="204" y="86"/>
                    <a:pt x="199" y="82"/>
                    <a:pt x="199" y="82"/>
                  </a:cubicBezTo>
                  <a:cubicBezTo>
                    <a:pt x="199" y="82"/>
                    <a:pt x="198" y="72"/>
                    <a:pt x="195" y="65"/>
                  </a:cubicBezTo>
                  <a:cubicBezTo>
                    <a:pt x="192" y="59"/>
                    <a:pt x="186" y="47"/>
                    <a:pt x="186" y="47"/>
                  </a:cubicBezTo>
                  <a:cubicBezTo>
                    <a:pt x="186" y="47"/>
                    <a:pt x="189" y="44"/>
                    <a:pt x="192" y="42"/>
                  </a:cubicBezTo>
                  <a:cubicBezTo>
                    <a:pt x="193" y="40"/>
                    <a:pt x="197" y="30"/>
                    <a:pt x="197" y="30"/>
                  </a:cubicBezTo>
                  <a:cubicBezTo>
                    <a:pt x="200" y="14"/>
                    <a:pt x="200" y="14"/>
                    <a:pt x="200" y="14"/>
                  </a:cubicBezTo>
                  <a:cubicBezTo>
                    <a:pt x="200" y="14"/>
                    <a:pt x="198" y="12"/>
                    <a:pt x="198" y="11"/>
                  </a:cubicBezTo>
                  <a:cubicBezTo>
                    <a:pt x="198" y="9"/>
                    <a:pt x="204" y="5"/>
                    <a:pt x="204" y="5"/>
                  </a:cubicBezTo>
                  <a:cubicBezTo>
                    <a:pt x="198" y="0"/>
                    <a:pt x="198" y="0"/>
                    <a:pt x="198" y="0"/>
                  </a:cubicBezTo>
                  <a:cubicBezTo>
                    <a:pt x="198" y="0"/>
                    <a:pt x="197" y="4"/>
                    <a:pt x="194" y="5"/>
                  </a:cubicBezTo>
                  <a:cubicBezTo>
                    <a:pt x="191" y="8"/>
                    <a:pt x="184" y="4"/>
                    <a:pt x="178" y="5"/>
                  </a:cubicBezTo>
                  <a:cubicBezTo>
                    <a:pt x="171" y="7"/>
                    <a:pt x="175" y="10"/>
                    <a:pt x="167" y="10"/>
                  </a:cubicBezTo>
                  <a:cubicBezTo>
                    <a:pt x="159" y="10"/>
                    <a:pt x="150" y="5"/>
                    <a:pt x="150" y="5"/>
                  </a:cubicBezTo>
                  <a:cubicBezTo>
                    <a:pt x="147" y="8"/>
                    <a:pt x="147" y="8"/>
                    <a:pt x="147" y="8"/>
                  </a:cubicBezTo>
                  <a:cubicBezTo>
                    <a:pt x="139" y="5"/>
                    <a:pt x="139" y="5"/>
                    <a:pt x="139" y="5"/>
                  </a:cubicBezTo>
                  <a:cubicBezTo>
                    <a:pt x="133" y="7"/>
                    <a:pt x="133" y="7"/>
                    <a:pt x="133" y="7"/>
                  </a:cubicBezTo>
                  <a:cubicBezTo>
                    <a:pt x="131" y="3"/>
                    <a:pt x="131" y="3"/>
                    <a:pt x="131" y="3"/>
                  </a:cubicBezTo>
                  <a:cubicBezTo>
                    <a:pt x="128" y="4"/>
                    <a:pt x="128" y="4"/>
                    <a:pt x="128" y="4"/>
                  </a:cubicBezTo>
                  <a:cubicBezTo>
                    <a:pt x="129" y="8"/>
                    <a:pt x="129" y="8"/>
                    <a:pt x="129" y="8"/>
                  </a:cubicBezTo>
                  <a:cubicBezTo>
                    <a:pt x="126" y="8"/>
                    <a:pt x="126" y="8"/>
                    <a:pt x="126" y="8"/>
                  </a:cubicBezTo>
                  <a:cubicBezTo>
                    <a:pt x="126" y="7"/>
                    <a:pt x="126" y="7"/>
                    <a:pt x="126" y="7"/>
                  </a:cubicBezTo>
                  <a:cubicBezTo>
                    <a:pt x="124" y="7"/>
                    <a:pt x="124" y="7"/>
                    <a:pt x="124" y="7"/>
                  </a:cubicBezTo>
                  <a:cubicBezTo>
                    <a:pt x="124" y="10"/>
                    <a:pt x="124" y="10"/>
                    <a:pt x="124" y="10"/>
                  </a:cubicBezTo>
                  <a:cubicBezTo>
                    <a:pt x="122" y="10"/>
                    <a:pt x="122" y="10"/>
                    <a:pt x="122" y="10"/>
                  </a:cubicBezTo>
                  <a:cubicBezTo>
                    <a:pt x="118" y="3"/>
                    <a:pt x="118" y="3"/>
                    <a:pt x="118" y="3"/>
                  </a:cubicBezTo>
                  <a:cubicBezTo>
                    <a:pt x="117" y="4"/>
                    <a:pt x="117" y="4"/>
                    <a:pt x="117" y="4"/>
                  </a:cubicBezTo>
                  <a:cubicBezTo>
                    <a:pt x="117" y="4"/>
                    <a:pt x="119" y="10"/>
                    <a:pt x="118" y="11"/>
                  </a:cubicBezTo>
                  <a:cubicBezTo>
                    <a:pt x="117" y="11"/>
                    <a:pt x="114" y="8"/>
                    <a:pt x="114" y="8"/>
                  </a:cubicBezTo>
                  <a:cubicBezTo>
                    <a:pt x="114" y="14"/>
                    <a:pt x="114" y="14"/>
                    <a:pt x="114" y="14"/>
                  </a:cubicBezTo>
                  <a:cubicBezTo>
                    <a:pt x="114" y="14"/>
                    <a:pt x="114" y="15"/>
                    <a:pt x="112" y="16"/>
                  </a:cubicBezTo>
                  <a:cubicBezTo>
                    <a:pt x="110" y="17"/>
                    <a:pt x="103" y="17"/>
                    <a:pt x="103" y="17"/>
                  </a:cubicBezTo>
                  <a:cubicBezTo>
                    <a:pt x="103" y="17"/>
                    <a:pt x="98" y="20"/>
                    <a:pt x="97" y="20"/>
                  </a:cubicBezTo>
                  <a:cubicBezTo>
                    <a:pt x="96" y="20"/>
                    <a:pt x="90" y="15"/>
                    <a:pt x="89" y="16"/>
                  </a:cubicBezTo>
                  <a:cubicBezTo>
                    <a:pt x="88" y="17"/>
                    <a:pt x="91" y="24"/>
                    <a:pt x="91" y="24"/>
                  </a:cubicBezTo>
                  <a:cubicBezTo>
                    <a:pt x="87" y="26"/>
                    <a:pt x="87" y="26"/>
                    <a:pt x="87" y="26"/>
                  </a:cubicBezTo>
                  <a:cubicBezTo>
                    <a:pt x="87" y="26"/>
                    <a:pt x="80" y="24"/>
                    <a:pt x="78" y="25"/>
                  </a:cubicBezTo>
                  <a:cubicBezTo>
                    <a:pt x="75" y="26"/>
                    <a:pt x="75" y="30"/>
                    <a:pt x="75" y="30"/>
                  </a:cubicBezTo>
                  <a:cubicBezTo>
                    <a:pt x="72" y="30"/>
                    <a:pt x="72" y="30"/>
                    <a:pt x="72" y="30"/>
                  </a:cubicBezTo>
                  <a:cubicBezTo>
                    <a:pt x="73" y="33"/>
                    <a:pt x="73" y="33"/>
                    <a:pt x="73" y="33"/>
                  </a:cubicBezTo>
                  <a:cubicBezTo>
                    <a:pt x="66" y="31"/>
                    <a:pt x="66" y="31"/>
                    <a:pt x="66" y="31"/>
                  </a:cubicBezTo>
                  <a:cubicBezTo>
                    <a:pt x="66" y="33"/>
                    <a:pt x="66" y="33"/>
                    <a:pt x="66" y="33"/>
                  </a:cubicBezTo>
                  <a:cubicBezTo>
                    <a:pt x="66" y="33"/>
                    <a:pt x="70" y="39"/>
                    <a:pt x="69" y="40"/>
                  </a:cubicBezTo>
                  <a:cubicBezTo>
                    <a:pt x="68" y="41"/>
                    <a:pt x="67" y="39"/>
                    <a:pt x="67" y="39"/>
                  </a:cubicBezTo>
                  <a:cubicBezTo>
                    <a:pt x="60" y="40"/>
                    <a:pt x="60" y="40"/>
                    <a:pt x="60" y="40"/>
                  </a:cubicBezTo>
                  <a:cubicBezTo>
                    <a:pt x="57" y="41"/>
                    <a:pt x="57" y="41"/>
                    <a:pt x="57" y="41"/>
                  </a:cubicBezTo>
                  <a:cubicBezTo>
                    <a:pt x="56" y="44"/>
                    <a:pt x="56" y="44"/>
                    <a:pt x="56" y="44"/>
                  </a:cubicBezTo>
                  <a:cubicBezTo>
                    <a:pt x="55" y="44"/>
                    <a:pt x="55" y="44"/>
                    <a:pt x="55" y="44"/>
                  </a:cubicBezTo>
                  <a:cubicBezTo>
                    <a:pt x="51" y="46"/>
                    <a:pt x="51" y="46"/>
                    <a:pt x="51" y="46"/>
                  </a:cubicBezTo>
                  <a:cubicBezTo>
                    <a:pt x="51" y="45"/>
                    <a:pt x="51" y="45"/>
                    <a:pt x="51" y="45"/>
                  </a:cubicBezTo>
                  <a:cubicBezTo>
                    <a:pt x="50" y="45"/>
                    <a:pt x="50" y="45"/>
                    <a:pt x="50" y="45"/>
                  </a:cubicBezTo>
                  <a:cubicBezTo>
                    <a:pt x="50" y="48"/>
                    <a:pt x="50" y="48"/>
                    <a:pt x="50" y="48"/>
                  </a:cubicBezTo>
                  <a:cubicBezTo>
                    <a:pt x="52" y="50"/>
                    <a:pt x="52" y="50"/>
                    <a:pt x="52" y="50"/>
                  </a:cubicBezTo>
                  <a:cubicBezTo>
                    <a:pt x="51" y="55"/>
                    <a:pt x="51" y="55"/>
                    <a:pt x="51" y="55"/>
                  </a:cubicBezTo>
                  <a:cubicBezTo>
                    <a:pt x="51" y="55"/>
                    <a:pt x="49" y="55"/>
                    <a:pt x="49" y="57"/>
                  </a:cubicBezTo>
                  <a:cubicBezTo>
                    <a:pt x="49" y="59"/>
                    <a:pt x="51" y="61"/>
                    <a:pt x="52" y="61"/>
                  </a:cubicBezTo>
                  <a:cubicBezTo>
                    <a:pt x="54" y="61"/>
                    <a:pt x="55" y="59"/>
                    <a:pt x="55" y="59"/>
                  </a:cubicBezTo>
                  <a:cubicBezTo>
                    <a:pt x="56" y="60"/>
                    <a:pt x="56" y="60"/>
                    <a:pt x="56" y="60"/>
                  </a:cubicBezTo>
                  <a:cubicBezTo>
                    <a:pt x="56" y="60"/>
                    <a:pt x="51" y="63"/>
                    <a:pt x="51" y="65"/>
                  </a:cubicBezTo>
                  <a:cubicBezTo>
                    <a:pt x="50" y="67"/>
                    <a:pt x="54" y="71"/>
                    <a:pt x="54" y="71"/>
                  </a:cubicBezTo>
                  <a:cubicBezTo>
                    <a:pt x="53" y="75"/>
                    <a:pt x="53" y="75"/>
                    <a:pt x="53" y="75"/>
                  </a:cubicBezTo>
                  <a:cubicBezTo>
                    <a:pt x="58" y="72"/>
                    <a:pt x="58" y="72"/>
                    <a:pt x="58" y="72"/>
                  </a:cubicBezTo>
                  <a:cubicBezTo>
                    <a:pt x="64" y="73"/>
                    <a:pt x="64" y="73"/>
                    <a:pt x="64" y="73"/>
                  </a:cubicBezTo>
                  <a:cubicBezTo>
                    <a:pt x="63" y="76"/>
                    <a:pt x="63" y="76"/>
                    <a:pt x="63" y="76"/>
                  </a:cubicBezTo>
                  <a:cubicBezTo>
                    <a:pt x="56" y="77"/>
                    <a:pt x="56" y="77"/>
                    <a:pt x="56" y="77"/>
                  </a:cubicBezTo>
                  <a:cubicBezTo>
                    <a:pt x="57" y="78"/>
                    <a:pt x="57" y="78"/>
                    <a:pt x="57" y="78"/>
                  </a:cubicBezTo>
                  <a:cubicBezTo>
                    <a:pt x="55" y="79"/>
                    <a:pt x="55" y="79"/>
                    <a:pt x="55" y="79"/>
                  </a:cubicBezTo>
                  <a:cubicBezTo>
                    <a:pt x="57" y="88"/>
                    <a:pt x="57" y="88"/>
                    <a:pt x="57" y="88"/>
                  </a:cubicBezTo>
                  <a:cubicBezTo>
                    <a:pt x="57" y="88"/>
                    <a:pt x="61" y="87"/>
                    <a:pt x="63" y="89"/>
                  </a:cubicBezTo>
                  <a:cubicBezTo>
                    <a:pt x="65" y="91"/>
                    <a:pt x="66" y="94"/>
                    <a:pt x="67" y="96"/>
                  </a:cubicBezTo>
                  <a:cubicBezTo>
                    <a:pt x="68" y="98"/>
                    <a:pt x="69" y="101"/>
                    <a:pt x="69" y="101"/>
                  </a:cubicBezTo>
                  <a:cubicBezTo>
                    <a:pt x="71" y="99"/>
                    <a:pt x="71" y="99"/>
                    <a:pt x="71" y="99"/>
                  </a:cubicBezTo>
                  <a:cubicBezTo>
                    <a:pt x="73" y="102"/>
                    <a:pt x="73" y="102"/>
                    <a:pt x="73" y="102"/>
                  </a:cubicBezTo>
                  <a:cubicBezTo>
                    <a:pt x="78" y="99"/>
                    <a:pt x="78" y="99"/>
                    <a:pt x="78" y="99"/>
                  </a:cubicBezTo>
                  <a:cubicBezTo>
                    <a:pt x="83" y="104"/>
                    <a:pt x="83" y="104"/>
                    <a:pt x="83" y="104"/>
                  </a:cubicBezTo>
                  <a:cubicBezTo>
                    <a:pt x="86" y="101"/>
                    <a:pt x="86" y="101"/>
                    <a:pt x="86" y="101"/>
                  </a:cubicBezTo>
                  <a:cubicBezTo>
                    <a:pt x="86" y="101"/>
                    <a:pt x="86" y="95"/>
                    <a:pt x="87" y="94"/>
                  </a:cubicBezTo>
                  <a:cubicBezTo>
                    <a:pt x="89" y="93"/>
                    <a:pt x="95" y="94"/>
                    <a:pt x="96" y="96"/>
                  </a:cubicBezTo>
                  <a:cubicBezTo>
                    <a:pt x="98" y="97"/>
                    <a:pt x="94" y="103"/>
                    <a:pt x="94" y="103"/>
                  </a:cubicBezTo>
                  <a:cubicBezTo>
                    <a:pt x="97" y="112"/>
                    <a:pt x="97" y="112"/>
                    <a:pt x="97" y="112"/>
                  </a:cubicBezTo>
                  <a:cubicBezTo>
                    <a:pt x="95" y="120"/>
                    <a:pt x="95" y="120"/>
                    <a:pt x="95" y="120"/>
                  </a:cubicBezTo>
                  <a:cubicBezTo>
                    <a:pt x="96" y="126"/>
                    <a:pt x="96" y="126"/>
                    <a:pt x="96" y="126"/>
                  </a:cubicBezTo>
                  <a:cubicBezTo>
                    <a:pt x="98" y="126"/>
                    <a:pt x="98" y="126"/>
                    <a:pt x="98" y="126"/>
                  </a:cubicBezTo>
                  <a:cubicBezTo>
                    <a:pt x="99" y="122"/>
                    <a:pt x="99" y="122"/>
                    <a:pt x="99" y="122"/>
                  </a:cubicBezTo>
                  <a:cubicBezTo>
                    <a:pt x="102" y="119"/>
                    <a:pt x="102" y="119"/>
                    <a:pt x="102" y="119"/>
                  </a:cubicBezTo>
                  <a:cubicBezTo>
                    <a:pt x="105" y="122"/>
                    <a:pt x="105" y="122"/>
                    <a:pt x="105" y="122"/>
                  </a:cubicBezTo>
                  <a:cubicBezTo>
                    <a:pt x="108" y="115"/>
                    <a:pt x="108" y="115"/>
                    <a:pt x="108" y="115"/>
                  </a:cubicBezTo>
                  <a:cubicBezTo>
                    <a:pt x="114" y="117"/>
                    <a:pt x="114" y="117"/>
                    <a:pt x="114" y="117"/>
                  </a:cubicBezTo>
                  <a:cubicBezTo>
                    <a:pt x="119" y="108"/>
                    <a:pt x="119" y="108"/>
                    <a:pt x="119" y="108"/>
                  </a:cubicBezTo>
                  <a:cubicBezTo>
                    <a:pt x="122" y="108"/>
                    <a:pt x="122" y="108"/>
                    <a:pt x="122" y="108"/>
                  </a:cubicBezTo>
                  <a:cubicBezTo>
                    <a:pt x="126" y="113"/>
                    <a:pt x="126" y="113"/>
                    <a:pt x="126" y="113"/>
                  </a:cubicBezTo>
                  <a:cubicBezTo>
                    <a:pt x="127" y="108"/>
                    <a:pt x="127" y="108"/>
                    <a:pt x="127" y="108"/>
                  </a:cubicBezTo>
                  <a:cubicBezTo>
                    <a:pt x="133" y="112"/>
                    <a:pt x="133" y="112"/>
                    <a:pt x="133" y="112"/>
                  </a:cubicBezTo>
                  <a:cubicBezTo>
                    <a:pt x="137" y="112"/>
                    <a:pt x="137" y="112"/>
                    <a:pt x="137" y="112"/>
                  </a:cubicBezTo>
                  <a:cubicBezTo>
                    <a:pt x="140" y="117"/>
                    <a:pt x="140" y="117"/>
                    <a:pt x="140" y="117"/>
                  </a:cubicBezTo>
                  <a:cubicBezTo>
                    <a:pt x="144" y="114"/>
                    <a:pt x="144" y="114"/>
                    <a:pt x="144" y="114"/>
                  </a:cubicBezTo>
                  <a:cubicBezTo>
                    <a:pt x="144" y="114"/>
                    <a:pt x="146" y="119"/>
                    <a:pt x="148" y="119"/>
                  </a:cubicBezTo>
                  <a:cubicBezTo>
                    <a:pt x="150" y="119"/>
                    <a:pt x="154" y="117"/>
                    <a:pt x="154" y="117"/>
                  </a:cubicBezTo>
                  <a:cubicBezTo>
                    <a:pt x="154" y="121"/>
                    <a:pt x="154" y="121"/>
                    <a:pt x="154" y="121"/>
                  </a:cubicBezTo>
                  <a:cubicBezTo>
                    <a:pt x="154" y="121"/>
                    <a:pt x="159" y="123"/>
                    <a:pt x="161" y="124"/>
                  </a:cubicBezTo>
                  <a:cubicBezTo>
                    <a:pt x="163" y="126"/>
                    <a:pt x="162" y="131"/>
                    <a:pt x="164" y="131"/>
                  </a:cubicBezTo>
                  <a:cubicBezTo>
                    <a:pt x="173" y="131"/>
                    <a:pt x="173" y="131"/>
                    <a:pt x="173" y="131"/>
                  </a:cubicBezTo>
                  <a:cubicBezTo>
                    <a:pt x="177" y="134"/>
                    <a:pt x="177" y="134"/>
                    <a:pt x="177" y="134"/>
                  </a:cubicBezTo>
                  <a:cubicBezTo>
                    <a:pt x="188" y="126"/>
                    <a:pt x="188" y="126"/>
                    <a:pt x="188" y="126"/>
                  </a:cubicBezTo>
                  <a:cubicBezTo>
                    <a:pt x="188" y="126"/>
                    <a:pt x="196" y="129"/>
                    <a:pt x="199" y="128"/>
                  </a:cubicBezTo>
                  <a:cubicBezTo>
                    <a:pt x="200" y="128"/>
                    <a:pt x="202" y="128"/>
                    <a:pt x="203" y="127"/>
                  </a:cubicBezTo>
                  <a:cubicBezTo>
                    <a:pt x="202" y="123"/>
                    <a:pt x="202" y="123"/>
                    <a:pt x="202" y="123"/>
                  </a:cubicBezTo>
                  <a:cubicBezTo>
                    <a:pt x="203" y="117"/>
                    <a:pt x="203" y="117"/>
                    <a:pt x="203" y="117"/>
                  </a:cubicBezTo>
                  <a:cubicBezTo>
                    <a:pt x="203" y="117"/>
                    <a:pt x="206" y="117"/>
                    <a:pt x="208" y="114"/>
                  </a:cubicBezTo>
                  <a:cubicBezTo>
                    <a:pt x="208" y="112"/>
                    <a:pt x="205" y="108"/>
                    <a:pt x="205" y="108"/>
                  </a:cubicBezTo>
                  <a:cubicBezTo>
                    <a:pt x="205" y="108"/>
                    <a:pt x="214" y="106"/>
                    <a:pt x="215" y="104"/>
                  </a:cubicBezTo>
                  <a:cubicBezTo>
                    <a:pt x="215" y="102"/>
                    <a:pt x="205" y="96"/>
                    <a:pt x="205" y="96"/>
                  </a:cubicBezTo>
                  <a:close/>
                  <a:moveTo>
                    <a:pt x="28" y="91"/>
                  </a:moveTo>
                  <a:cubicBezTo>
                    <a:pt x="24" y="88"/>
                    <a:pt x="24" y="88"/>
                    <a:pt x="24" y="88"/>
                  </a:cubicBezTo>
                  <a:cubicBezTo>
                    <a:pt x="24" y="88"/>
                    <a:pt x="22" y="90"/>
                    <a:pt x="21" y="91"/>
                  </a:cubicBezTo>
                  <a:cubicBezTo>
                    <a:pt x="20" y="92"/>
                    <a:pt x="15" y="93"/>
                    <a:pt x="15" y="93"/>
                  </a:cubicBezTo>
                  <a:cubicBezTo>
                    <a:pt x="15" y="93"/>
                    <a:pt x="18" y="98"/>
                    <a:pt x="16" y="99"/>
                  </a:cubicBezTo>
                  <a:cubicBezTo>
                    <a:pt x="14" y="99"/>
                    <a:pt x="12" y="94"/>
                    <a:pt x="12" y="94"/>
                  </a:cubicBezTo>
                  <a:cubicBezTo>
                    <a:pt x="11" y="104"/>
                    <a:pt x="11" y="104"/>
                    <a:pt x="11" y="104"/>
                  </a:cubicBezTo>
                  <a:cubicBezTo>
                    <a:pt x="6" y="102"/>
                    <a:pt x="6" y="102"/>
                    <a:pt x="6" y="102"/>
                  </a:cubicBezTo>
                  <a:cubicBezTo>
                    <a:pt x="6" y="99"/>
                    <a:pt x="6" y="99"/>
                    <a:pt x="6" y="99"/>
                  </a:cubicBezTo>
                  <a:cubicBezTo>
                    <a:pt x="0" y="99"/>
                    <a:pt x="0" y="99"/>
                    <a:pt x="0" y="99"/>
                  </a:cubicBezTo>
                  <a:cubicBezTo>
                    <a:pt x="0" y="102"/>
                    <a:pt x="0" y="102"/>
                    <a:pt x="0" y="102"/>
                  </a:cubicBezTo>
                  <a:cubicBezTo>
                    <a:pt x="4" y="105"/>
                    <a:pt x="4" y="105"/>
                    <a:pt x="4" y="105"/>
                  </a:cubicBezTo>
                  <a:cubicBezTo>
                    <a:pt x="6" y="108"/>
                    <a:pt x="6" y="108"/>
                    <a:pt x="6" y="108"/>
                  </a:cubicBezTo>
                  <a:cubicBezTo>
                    <a:pt x="2" y="114"/>
                    <a:pt x="2" y="114"/>
                    <a:pt x="2" y="114"/>
                  </a:cubicBezTo>
                  <a:cubicBezTo>
                    <a:pt x="2" y="114"/>
                    <a:pt x="7" y="117"/>
                    <a:pt x="9" y="118"/>
                  </a:cubicBezTo>
                  <a:cubicBezTo>
                    <a:pt x="12" y="120"/>
                    <a:pt x="16" y="119"/>
                    <a:pt x="16" y="119"/>
                  </a:cubicBezTo>
                  <a:cubicBezTo>
                    <a:pt x="16" y="119"/>
                    <a:pt x="17" y="120"/>
                    <a:pt x="17" y="123"/>
                  </a:cubicBezTo>
                  <a:cubicBezTo>
                    <a:pt x="17" y="125"/>
                    <a:pt x="16" y="126"/>
                    <a:pt x="16" y="126"/>
                  </a:cubicBezTo>
                  <a:cubicBezTo>
                    <a:pt x="13" y="125"/>
                    <a:pt x="13" y="125"/>
                    <a:pt x="13" y="125"/>
                  </a:cubicBezTo>
                  <a:cubicBezTo>
                    <a:pt x="13" y="129"/>
                    <a:pt x="13" y="129"/>
                    <a:pt x="13" y="129"/>
                  </a:cubicBezTo>
                  <a:cubicBezTo>
                    <a:pt x="13" y="131"/>
                    <a:pt x="9" y="134"/>
                    <a:pt x="9" y="134"/>
                  </a:cubicBezTo>
                  <a:cubicBezTo>
                    <a:pt x="13" y="137"/>
                    <a:pt x="13" y="137"/>
                    <a:pt x="13" y="137"/>
                  </a:cubicBezTo>
                  <a:cubicBezTo>
                    <a:pt x="13" y="137"/>
                    <a:pt x="16" y="134"/>
                    <a:pt x="18" y="130"/>
                  </a:cubicBezTo>
                  <a:cubicBezTo>
                    <a:pt x="20" y="126"/>
                    <a:pt x="20" y="118"/>
                    <a:pt x="20" y="118"/>
                  </a:cubicBezTo>
                  <a:cubicBezTo>
                    <a:pt x="20" y="118"/>
                    <a:pt x="23" y="115"/>
                    <a:pt x="24" y="114"/>
                  </a:cubicBezTo>
                  <a:cubicBezTo>
                    <a:pt x="25" y="114"/>
                    <a:pt x="32" y="112"/>
                    <a:pt x="32" y="112"/>
                  </a:cubicBezTo>
                  <a:cubicBezTo>
                    <a:pt x="41" y="103"/>
                    <a:pt x="41" y="103"/>
                    <a:pt x="41" y="103"/>
                  </a:cubicBezTo>
                  <a:cubicBezTo>
                    <a:pt x="44" y="99"/>
                    <a:pt x="44" y="99"/>
                    <a:pt x="44" y="99"/>
                  </a:cubicBezTo>
                  <a:cubicBezTo>
                    <a:pt x="48" y="93"/>
                    <a:pt x="48" y="93"/>
                    <a:pt x="48" y="93"/>
                  </a:cubicBezTo>
                  <a:cubicBezTo>
                    <a:pt x="48" y="93"/>
                    <a:pt x="39" y="87"/>
                    <a:pt x="34" y="87"/>
                  </a:cubicBezTo>
                  <a:cubicBezTo>
                    <a:pt x="30" y="87"/>
                    <a:pt x="28" y="91"/>
                    <a:pt x="28" y="91"/>
                  </a:cubicBezTo>
                  <a:close/>
                  <a:moveTo>
                    <a:pt x="14" y="72"/>
                  </a:moveTo>
                  <a:cubicBezTo>
                    <a:pt x="19" y="75"/>
                    <a:pt x="19" y="75"/>
                    <a:pt x="19" y="75"/>
                  </a:cubicBezTo>
                  <a:cubicBezTo>
                    <a:pt x="18" y="77"/>
                    <a:pt x="18" y="77"/>
                    <a:pt x="18" y="77"/>
                  </a:cubicBezTo>
                  <a:cubicBezTo>
                    <a:pt x="21" y="83"/>
                    <a:pt x="21" y="83"/>
                    <a:pt x="21" y="83"/>
                  </a:cubicBezTo>
                  <a:cubicBezTo>
                    <a:pt x="24" y="83"/>
                    <a:pt x="24" y="83"/>
                    <a:pt x="24" y="83"/>
                  </a:cubicBezTo>
                  <a:cubicBezTo>
                    <a:pt x="26" y="80"/>
                    <a:pt x="26" y="80"/>
                    <a:pt x="26" y="80"/>
                  </a:cubicBezTo>
                  <a:cubicBezTo>
                    <a:pt x="28" y="78"/>
                    <a:pt x="28" y="78"/>
                    <a:pt x="28" y="78"/>
                  </a:cubicBezTo>
                  <a:cubicBezTo>
                    <a:pt x="30" y="78"/>
                    <a:pt x="30" y="78"/>
                    <a:pt x="30" y="78"/>
                  </a:cubicBezTo>
                  <a:cubicBezTo>
                    <a:pt x="32" y="76"/>
                    <a:pt x="32" y="76"/>
                    <a:pt x="32" y="76"/>
                  </a:cubicBezTo>
                  <a:cubicBezTo>
                    <a:pt x="31" y="73"/>
                    <a:pt x="31" y="73"/>
                    <a:pt x="31" y="73"/>
                  </a:cubicBezTo>
                  <a:cubicBezTo>
                    <a:pt x="38" y="72"/>
                    <a:pt x="38" y="72"/>
                    <a:pt x="38" y="72"/>
                  </a:cubicBezTo>
                  <a:cubicBezTo>
                    <a:pt x="38" y="72"/>
                    <a:pt x="34" y="67"/>
                    <a:pt x="32" y="65"/>
                  </a:cubicBezTo>
                  <a:cubicBezTo>
                    <a:pt x="29" y="63"/>
                    <a:pt x="26" y="63"/>
                    <a:pt x="26" y="63"/>
                  </a:cubicBezTo>
                  <a:cubicBezTo>
                    <a:pt x="22" y="59"/>
                    <a:pt x="22" y="59"/>
                    <a:pt x="22" y="59"/>
                  </a:cubicBezTo>
                  <a:cubicBezTo>
                    <a:pt x="19" y="57"/>
                    <a:pt x="19" y="57"/>
                    <a:pt x="19" y="57"/>
                  </a:cubicBezTo>
                  <a:cubicBezTo>
                    <a:pt x="20" y="62"/>
                    <a:pt x="20" y="62"/>
                    <a:pt x="20" y="62"/>
                  </a:cubicBezTo>
                  <a:cubicBezTo>
                    <a:pt x="16" y="68"/>
                    <a:pt x="16" y="68"/>
                    <a:pt x="16" y="68"/>
                  </a:cubicBezTo>
                  <a:cubicBezTo>
                    <a:pt x="8" y="71"/>
                    <a:pt x="8" y="71"/>
                    <a:pt x="8" y="71"/>
                  </a:cubicBezTo>
                  <a:cubicBezTo>
                    <a:pt x="6" y="70"/>
                    <a:pt x="6" y="70"/>
                    <a:pt x="6" y="70"/>
                  </a:cubicBezTo>
                  <a:cubicBezTo>
                    <a:pt x="2" y="72"/>
                    <a:pt x="2" y="72"/>
                    <a:pt x="2" y="72"/>
                  </a:cubicBezTo>
                  <a:cubicBezTo>
                    <a:pt x="9" y="75"/>
                    <a:pt x="9" y="75"/>
                    <a:pt x="9" y="75"/>
                  </a:cubicBezTo>
                  <a:lnTo>
                    <a:pt x="14" y="72"/>
                  </a:lnTo>
                  <a:close/>
                  <a:moveTo>
                    <a:pt x="45" y="80"/>
                  </a:moveTo>
                  <a:cubicBezTo>
                    <a:pt x="45" y="83"/>
                    <a:pt x="45" y="83"/>
                    <a:pt x="45" y="83"/>
                  </a:cubicBezTo>
                  <a:cubicBezTo>
                    <a:pt x="41" y="86"/>
                    <a:pt x="41" y="86"/>
                    <a:pt x="41" y="86"/>
                  </a:cubicBezTo>
                  <a:cubicBezTo>
                    <a:pt x="44" y="88"/>
                    <a:pt x="44" y="88"/>
                    <a:pt x="44" y="88"/>
                  </a:cubicBezTo>
                  <a:cubicBezTo>
                    <a:pt x="45" y="88"/>
                    <a:pt x="45" y="88"/>
                    <a:pt x="45" y="88"/>
                  </a:cubicBezTo>
                  <a:cubicBezTo>
                    <a:pt x="48" y="91"/>
                    <a:pt x="48" y="91"/>
                    <a:pt x="48" y="91"/>
                  </a:cubicBezTo>
                  <a:cubicBezTo>
                    <a:pt x="53" y="89"/>
                    <a:pt x="53" y="89"/>
                    <a:pt x="53" y="89"/>
                  </a:cubicBezTo>
                  <a:cubicBezTo>
                    <a:pt x="51" y="83"/>
                    <a:pt x="51" y="83"/>
                    <a:pt x="51" y="83"/>
                  </a:cubicBezTo>
                  <a:lnTo>
                    <a:pt x="45" y="80"/>
                  </a:lnTo>
                  <a:close/>
                  <a:moveTo>
                    <a:pt x="42" y="62"/>
                  </a:moveTo>
                  <a:cubicBezTo>
                    <a:pt x="53" y="65"/>
                    <a:pt x="48" y="58"/>
                    <a:pt x="45" y="58"/>
                  </a:cubicBezTo>
                  <a:cubicBezTo>
                    <a:pt x="41" y="58"/>
                    <a:pt x="35" y="60"/>
                    <a:pt x="42" y="62"/>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41" name="Deutschland"/>
            <p:cNvSpPr>
              <a:spLocks noEditPoints="1"/>
            </p:cNvSpPr>
            <p:nvPr/>
          </p:nvSpPr>
          <p:spPr bwMode="auto">
            <a:xfrm>
              <a:off x="4422924" y="2738596"/>
              <a:ext cx="650240" cy="877570"/>
            </a:xfrm>
            <a:custGeom>
              <a:avLst/>
              <a:gdLst>
                <a:gd name="T0" fmla="*/ 296 w 987"/>
                <a:gd name="T1" fmla="*/ 88 h 1337"/>
                <a:gd name="T2" fmla="*/ 316 w 987"/>
                <a:gd name="T3" fmla="*/ 94 h 1337"/>
                <a:gd name="T4" fmla="*/ 301 w 987"/>
                <a:gd name="T5" fmla="*/ 195 h 1337"/>
                <a:gd name="T6" fmla="*/ 291 w 987"/>
                <a:gd name="T7" fmla="*/ 184 h 1337"/>
                <a:gd name="T8" fmla="*/ 772 w 987"/>
                <a:gd name="T9" fmla="*/ 96 h 1337"/>
                <a:gd name="T10" fmla="*/ 777 w 987"/>
                <a:gd name="T11" fmla="*/ 96 h 1337"/>
                <a:gd name="T12" fmla="*/ 793 w 987"/>
                <a:gd name="T13" fmla="*/ 138 h 1337"/>
                <a:gd name="T14" fmla="*/ 821 w 987"/>
                <a:gd name="T15" fmla="*/ 130 h 1337"/>
                <a:gd name="T16" fmla="*/ 775 w 987"/>
                <a:gd name="T17" fmla="*/ 70 h 1337"/>
                <a:gd name="T18" fmla="*/ 783 w 987"/>
                <a:gd name="T19" fmla="*/ 91 h 1337"/>
                <a:gd name="T20" fmla="*/ 847 w 987"/>
                <a:gd name="T21" fmla="*/ 179 h 1337"/>
                <a:gd name="T22" fmla="*/ 834 w 987"/>
                <a:gd name="T23" fmla="*/ 171 h 1337"/>
                <a:gd name="T24" fmla="*/ 596 w 987"/>
                <a:gd name="T25" fmla="*/ 180 h 1337"/>
                <a:gd name="T26" fmla="*/ 550 w 987"/>
                <a:gd name="T27" fmla="*/ 109 h 1337"/>
                <a:gd name="T28" fmla="*/ 749 w 987"/>
                <a:gd name="T29" fmla="*/ 104 h 1337"/>
                <a:gd name="T30" fmla="*/ 146 w 987"/>
                <a:gd name="T31" fmla="*/ 231 h 1337"/>
                <a:gd name="T32" fmla="*/ 210 w 987"/>
                <a:gd name="T33" fmla="*/ 221 h 1337"/>
                <a:gd name="T34" fmla="*/ 972 w 987"/>
                <a:gd name="T35" fmla="*/ 618 h 1337"/>
                <a:gd name="T36" fmla="*/ 928 w 987"/>
                <a:gd name="T37" fmla="*/ 434 h 1337"/>
                <a:gd name="T38" fmla="*/ 853 w 987"/>
                <a:gd name="T39" fmla="*/ 221 h 1337"/>
                <a:gd name="T40" fmla="*/ 788 w 987"/>
                <a:gd name="T41" fmla="*/ 151 h 1337"/>
                <a:gd name="T42" fmla="*/ 689 w 987"/>
                <a:gd name="T43" fmla="*/ 130 h 1337"/>
                <a:gd name="T44" fmla="*/ 656 w 987"/>
                <a:gd name="T45" fmla="*/ 158 h 1337"/>
                <a:gd name="T46" fmla="*/ 575 w 987"/>
                <a:gd name="T47" fmla="*/ 200 h 1337"/>
                <a:gd name="T48" fmla="*/ 550 w 987"/>
                <a:gd name="T49" fmla="*/ 161 h 1337"/>
                <a:gd name="T50" fmla="*/ 464 w 987"/>
                <a:gd name="T51" fmla="*/ 130 h 1337"/>
                <a:gd name="T52" fmla="*/ 397 w 987"/>
                <a:gd name="T53" fmla="*/ 47 h 1337"/>
                <a:gd name="T54" fmla="*/ 348 w 987"/>
                <a:gd name="T55" fmla="*/ 94 h 1337"/>
                <a:gd name="T56" fmla="*/ 332 w 987"/>
                <a:gd name="T57" fmla="*/ 158 h 1337"/>
                <a:gd name="T58" fmla="*/ 384 w 987"/>
                <a:gd name="T59" fmla="*/ 221 h 1337"/>
                <a:gd name="T60" fmla="*/ 272 w 987"/>
                <a:gd name="T61" fmla="*/ 255 h 1337"/>
                <a:gd name="T62" fmla="*/ 174 w 987"/>
                <a:gd name="T63" fmla="*/ 231 h 1337"/>
                <a:gd name="T64" fmla="*/ 148 w 987"/>
                <a:gd name="T65" fmla="*/ 374 h 1337"/>
                <a:gd name="T66" fmla="*/ 102 w 987"/>
                <a:gd name="T67" fmla="*/ 532 h 1337"/>
                <a:gd name="T68" fmla="*/ 37 w 987"/>
                <a:gd name="T69" fmla="*/ 590 h 1337"/>
                <a:gd name="T70" fmla="*/ 24 w 987"/>
                <a:gd name="T71" fmla="*/ 709 h 1337"/>
                <a:gd name="T72" fmla="*/ 21 w 987"/>
                <a:gd name="T73" fmla="*/ 841 h 1337"/>
                <a:gd name="T74" fmla="*/ 76 w 987"/>
                <a:gd name="T75" fmla="*/ 992 h 1337"/>
                <a:gd name="T76" fmla="*/ 153 w 987"/>
                <a:gd name="T77" fmla="*/ 1005 h 1337"/>
                <a:gd name="T78" fmla="*/ 195 w 987"/>
                <a:gd name="T79" fmla="*/ 1104 h 1337"/>
                <a:gd name="T80" fmla="*/ 213 w 987"/>
                <a:gd name="T81" fmla="*/ 1285 h 1337"/>
                <a:gd name="T82" fmla="*/ 283 w 987"/>
                <a:gd name="T83" fmla="*/ 1249 h 1337"/>
                <a:gd name="T84" fmla="*/ 417 w 987"/>
                <a:gd name="T85" fmla="*/ 1285 h 1337"/>
                <a:gd name="T86" fmla="*/ 503 w 987"/>
                <a:gd name="T87" fmla="*/ 1291 h 1337"/>
                <a:gd name="T88" fmla="*/ 599 w 987"/>
                <a:gd name="T89" fmla="*/ 1306 h 1337"/>
                <a:gd name="T90" fmla="*/ 762 w 987"/>
                <a:gd name="T91" fmla="*/ 1267 h 1337"/>
                <a:gd name="T92" fmla="*/ 757 w 987"/>
                <a:gd name="T93" fmla="*/ 1189 h 1337"/>
                <a:gd name="T94" fmla="*/ 824 w 987"/>
                <a:gd name="T95" fmla="*/ 1031 h 1337"/>
                <a:gd name="T96" fmla="*/ 720 w 987"/>
                <a:gd name="T97" fmla="*/ 880 h 1337"/>
                <a:gd name="T98" fmla="*/ 736 w 987"/>
                <a:gd name="T99" fmla="*/ 800 h 1337"/>
                <a:gd name="T100" fmla="*/ 902 w 987"/>
                <a:gd name="T101" fmla="*/ 712 h 1337"/>
                <a:gd name="T102" fmla="*/ 967 w 987"/>
                <a:gd name="T103" fmla="*/ 704 h 1337"/>
                <a:gd name="T104" fmla="*/ 138 w 987"/>
                <a:gd name="T105" fmla="*/ 234 h 1337"/>
                <a:gd name="T106" fmla="*/ 239 w 987"/>
                <a:gd name="T107" fmla="*/ 216 h 1337"/>
                <a:gd name="T108" fmla="*/ 278 w 987"/>
                <a:gd name="T109" fmla="*/ 68 h 1337"/>
                <a:gd name="T110" fmla="*/ 280 w 987"/>
                <a:gd name="T111" fmla="*/ 49 h 1337"/>
                <a:gd name="T112" fmla="*/ 291 w 987"/>
                <a:gd name="T113" fmla="*/ 26 h 1337"/>
                <a:gd name="T114" fmla="*/ 296 w 987"/>
                <a:gd name="T115" fmla="*/ 0 h 1337"/>
                <a:gd name="T116" fmla="*/ 265 w 987"/>
                <a:gd name="T117" fmla="*/ 229 h 1337"/>
                <a:gd name="T118" fmla="*/ 241 w 987"/>
                <a:gd name="T119" fmla="*/ 151 h 13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1337"/>
                <a:gd name="T182" fmla="*/ 987 w 987"/>
                <a:gd name="T183" fmla="*/ 1337 h 13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1337">
                  <a:moveTo>
                    <a:pt x="285" y="1267"/>
                  </a:moveTo>
                  <a:cubicBezTo>
                    <a:pt x="293" y="1267"/>
                    <a:pt x="293" y="1267"/>
                    <a:pt x="293" y="1267"/>
                  </a:cubicBezTo>
                  <a:cubicBezTo>
                    <a:pt x="293" y="1262"/>
                    <a:pt x="293" y="1262"/>
                    <a:pt x="293" y="1262"/>
                  </a:cubicBezTo>
                  <a:cubicBezTo>
                    <a:pt x="288" y="1262"/>
                    <a:pt x="288" y="1262"/>
                    <a:pt x="288" y="1262"/>
                  </a:cubicBezTo>
                  <a:cubicBezTo>
                    <a:pt x="285" y="1267"/>
                    <a:pt x="285" y="1267"/>
                    <a:pt x="285" y="1267"/>
                  </a:cubicBezTo>
                  <a:close/>
                  <a:moveTo>
                    <a:pt x="296" y="94"/>
                  </a:moveTo>
                  <a:cubicBezTo>
                    <a:pt x="298" y="91"/>
                    <a:pt x="298" y="88"/>
                    <a:pt x="296" y="88"/>
                  </a:cubicBezTo>
                  <a:cubicBezTo>
                    <a:pt x="283" y="91"/>
                    <a:pt x="301" y="96"/>
                    <a:pt x="296" y="94"/>
                  </a:cubicBezTo>
                  <a:close/>
                  <a:moveTo>
                    <a:pt x="319" y="101"/>
                  </a:moveTo>
                  <a:cubicBezTo>
                    <a:pt x="322" y="101"/>
                    <a:pt x="322" y="99"/>
                    <a:pt x="322" y="99"/>
                  </a:cubicBezTo>
                  <a:cubicBezTo>
                    <a:pt x="319" y="99"/>
                    <a:pt x="316" y="101"/>
                    <a:pt x="319" y="101"/>
                  </a:cubicBezTo>
                  <a:close/>
                  <a:moveTo>
                    <a:pt x="316" y="94"/>
                  </a:moveTo>
                  <a:cubicBezTo>
                    <a:pt x="319" y="91"/>
                    <a:pt x="322" y="91"/>
                    <a:pt x="319" y="86"/>
                  </a:cubicBezTo>
                  <a:cubicBezTo>
                    <a:pt x="314" y="83"/>
                    <a:pt x="298" y="101"/>
                    <a:pt x="316" y="94"/>
                  </a:cubicBezTo>
                  <a:close/>
                  <a:moveTo>
                    <a:pt x="314" y="68"/>
                  </a:moveTo>
                  <a:cubicBezTo>
                    <a:pt x="311" y="70"/>
                    <a:pt x="309" y="70"/>
                    <a:pt x="306" y="70"/>
                  </a:cubicBezTo>
                  <a:cubicBezTo>
                    <a:pt x="311" y="78"/>
                    <a:pt x="311" y="70"/>
                    <a:pt x="314" y="68"/>
                  </a:cubicBezTo>
                  <a:close/>
                  <a:moveTo>
                    <a:pt x="296" y="83"/>
                  </a:moveTo>
                  <a:cubicBezTo>
                    <a:pt x="296" y="81"/>
                    <a:pt x="293" y="81"/>
                    <a:pt x="293" y="83"/>
                  </a:cubicBezTo>
                  <a:cubicBezTo>
                    <a:pt x="293" y="88"/>
                    <a:pt x="296" y="83"/>
                    <a:pt x="296" y="83"/>
                  </a:cubicBezTo>
                  <a:close/>
                  <a:moveTo>
                    <a:pt x="301" y="195"/>
                  </a:moveTo>
                  <a:cubicBezTo>
                    <a:pt x="306" y="195"/>
                    <a:pt x="301" y="192"/>
                    <a:pt x="301" y="192"/>
                  </a:cubicBezTo>
                  <a:cubicBezTo>
                    <a:pt x="296" y="192"/>
                    <a:pt x="296" y="195"/>
                    <a:pt x="301" y="195"/>
                  </a:cubicBezTo>
                  <a:close/>
                  <a:moveTo>
                    <a:pt x="301" y="101"/>
                  </a:moveTo>
                  <a:cubicBezTo>
                    <a:pt x="301" y="104"/>
                    <a:pt x="306" y="101"/>
                    <a:pt x="306" y="101"/>
                  </a:cubicBezTo>
                  <a:cubicBezTo>
                    <a:pt x="306" y="96"/>
                    <a:pt x="301" y="99"/>
                    <a:pt x="301" y="101"/>
                  </a:cubicBezTo>
                  <a:close/>
                  <a:moveTo>
                    <a:pt x="296" y="187"/>
                  </a:moveTo>
                  <a:cubicBezTo>
                    <a:pt x="298" y="184"/>
                    <a:pt x="291" y="184"/>
                    <a:pt x="291" y="184"/>
                  </a:cubicBezTo>
                  <a:cubicBezTo>
                    <a:pt x="288" y="182"/>
                    <a:pt x="293" y="200"/>
                    <a:pt x="296" y="187"/>
                  </a:cubicBezTo>
                  <a:close/>
                  <a:moveTo>
                    <a:pt x="298" y="107"/>
                  </a:moveTo>
                  <a:cubicBezTo>
                    <a:pt x="298" y="107"/>
                    <a:pt x="298" y="104"/>
                    <a:pt x="296" y="101"/>
                  </a:cubicBezTo>
                  <a:cubicBezTo>
                    <a:pt x="291" y="96"/>
                    <a:pt x="293" y="109"/>
                    <a:pt x="298" y="107"/>
                  </a:cubicBezTo>
                  <a:close/>
                  <a:moveTo>
                    <a:pt x="772" y="96"/>
                  </a:moveTo>
                  <a:cubicBezTo>
                    <a:pt x="765" y="91"/>
                    <a:pt x="765" y="99"/>
                    <a:pt x="759" y="101"/>
                  </a:cubicBezTo>
                  <a:cubicBezTo>
                    <a:pt x="762" y="101"/>
                    <a:pt x="767" y="99"/>
                    <a:pt x="772" y="96"/>
                  </a:cubicBezTo>
                  <a:close/>
                  <a:moveTo>
                    <a:pt x="845" y="135"/>
                  </a:moveTo>
                  <a:cubicBezTo>
                    <a:pt x="842" y="132"/>
                    <a:pt x="842" y="132"/>
                    <a:pt x="840" y="135"/>
                  </a:cubicBezTo>
                  <a:cubicBezTo>
                    <a:pt x="840" y="140"/>
                    <a:pt x="842" y="135"/>
                    <a:pt x="845" y="135"/>
                  </a:cubicBezTo>
                  <a:close/>
                  <a:moveTo>
                    <a:pt x="759" y="75"/>
                  </a:moveTo>
                  <a:cubicBezTo>
                    <a:pt x="752" y="68"/>
                    <a:pt x="754" y="96"/>
                    <a:pt x="754" y="99"/>
                  </a:cubicBezTo>
                  <a:cubicBezTo>
                    <a:pt x="757" y="94"/>
                    <a:pt x="759" y="75"/>
                    <a:pt x="759" y="75"/>
                  </a:cubicBezTo>
                  <a:close/>
                  <a:moveTo>
                    <a:pt x="777" y="96"/>
                  </a:moveTo>
                  <a:cubicBezTo>
                    <a:pt x="777" y="99"/>
                    <a:pt x="762" y="101"/>
                    <a:pt x="765" y="104"/>
                  </a:cubicBezTo>
                  <a:cubicBezTo>
                    <a:pt x="765" y="107"/>
                    <a:pt x="775" y="101"/>
                    <a:pt x="775" y="107"/>
                  </a:cubicBezTo>
                  <a:cubicBezTo>
                    <a:pt x="775" y="112"/>
                    <a:pt x="777" y="117"/>
                    <a:pt x="767" y="117"/>
                  </a:cubicBezTo>
                  <a:cubicBezTo>
                    <a:pt x="759" y="117"/>
                    <a:pt x="759" y="125"/>
                    <a:pt x="762" y="127"/>
                  </a:cubicBezTo>
                  <a:cubicBezTo>
                    <a:pt x="765" y="130"/>
                    <a:pt x="780" y="135"/>
                    <a:pt x="783" y="135"/>
                  </a:cubicBezTo>
                  <a:cubicBezTo>
                    <a:pt x="785" y="138"/>
                    <a:pt x="783" y="138"/>
                    <a:pt x="783" y="138"/>
                  </a:cubicBezTo>
                  <a:cubicBezTo>
                    <a:pt x="785" y="140"/>
                    <a:pt x="793" y="140"/>
                    <a:pt x="793" y="138"/>
                  </a:cubicBezTo>
                  <a:cubicBezTo>
                    <a:pt x="793" y="132"/>
                    <a:pt x="788" y="138"/>
                    <a:pt x="788" y="132"/>
                  </a:cubicBezTo>
                  <a:cubicBezTo>
                    <a:pt x="788" y="127"/>
                    <a:pt x="798" y="127"/>
                    <a:pt x="793" y="122"/>
                  </a:cubicBezTo>
                  <a:cubicBezTo>
                    <a:pt x="796" y="122"/>
                    <a:pt x="816" y="117"/>
                    <a:pt x="816" y="120"/>
                  </a:cubicBezTo>
                  <a:cubicBezTo>
                    <a:pt x="816" y="120"/>
                    <a:pt x="809" y="122"/>
                    <a:pt x="809" y="125"/>
                  </a:cubicBezTo>
                  <a:cubicBezTo>
                    <a:pt x="814" y="122"/>
                    <a:pt x="816" y="122"/>
                    <a:pt x="819" y="122"/>
                  </a:cubicBezTo>
                  <a:cubicBezTo>
                    <a:pt x="814" y="127"/>
                    <a:pt x="814" y="127"/>
                    <a:pt x="814" y="127"/>
                  </a:cubicBezTo>
                  <a:cubicBezTo>
                    <a:pt x="816" y="127"/>
                    <a:pt x="821" y="130"/>
                    <a:pt x="821" y="130"/>
                  </a:cubicBezTo>
                  <a:cubicBezTo>
                    <a:pt x="821" y="127"/>
                    <a:pt x="827" y="120"/>
                    <a:pt x="827" y="120"/>
                  </a:cubicBezTo>
                  <a:cubicBezTo>
                    <a:pt x="827" y="112"/>
                    <a:pt x="806" y="107"/>
                    <a:pt x="806" y="101"/>
                  </a:cubicBezTo>
                  <a:cubicBezTo>
                    <a:pt x="803" y="91"/>
                    <a:pt x="829" y="70"/>
                    <a:pt x="798" y="81"/>
                  </a:cubicBezTo>
                  <a:cubicBezTo>
                    <a:pt x="796" y="81"/>
                    <a:pt x="788" y="75"/>
                    <a:pt x="788" y="68"/>
                  </a:cubicBezTo>
                  <a:cubicBezTo>
                    <a:pt x="788" y="65"/>
                    <a:pt x="798" y="60"/>
                    <a:pt x="788" y="60"/>
                  </a:cubicBezTo>
                  <a:cubicBezTo>
                    <a:pt x="783" y="60"/>
                    <a:pt x="757" y="78"/>
                    <a:pt x="765" y="83"/>
                  </a:cubicBezTo>
                  <a:cubicBezTo>
                    <a:pt x="767" y="86"/>
                    <a:pt x="775" y="70"/>
                    <a:pt x="775" y="70"/>
                  </a:cubicBezTo>
                  <a:cubicBezTo>
                    <a:pt x="780" y="68"/>
                    <a:pt x="775" y="83"/>
                    <a:pt x="775" y="83"/>
                  </a:cubicBezTo>
                  <a:cubicBezTo>
                    <a:pt x="780" y="83"/>
                    <a:pt x="783" y="75"/>
                    <a:pt x="785" y="75"/>
                  </a:cubicBezTo>
                  <a:cubicBezTo>
                    <a:pt x="785" y="75"/>
                    <a:pt x="798" y="88"/>
                    <a:pt x="798" y="86"/>
                  </a:cubicBezTo>
                  <a:cubicBezTo>
                    <a:pt x="798" y="109"/>
                    <a:pt x="790" y="83"/>
                    <a:pt x="788" y="83"/>
                  </a:cubicBezTo>
                  <a:cubicBezTo>
                    <a:pt x="785" y="86"/>
                    <a:pt x="788" y="88"/>
                    <a:pt x="785" y="88"/>
                  </a:cubicBezTo>
                  <a:cubicBezTo>
                    <a:pt x="785" y="88"/>
                    <a:pt x="788" y="81"/>
                    <a:pt x="785" y="81"/>
                  </a:cubicBezTo>
                  <a:cubicBezTo>
                    <a:pt x="780" y="78"/>
                    <a:pt x="780" y="88"/>
                    <a:pt x="783" y="91"/>
                  </a:cubicBezTo>
                  <a:cubicBezTo>
                    <a:pt x="780" y="88"/>
                    <a:pt x="762" y="81"/>
                    <a:pt x="762" y="88"/>
                  </a:cubicBezTo>
                  <a:cubicBezTo>
                    <a:pt x="762" y="94"/>
                    <a:pt x="775" y="91"/>
                    <a:pt x="777" y="96"/>
                  </a:cubicBezTo>
                  <a:close/>
                  <a:moveTo>
                    <a:pt x="834" y="171"/>
                  </a:moveTo>
                  <a:cubicBezTo>
                    <a:pt x="837" y="174"/>
                    <a:pt x="840" y="174"/>
                    <a:pt x="840" y="177"/>
                  </a:cubicBezTo>
                  <a:cubicBezTo>
                    <a:pt x="842" y="169"/>
                    <a:pt x="860" y="171"/>
                    <a:pt x="858" y="187"/>
                  </a:cubicBezTo>
                  <a:cubicBezTo>
                    <a:pt x="850" y="184"/>
                    <a:pt x="853" y="187"/>
                    <a:pt x="847" y="187"/>
                  </a:cubicBezTo>
                  <a:cubicBezTo>
                    <a:pt x="847" y="179"/>
                    <a:pt x="847" y="179"/>
                    <a:pt x="847" y="179"/>
                  </a:cubicBezTo>
                  <a:cubicBezTo>
                    <a:pt x="842" y="187"/>
                    <a:pt x="850" y="195"/>
                    <a:pt x="837" y="203"/>
                  </a:cubicBezTo>
                  <a:cubicBezTo>
                    <a:pt x="847" y="203"/>
                    <a:pt x="847" y="203"/>
                    <a:pt x="847" y="203"/>
                  </a:cubicBezTo>
                  <a:cubicBezTo>
                    <a:pt x="850" y="203"/>
                    <a:pt x="878" y="192"/>
                    <a:pt x="881" y="203"/>
                  </a:cubicBezTo>
                  <a:cubicBezTo>
                    <a:pt x="878" y="192"/>
                    <a:pt x="873" y="179"/>
                    <a:pt x="863" y="174"/>
                  </a:cubicBezTo>
                  <a:cubicBezTo>
                    <a:pt x="850" y="171"/>
                    <a:pt x="840" y="151"/>
                    <a:pt x="829" y="148"/>
                  </a:cubicBezTo>
                  <a:cubicBezTo>
                    <a:pt x="829" y="148"/>
                    <a:pt x="832" y="169"/>
                    <a:pt x="830" y="173"/>
                  </a:cubicBezTo>
                  <a:cubicBezTo>
                    <a:pt x="831" y="173"/>
                    <a:pt x="834" y="176"/>
                    <a:pt x="834" y="171"/>
                  </a:cubicBezTo>
                  <a:close/>
                  <a:moveTo>
                    <a:pt x="829" y="174"/>
                  </a:moveTo>
                  <a:cubicBezTo>
                    <a:pt x="829" y="174"/>
                    <a:pt x="830" y="174"/>
                    <a:pt x="830" y="173"/>
                  </a:cubicBezTo>
                  <a:cubicBezTo>
                    <a:pt x="829" y="173"/>
                    <a:pt x="829" y="174"/>
                    <a:pt x="829" y="174"/>
                  </a:cubicBezTo>
                  <a:close/>
                  <a:moveTo>
                    <a:pt x="585" y="188"/>
                  </a:moveTo>
                  <a:cubicBezTo>
                    <a:pt x="588" y="193"/>
                    <a:pt x="590" y="188"/>
                    <a:pt x="593" y="188"/>
                  </a:cubicBezTo>
                  <a:cubicBezTo>
                    <a:pt x="590" y="190"/>
                    <a:pt x="590" y="190"/>
                    <a:pt x="593" y="190"/>
                  </a:cubicBezTo>
                  <a:cubicBezTo>
                    <a:pt x="593" y="190"/>
                    <a:pt x="598" y="180"/>
                    <a:pt x="596" y="180"/>
                  </a:cubicBezTo>
                  <a:cubicBezTo>
                    <a:pt x="596" y="180"/>
                    <a:pt x="580" y="185"/>
                    <a:pt x="585" y="188"/>
                  </a:cubicBezTo>
                  <a:close/>
                  <a:moveTo>
                    <a:pt x="322" y="70"/>
                  </a:moveTo>
                  <a:cubicBezTo>
                    <a:pt x="316" y="78"/>
                    <a:pt x="322" y="75"/>
                    <a:pt x="322" y="75"/>
                  </a:cubicBezTo>
                  <a:cubicBezTo>
                    <a:pt x="322" y="75"/>
                    <a:pt x="327" y="65"/>
                    <a:pt x="322" y="70"/>
                  </a:cubicBezTo>
                  <a:close/>
                  <a:moveTo>
                    <a:pt x="560" y="109"/>
                  </a:moveTo>
                  <a:cubicBezTo>
                    <a:pt x="568" y="117"/>
                    <a:pt x="573" y="120"/>
                    <a:pt x="581" y="120"/>
                  </a:cubicBezTo>
                  <a:cubicBezTo>
                    <a:pt x="581" y="101"/>
                    <a:pt x="547" y="86"/>
                    <a:pt x="550" y="109"/>
                  </a:cubicBezTo>
                  <a:cubicBezTo>
                    <a:pt x="552" y="112"/>
                    <a:pt x="555" y="112"/>
                    <a:pt x="560" y="109"/>
                  </a:cubicBezTo>
                  <a:close/>
                  <a:moveTo>
                    <a:pt x="301" y="86"/>
                  </a:moveTo>
                  <a:cubicBezTo>
                    <a:pt x="301" y="86"/>
                    <a:pt x="311" y="88"/>
                    <a:pt x="306" y="83"/>
                  </a:cubicBezTo>
                  <a:cubicBezTo>
                    <a:pt x="306" y="83"/>
                    <a:pt x="301" y="83"/>
                    <a:pt x="301" y="81"/>
                  </a:cubicBezTo>
                  <a:cubicBezTo>
                    <a:pt x="296" y="83"/>
                    <a:pt x="298" y="86"/>
                    <a:pt x="301" y="86"/>
                  </a:cubicBezTo>
                  <a:close/>
                  <a:moveTo>
                    <a:pt x="757" y="101"/>
                  </a:moveTo>
                  <a:cubicBezTo>
                    <a:pt x="749" y="104"/>
                    <a:pt x="749" y="104"/>
                    <a:pt x="749" y="104"/>
                  </a:cubicBezTo>
                  <a:cubicBezTo>
                    <a:pt x="749" y="104"/>
                    <a:pt x="754" y="107"/>
                    <a:pt x="757" y="101"/>
                  </a:cubicBezTo>
                  <a:close/>
                  <a:moveTo>
                    <a:pt x="190" y="221"/>
                  </a:moveTo>
                  <a:cubicBezTo>
                    <a:pt x="187" y="221"/>
                    <a:pt x="190" y="226"/>
                    <a:pt x="190" y="226"/>
                  </a:cubicBezTo>
                  <a:cubicBezTo>
                    <a:pt x="192" y="226"/>
                    <a:pt x="195" y="223"/>
                    <a:pt x="190" y="221"/>
                  </a:cubicBezTo>
                  <a:close/>
                  <a:moveTo>
                    <a:pt x="158" y="229"/>
                  </a:moveTo>
                  <a:cubicBezTo>
                    <a:pt x="156" y="223"/>
                    <a:pt x="143" y="231"/>
                    <a:pt x="138" y="231"/>
                  </a:cubicBezTo>
                  <a:cubicBezTo>
                    <a:pt x="146" y="231"/>
                    <a:pt x="146" y="231"/>
                    <a:pt x="146" y="231"/>
                  </a:cubicBezTo>
                  <a:cubicBezTo>
                    <a:pt x="148" y="231"/>
                    <a:pt x="153" y="231"/>
                    <a:pt x="158" y="229"/>
                  </a:cubicBezTo>
                  <a:close/>
                  <a:moveTo>
                    <a:pt x="174" y="226"/>
                  </a:moveTo>
                  <a:cubicBezTo>
                    <a:pt x="179" y="226"/>
                    <a:pt x="184" y="229"/>
                    <a:pt x="184" y="223"/>
                  </a:cubicBezTo>
                  <a:cubicBezTo>
                    <a:pt x="184" y="216"/>
                    <a:pt x="158" y="226"/>
                    <a:pt x="161" y="229"/>
                  </a:cubicBezTo>
                  <a:cubicBezTo>
                    <a:pt x="164" y="229"/>
                    <a:pt x="171" y="226"/>
                    <a:pt x="174" y="226"/>
                  </a:cubicBezTo>
                  <a:close/>
                  <a:moveTo>
                    <a:pt x="197" y="226"/>
                  </a:moveTo>
                  <a:cubicBezTo>
                    <a:pt x="200" y="226"/>
                    <a:pt x="208" y="221"/>
                    <a:pt x="210" y="221"/>
                  </a:cubicBezTo>
                  <a:cubicBezTo>
                    <a:pt x="210" y="218"/>
                    <a:pt x="208" y="216"/>
                    <a:pt x="200" y="218"/>
                  </a:cubicBezTo>
                  <a:cubicBezTo>
                    <a:pt x="202" y="218"/>
                    <a:pt x="190" y="226"/>
                    <a:pt x="197" y="226"/>
                  </a:cubicBezTo>
                  <a:close/>
                  <a:moveTo>
                    <a:pt x="234" y="218"/>
                  </a:moveTo>
                  <a:cubicBezTo>
                    <a:pt x="236" y="216"/>
                    <a:pt x="223" y="216"/>
                    <a:pt x="223" y="216"/>
                  </a:cubicBezTo>
                  <a:cubicBezTo>
                    <a:pt x="223" y="216"/>
                    <a:pt x="213" y="216"/>
                    <a:pt x="215" y="221"/>
                  </a:cubicBezTo>
                  <a:cubicBezTo>
                    <a:pt x="221" y="223"/>
                    <a:pt x="228" y="218"/>
                    <a:pt x="234" y="218"/>
                  </a:cubicBezTo>
                  <a:close/>
                  <a:moveTo>
                    <a:pt x="972" y="618"/>
                  </a:moveTo>
                  <a:cubicBezTo>
                    <a:pt x="972" y="600"/>
                    <a:pt x="959" y="603"/>
                    <a:pt x="948" y="597"/>
                  </a:cubicBezTo>
                  <a:cubicBezTo>
                    <a:pt x="938" y="592"/>
                    <a:pt x="954" y="582"/>
                    <a:pt x="948" y="577"/>
                  </a:cubicBezTo>
                  <a:cubicBezTo>
                    <a:pt x="943" y="561"/>
                    <a:pt x="923" y="551"/>
                    <a:pt x="933" y="538"/>
                  </a:cubicBezTo>
                  <a:cubicBezTo>
                    <a:pt x="938" y="530"/>
                    <a:pt x="951" y="504"/>
                    <a:pt x="935" y="501"/>
                  </a:cubicBezTo>
                  <a:cubicBezTo>
                    <a:pt x="933" y="501"/>
                    <a:pt x="943" y="475"/>
                    <a:pt x="933" y="473"/>
                  </a:cubicBezTo>
                  <a:cubicBezTo>
                    <a:pt x="923" y="467"/>
                    <a:pt x="923" y="465"/>
                    <a:pt x="920" y="455"/>
                  </a:cubicBezTo>
                  <a:cubicBezTo>
                    <a:pt x="917" y="439"/>
                    <a:pt x="928" y="444"/>
                    <a:pt x="928" y="434"/>
                  </a:cubicBezTo>
                  <a:cubicBezTo>
                    <a:pt x="928" y="416"/>
                    <a:pt x="894" y="379"/>
                    <a:pt x="871" y="377"/>
                  </a:cubicBezTo>
                  <a:cubicBezTo>
                    <a:pt x="873" y="371"/>
                    <a:pt x="873" y="356"/>
                    <a:pt x="876" y="353"/>
                  </a:cubicBezTo>
                  <a:cubicBezTo>
                    <a:pt x="881" y="345"/>
                    <a:pt x="891" y="345"/>
                    <a:pt x="894" y="335"/>
                  </a:cubicBezTo>
                  <a:cubicBezTo>
                    <a:pt x="899" y="317"/>
                    <a:pt x="904" y="301"/>
                    <a:pt x="894" y="286"/>
                  </a:cubicBezTo>
                  <a:cubicBezTo>
                    <a:pt x="884" y="268"/>
                    <a:pt x="891" y="239"/>
                    <a:pt x="873" y="229"/>
                  </a:cubicBezTo>
                  <a:cubicBezTo>
                    <a:pt x="873" y="226"/>
                    <a:pt x="881" y="223"/>
                    <a:pt x="878" y="221"/>
                  </a:cubicBezTo>
                  <a:cubicBezTo>
                    <a:pt x="876" y="218"/>
                    <a:pt x="863" y="223"/>
                    <a:pt x="853" y="221"/>
                  </a:cubicBezTo>
                  <a:cubicBezTo>
                    <a:pt x="850" y="221"/>
                    <a:pt x="842" y="216"/>
                    <a:pt x="840" y="213"/>
                  </a:cubicBezTo>
                  <a:cubicBezTo>
                    <a:pt x="837" y="210"/>
                    <a:pt x="829" y="208"/>
                    <a:pt x="834" y="200"/>
                  </a:cubicBezTo>
                  <a:cubicBezTo>
                    <a:pt x="845" y="190"/>
                    <a:pt x="834" y="195"/>
                    <a:pt x="834" y="184"/>
                  </a:cubicBezTo>
                  <a:cubicBezTo>
                    <a:pt x="834" y="174"/>
                    <a:pt x="824" y="182"/>
                    <a:pt x="827" y="166"/>
                  </a:cubicBezTo>
                  <a:cubicBezTo>
                    <a:pt x="829" y="161"/>
                    <a:pt x="821" y="161"/>
                    <a:pt x="821" y="153"/>
                  </a:cubicBezTo>
                  <a:cubicBezTo>
                    <a:pt x="821" y="148"/>
                    <a:pt x="796" y="166"/>
                    <a:pt x="796" y="166"/>
                  </a:cubicBezTo>
                  <a:cubicBezTo>
                    <a:pt x="796" y="166"/>
                    <a:pt x="788" y="153"/>
                    <a:pt x="788" y="151"/>
                  </a:cubicBezTo>
                  <a:cubicBezTo>
                    <a:pt x="788" y="151"/>
                    <a:pt x="759" y="138"/>
                    <a:pt x="757" y="132"/>
                  </a:cubicBezTo>
                  <a:cubicBezTo>
                    <a:pt x="757" y="127"/>
                    <a:pt x="749" y="109"/>
                    <a:pt x="749" y="107"/>
                  </a:cubicBezTo>
                  <a:cubicBezTo>
                    <a:pt x="746" y="112"/>
                    <a:pt x="736" y="112"/>
                    <a:pt x="736" y="120"/>
                  </a:cubicBezTo>
                  <a:cubicBezTo>
                    <a:pt x="739" y="130"/>
                    <a:pt x="723" y="120"/>
                    <a:pt x="726" y="120"/>
                  </a:cubicBezTo>
                  <a:cubicBezTo>
                    <a:pt x="720" y="122"/>
                    <a:pt x="713" y="117"/>
                    <a:pt x="708" y="125"/>
                  </a:cubicBezTo>
                  <a:cubicBezTo>
                    <a:pt x="697" y="120"/>
                    <a:pt x="692" y="143"/>
                    <a:pt x="695" y="143"/>
                  </a:cubicBezTo>
                  <a:cubicBezTo>
                    <a:pt x="676" y="143"/>
                    <a:pt x="695" y="130"/>
                    <a:pt x="689" y="130"/>
                  </a:cubicBezTo>
                  <a:cubicBezTo>
                    <a:pt x="687" y="127"/>
                    <a:pt x="702" y="120"/>
                    <a:pt x="708" y="120"/>
                  </a:cubicBezTo>
                  <a:cubicBezTo>
                    <a:pt x="705" y="120"/>
                    <a:pt x="718" y="112"/>
                    <a:pt x="718" y="112"/>
                  </a:cubicBezTo>
                  <a:cubicBezTo>
                    <a:pt x="726" y="112"/>
                    <a:pt x="741" y="117"/>
                    <a:pt x="744" y="107"/>
                  </a:cubicBezTo>
                  <a:cubicBezTo>
                    <a:pt x="741" y="112"/>
                    <a:pt x="726" y="109"/>
                    <a:pt x="715" y="107"/>
                  </a:cubicBezTo>
                  <a:cubicBezTo>
                    <a:pt x="708" y="107"/>
                    <a:pt x="697" y="96"/>
                    <a:pt x="697" y="112"/>
                  </a:cubicBezTo>
                  <a:cubicBezTo>
                    <a:pt x="697" y="120"/>
                    <a:pt x="682" y="122"/>
                    <a:pt x="676" y="127"/>
                  </a:cubicBezTo>
                  <a:cubicBezTo>
                    <a:pt x="669" y="140"/>
                    <a:pt x="664" y="158"/>
                    <a:pt x="656" y="158"/>
                  </a:cubicBezTo>
                  <a:cubicBezTo>
                    <a:pt x="648" y="158"/>
                    <a:pt x="640" y="164"/>
                    <a:pt x="632" y="164"/>
                  </a:cubicBezTo>
                  <a:cubicBezTo>
                    <a:pt x="625" y="164"/>
                    <a:pt x="622" y="158"/>
                    <a:pt x="617" y="161"/>
                  </a:cubicBezTo>
                  <a:cubicBezTo>
                    <a:pt x="614" y="161"/>
                    <a:pt x="594" y="177"/>
                    <a:pt x="596" y="179"/>
                  </a:cubicBezTo>
                  <a:cubicBezTo>
                    <a:pt x="604" y="182"/>
                    <a:pt x="607" y="171"/>
                    <a:pt x="612" y="171"/>
                  </a:cubicBezTo>
                  <a:cubicBezTo>
                    <a:pt x="609" y="171"/>
                    <a:pt x="596" y="190"/>
                    <a:pt x="596" y="192"/>
                  </a:cubicBezTo>
                  <a:cubicBezTo>
                    <a:pt x="594" y="208"/>
                    <a:pt x="594" y="200"/>
                    <a:pt x="586" y="200"/>
                  </a:cubicBezTo>
                  <a:cubicBezTo>
                    <a:pt x="575" y="200"/>
                    <a:pt x="575" y="200"/>
                    <a:pt x="575" y="200"/>
                  </a:cubicBezTo>
                  <a:cubicBezTo>
                    <a:pt x="578" y="200"/>
                    <a:pt x="570" y="187"/>
                    <a:pt x="568" y="184"/>
                  </a:cubicBezTo>
                  <a:cubicBezTo>
                    <a:pt x="565" y="184"/>
                    <a:pt x="550" y="184"/>
                    <a:pt x="547" y="187"/>
                  </a:cubicBezTo>
                  <a:cubicBezTo>
                    <a:pt x="537" y="195"/>
                    <a:pt x="531" y="192"/>
                    <a:pt x="547" y="203"/>
                  </a:cubicBezTo>
                  <a:cubicBezTo>
                    <a:pt x="534" y="195"/>
                    <a:pt x="521" y="221"/>
                    <a:pt x="511" y="221"/>
                  </a:cubicBezTo>
                  <a:cubicBezTo>
                    <a:pt x="506" y="221"/>
                    <a:pt x="534" y="200"/>
                    <a:pt x="534" y="200"/>
                  </a:cubicBezTo>
                  <a:cubicBezTo>
                    <a:pt x="534" y="187"/>
                    <a:pt x="531" y="190"/>
                    <a:pt x="524" y="179"/>
                  </a:cubicBezTo>
                  <a:cubicBezTo>
                    <a:pt x="524" y="179"/>
                    <a:pt x="547" y="161"/>
                    <a:pt x="550" y="161"/>
                  </a:cubicBezTo>
                  <a:cubicBezTo>
                    <a:pt x="563" y="153"/>
                    <a:pt x="555" y="148"/>
                    <a:pt x="555" y="140"/>
                  </a:cubicBezTo>
                  <a:cubicBezTo>
                    <a:pt x="555" y="122"/>
                    <a:pt x="560" y="132"/>
                    <a:pt x="563" y="122"/>
                  </a:cubicBezTo>
                  <a:cubicBezTo>
                    <a:pt x="565" y="117"/>
                    <a:pt x="550" y="125"/>
                    <a:pt x="547" y="125"/>
                  </a:cubicBezTo>
                  <a:cubicBezTo>
                    <a:pt x="547" y="125"/>
                    <a:pt x="542" y="120"/>
                    <a:pt x="531" y="130"/>
                  </a:cubicBezTo>
                  <a:cubicBezTo>
                    <a:pt x="521" y="138"/>
                    <a:pt x="521" y="130"/>
                    <a:pt x="508" y="125"/>
                  </a:cubicBezTo>
                  <a:cubicBezTo>
                    <a:pt x="503" y="120"/>
                    <a:pt x="493" y="117"/>
                    <a:pt x="485" y="112"/>
                  </a:cubicBezTo>
                  <a:cubicBezTo>
                    <a:pt x="469" y="107"/>
                    <a:pt x="474" y="130"/>
                    <a:pt x="464" y="130"/>
                  </a:cubicBezTo>
                  <a:cubicBezTo>
                    <a:pt x="467" y="109"/>
                    <a:pt x="467" y="109"/>
                    <a:pt x="467" y="109"/>
                  </a:cubicBezTo>
                  <a:cubicBezTo>
                    <a:pt x="467" y="99"/>
                    <a:pt x="443" y="109"/>
                    <a:pt x="438" y="107"/>
                  </a:cubicBezTo>
                  <a:cubicBezTo>
                    <a:pt x="446" y="109"/>
                    <a:pt x="459" y="78"/>
                    <a:pt x="449" y="68"/>
                  </a:cubicBezTo>
                  <a:cubicBezTo>
                    <a:pt x="456" y="75"/>
                    <a:pt x="449" y="57"/>
                    <a:pt x="449" y="57"/>
                  </a:cubicBezTo>
                  <a:cubicBezTo>
                    <a:pt x="449" y="44"/>
                    <a:pt x="441" y="55"/>
                    <a:pt x="438" y="55"/>
                  </a:cubicBezTo>
                  <a:cubicBezTo>
                    <a:pt x="428" y="57"/>
                    <a:pt x="415" y="39"/>
                    <a:pt x="410" y="39"/>
                  </a:cubicBezTo>
                  <a:cubicBezTo>
                    <a:pt x="410" y="36"/>
                    <a:pt x="397" y="47"/>
                    <a:pt x="397" y="47"/>
                  </a:cubicBezTo>
                  <a:cubicBezTo>
                    <a:pt x="394" y="31"/>
                    <a:pt x="392" y="42"/>
                    <a:pt x="384" y="47"/>
                  </a:cubicBezTo>
                  <a:cubicBezTo>
                    <a:pt x="373" y="49"/>
                    <a:pt x="376" y="36"/>
                    <a:pt x="371" y="36"/>
                  </a:cubicBezTo>
                  <a:cubicBezTo>
                    <a:pt x="355" y="31"/>
                    <a:pt x="342" y="26"/>
                    <a:pt x="327" y="29"/>
                  </a:cubicBezTo>
                  <a:cubicBezTo>
                    <a:pt x="319" y="29"/>
                    <a:pt x="319" y="21"/>
                    <a:pt x="314" y="31"/>
                  </a:cubicBezTo>
                  <a:cubicBezTo>
                    <a:pt x="311" y="39"/>
                    <a:pt x="324" y="55"/>
                    <a:pt x="322" y="57"/>
                  </a:cubicBezTo>
                  <a:cubicBezTo>
                    <a:pt x="322" y="55"/>
                    <a:pt x="332" y="83"/>
                    <a:pt x="332" y="83"/>
                  </a:cubicBezTo>
                  <a:cubicBezTo>
                    <a:pt x="332" y="83"/>
                    <a:pt x="350" y="88"/>
                    <a:pt x="348" y="94"/>
                  </a:cubicBezTo>
                  <a:cubicBezTo>
                    <a:pt x="342" y="99"/>
                    <a:pt x="329" y="91"/>
                    <a:pt x="329" y="101"/>
                  </a:cubicBezTo>
                  <a:cubicBezTo>
                    <a:pt x="332" y="112"/>
                    <a:pt x="348" y="99"/>
                    <a:pt x="348" y="99"/>
                  </a:cubicBezTo>
                  <a:cubicBezTo>
                    <a:pt x="348" y="99"/>
                    <a:pt x="342" y="109"/>
                    <a:pt x="337" y="117"/>
                  </a:cubicBezTo>
                  <a:cubicBezTo>
                    <a:pt x="337" y="117"/>
                    <a:pt x="309" y="112"/>
                    <a:pt x="314" y="120"/>
                  </a:cubicBezTo>
                  <a:cubicBezTo>
                    <a:pt x="316" y="120"/>
                    <a:pt x="316" y="122"/>
                    <a:pt x="316" y="122"/>
                  </a:cubicBezTo>
                  <a:cubicBezTo>
                    <a:pt x="283" y="135"/>
                    <a:pt x="342" y="143"/>
                    <a:pt x="342" y="132"/>
                  </a:cubicBezTo>
                  <a:cubicBezTo>
                    <a:pt x="342" y="143"/>
                    <a:pt x="324" y="140"/>
                    <a:pt x="332" y="158"/>
                  </a:cubicBezTo>
                  <a:cubicBezTo>
                    <a:pt x="332" y="161"/>
                    <a:pt x="340" y="164"/>
                    <a:pt x="342" y="169"/>
                  </a:cubicBezTo>
                  <a:cubicBezTo>
                    <a:pt x="353" y="182"/>
                    <a:pt x="337" y="174"/>
                    <a:pt x="332" y="179"/>
                  </a:cubicBezTo>
                  <a:cubicBezTo>
                    <a:pt x="329" y="182"/>
                    <a:pt x="335" y="187"/>
                    <a:pt x="337" y="190"/>
                  </a:cubicBezTo>
                  <a:cubicBezTo>
                    <a:pt x="340" y="210"/>
                    <a:pt x="358" y="200"/>
                    <a:pt x="371" y="203"/>
                  </a:cubicBezTo>
                  <a:cubicBezTo>
                    <a:pt x="381" y="205"/>
                    <a:pt x="386" y="213"/>
                    <a:pt x="392" y="223"/>
                  </a:cubicBezTo>
                  <a:cubicBezTo>
                    <a:pt x="397" y="234"/>
                    <a:pt x="412" y="265"/>
                    <a:pt x="428" y="262"/>
                  </a:cubicBezTo>
                  <a:cubicBezTo>
                    <a:pt x="405" y="265"/>
                    <a:pt x="392" y="242"/>
                    <a:pt x="384" y="221"/>
                  </a:cubicBezTo>
                  <a:cubicBezTo>
                    <a:pt x="376" y="192"/>
                    <a:pt x="350" y="221"/>
                    <a:pt x="332" y="213"/>
                  </a:cubicBezTo>
                  <a:cubicBezTo>
                    <a:pt x="309" y="203"/>
                    <a:pt x="314" y="200"/>
                    <a:pt x="298" y="226"/>
                  </a:cubicBezTo>
                  <a:cubicBezTo>
                    <a:pt x="291" y="242"/>
                    <a:pt x="311" y="255"/>
                    <a:pt x="306" y="262"/>
                  </a:cubicBezTo>
                  <a:cubicBezTo>
                    <a:pt x="306" y="265"/>
                    <a:pt x="293" y="286"/>
                    <a:pt x="296" y="286"/>
                  </a:cubicBezTo>
                  <a:cubicBezTo>
                    <a:pt x="291" y="286"/>
                    <a:pt x="296" y="268"/>
                    <a:pt x="296" y="268"/>
                  </a:cubicBezTo>
                  <a:cubicBezTo>
                    <a:pt x="298" y="257"/>
                    <a:pt x="296" y="260"/>
                    <a:pt x="285" y="257"/>
                  </a:cubicBezTo>
                  <a:cubicBezTo>
                    <a:pt x="280" y="255"/>
                    <a:pt x="278" y="239"/>
                    <a:pt x="272" y="255"/>
                  </a:cubicBezTo>
                  <a:cubicBezTo>
                    <a:pt x="267" y="265"/>
                    <a:pt x="272" y="262"/>
                    <a:pt x="278" y="262"/>
                  </a:cubicBezTo>
                  <a:cubicBezTo>
                    <a:pt x="280" y="262"/>
                    <a:pt x="275" y="281"/>
                    <a:pt x="275" y="281"/>
                  </a:cubicBezTo>
                  <a:cubicBezTo>
                    <a:pt x="270" y="291"/>
                    <a:pt x="265" y="275"/>
                    <a:pt x="257" y="273"/>
                  </a:cubicBezTo>
                  <a:cubicBezTo>
                    <a:pt x="254" y="273"/>
                    <a:pt x="244" y="270"/>
                    <a:pt x="257" y="265"/>
                  </a:cubicBezTo>
                  <a:cubicBezTo>
                    <a:pt x="272" y="257"/>
                    <a:pt x="247" y="229"/>
                    <a:pt x="239" y="229"/>
                  </a:cubicBezTo>
                  <a:cubicBezTo>
                    <a:pt x="226" y="226"/>
                    <a:pt x="210" y="234"/>
                    <a:pt x="197" y="234"/>
                  </a:cubicBezTo>
                  <a:cubicBezTo>
                    <a:pt x="192" y="234"/>
                    <a:pt x="184" y="231"/>
                    <a:pt x="174" y="231"/>
                  </a:cubicBezTo>
                  <a:cubicBezTo>
                    <a:pt x="164" y="231"/>
                    <a:pt x="151" y="249"/>
                    <a:pt x="156" y="257"/>
                  </a:cubicBezTo>
                  <a:cubicBezTo>
                    <a:pt x="153" y="257"/>
                    <a:pt x="156" y="260"/>
                    <a:pt x="153" y="262"/>
                  </a:cubicBezTo>
                  <a:cubicBezTo>
                    <a:pt x="148" y="257"/>
                    <a:pt x="151" y="260"/>
                    <a:pt x="146" y="257"/>
                  </a:cubicBezTo>
                  <a:cubicBezTo>
                    <a:pt x="148" y="268"/>
                    <a:pt x="146" y="281"/>
                    <a:pt x="143" y="291"/>
                  </a:cubicBezTo>
                  <a:cubicBezTo>
                    <a:pt x="169" y="294"/>
                    <a:pt x="161" y="296"/>
                    <a:pt x="164" y="314"/>
                  </a:cubicBezTo>
                  <a:cubicBezTo>
                    <a:pt x="164" y="322"/>
                    <a:pt x="158" y="335"/>
                    <a:pt x="158" y="343"/>
                  </a:cubicBezTo>
                  <a:cubicBezTo>
                    <a:pt x="161" y="353"/>
                    <a:pt x="153" y="366"/>
                    <a:pt x="148" y="374"/>
                  </a:cubicBezTo>
                  <a:cubicBezTo>
                    <a:pt x="140" y="384"/>
                    <a:pt x="148" y="405"/>
                    <a:pt x="135" y="410"/>
                  </a:cubicBezTo>
                  <a:cubicBezTo>
                    <a:pt x="127" y="413"/>
                    <a:pt x="96" y="395"/>
                    <a:pt x="109" y="418"/>
                  </a:cubicBezTo>
                  <a:cubicBezTo>
                    <a:pt x="86" y="429"/>
                    <a:pt x="122" y="455"/>
                    <a:pt x="130" y="436"/>
                  </a:cubicBezTo>
                  <a:cubicBezTo>
                    <a:pt x="146" y="452"/>
                    <a:pt x="127" y="467"/>
                    <a:pt x="140" y="475"/>
                  </a:cubicBezTo>
                  <a:cubicBezTo>
                    <a:pt x="135" y="478"/>
                    <a:pt x="117" y="496"/>
                    <a:pt x="117" y="496"/>
                  </a:cubicBezTo>
                  <a:cubicBezTo>
                    <a:pt x="107" y="496"/>
                    <a:pt x="102" y="501"/>
                    <a:pt x="96" y="509"/>
                  </a:cubicBezTo>
                  <a:cubicBezTo>
                    <a:pt x="117" y="509"/>
                    <a:pt x="107" y="535"/>
                    <a:pt x="102" y="532"/>
                  </a:cubicBezTo>
                  <a:cubicBezTo>
                    <a:pt x="89" y="522"/>
                    <a:pt x="78" y="540"/>
                    <a:pt x="68" y="538"/>
                  </a:cubicBezTo>
                  <a:cubicBezTo>
                    <a:pt x="68" y="543"/>
                    <a:pt x="68" y="543"/>
                    <a:pt x="68" y="543"/>
                  </a:cubicBezTo>
                  <a:cubicBezTo>
                    <a:pt x="60" y="538"/>
                    <a:pt x="45" y="532"/>
                    <a:pt x="34" y="532"/>
                  </a:cubicBezTo>
                  <a:cubicBezTo>
                    <a:pt x="37" y="535"/>
                    <a:pt x="37" y="540"/>
                    <a:pt x="39" y="543"/>
                  </a:cubicBezTo>
                  <a:cubicBezTo>
                    <a:pt x="32" y="538"/>
                    <a:pt x="26" y="540"/>
                    <a:pt x="19" y="540"/>
                  </a:cubicBezTo>
                  <a:cubicBezTo>
                    <a:pt x="19" y="540"/>
                    <a:pt x="26" y="566"/>
                    <a:pt x="26" y="561"/>
                  </a:cubicBezTo>
                  <a:cubicBezTo>
                    <a:pt x="26" y="571"/>
                    <a:pt x="32" y="582"/>
                    <a:pt x="37" y="590"/>
                  </a:cubicBezTo>
                  <a:cubicBezTo>
                    <a:pt x="42" y="597"/>
                    <a:pt x="42" y="610"/>
                    <a:pt x="42" y="621"/>
                  </a:cubicBezTo>
                  <a:cubicBezTo>
                    <a:pt x="42" y="634"/>
                    <a:pt x="21" y="636"/>
                    <a:pt x="26" y="657"/>
                  </a:cubicBezTo>
                  <a:cubicBezTo>
                    <a:pt x="34" y="655"/>
                    <a:pt x="34" y="655"/>
                    <a:pt x="34" y="655"/>
                  </a:cubicBezTo>
                  <a:cubicBezTo>
                    <a:pt x="32" y="667"/>
                    <a:pt x="16" y="665"/>
                    <a:pt x="13" y="678"/>
                  </a:cubicBezTo>
                  <a:cubicBezTo>
                    <a:pt x="11" y="675"/>
                    <a:pt x="11" y="673"/>
                    <a:pt x="8" y="670"/>
                  </a:cubicBezTo>
                  <a:cubicBezTo>
                    <a:pt x="0" y="673"/>
                    <a:pt x="0" y="680"/>
                    <a:pt x="3" y="686"/>
                  </a:cubicBezTo>
                  <a:cubicBezTo>
                    <a:pt x="21" y="680"/>
                    <a:pt x="21" y="699"/>
                    <a:pt x="24" y="709"/>
                  </a:cubicBezTo>
                  <a:cubicBezTo>
                    <a:pt x="19" y="709"/>
                    <a:pt x="16" y="712"/>
                    <a:pt x="11" y="717"/>
                  </a:cubicBezTo>
                  <a:cubicBezTo>
                    <a:pt x="13" y="727"/>
                    <a:pt x="29" y="748"/>
                    <a:pt x="39" y="751"/>
                  </a:cubicBezTo>
                  <a:cubicBezTo>
                    <a:pt x="37" y="753"/>
                    <a:pt x="29" y="758"/>
                    <a:pt x="29" y="761"/>
                  </a:cubicBezTo>
                  <a:cubicBezTo>
                    <a:pt x="29" y="777"/>
                    <a:pt x="39" y="766"/>
                    <a:pt x="45" y="774"/>
                  </a:cubicBezTo>
                  <a:cubicBezTo>
                    <a:pt x="47" y="777"/>
                    <a:pt x="55" y="797"/>
                    <a:pt x="52" y="802"/>
                  </a:cubicBezTo>
                  <a:cubicBezTo>
                    <a:pt x="47" y="805"/>
                    <a:pt x="34" y="808"/>
                    <a:pt x="29" y="815"/>
                  </a:cubicBezTo>
                  <a:cubicBezTo>
                    <a:pt x="24" y="821"/>
                    <a:pt x="21" y="834"/>
                    <a:pt x="21" y="841"/>
                  </a:cubicBezTo>
                  <a:cubicBezTo>
                    <a:pt x="21" y="860"/>
                    <a:pt x="32" y="886"/>
                    <a:pt x="45" y="883"/>
                  </a:cubicBezTo>
                  <a:cubicBezTo>
                    <a:pt x="47" y="896"/>
                    <a:pt x="63" y="886"/>
                    <a:pt x="60" y="906"/>
                  </a:cubicBezTo>
                  <a:cubicBezTo>
                    <a:pt x="57" y="909"/>
                    <a:pt x="45" y="922"/>
                    <a:pt x="42" y="925"/>
                  </a:cubicBezTo>
                  <a:cubicBezTo>
                    <a:pt x="37" y="927"/>
                    <a:pt x="39" y="935"/>
                    <a:pt x="39" y="940"/>
                  </a:cubicBezTo>
                  <a:cubicBezTo>
                    <a:pt x="37" y="953"/>
                    <a:pt x="47" y="945"/>
                    <a:pt x="60" y="956"/>
                  </a:cubicBezTo>
                  <a:cubicBezTo>
                    <a:pt x="63" y="958"/>
                    <a:pt x="63" y="966"/>
                    <a:pt x="57" y="969"/>
                  </a:cubicBezTo>
                  <a:cubicBezTo>
                    <a:pt x="60" y="966"/>
                    <a:pt x="76" y="995"/>
                    <a:pt x="76" y="992"/>
                  </a:cubicBezTo>
                  <a:cubicBezTo>
                    <a:pt x="78" y="997"/>
                    <a:pt x="73" y="1000"/>
                    <a:pt x="81" y="1002"/>
                  </a:cubicBezTo>
                  <a:cubicBezTo>
                    <a:pt x="89" y="1002"/>
                    <a:pt x="94" y="1002"/>
                    <a:pt x="89" y="995"/>
                  </a:cubicBezTo>
                  <a:cubicBezTo>
                    <a:pt x="96" y="995"/>
                    <a:pt x="109" y="997"/>
                    <a:pt x="109" y="1002"/>
                  </a:cubicBezTo>
                  <a:cubicBezTo>
                    <a:pt x="112" y="1021"/>
                    <a:pt x="114" y="1005"/>
                    <a:pt x="120" y="1005"/>
                  </a:cubicBezTo>
                  <a:cubicBezTo>
                    <a:pt x="120" y="1005"/>
                    <a:pt x="135" y="1013"/>
                    <a:pt x="140" y="1013"/>
                  </a:cubicBezTo>
                  <a:cubicBezTo>
                    <a:pt x="143" y="1013"/>
                    <a:pt x="143" y="1010"/>
                    <a:pt x="151" y="1008"/>
                  </a:cubicBezTo>
                  <a:cubicBezTo>
                    <a:pt x="151" y="1008"/>
                    <a:pt x="146" y="1005"/>
                    <a:pt x="153" y="1005"/>
                  </a:cubicBezTo>
                  <a:cubicBezTo>
                    <a:pt x="156" y="1005"/>
                    <a:pt x="158" y="1008"/>
                    <a:pt x="161" y="1008"/>
                  </a:cubicBezTo>
                  <a:cubicBezTo>
                    <a:pt x="156" y="1008"/>
                    <a:pt x="166" y="1021"/>
                    <a:pt x="169" y="1021"/>
                  </a:cubicBezTo>
                  <a:cubicBezTo>
                    <a:pt x="174" y="1023"/>
                    <a:pt x="200" y="1036"/>
                    <a:pt x="202" y="1031"/>
                  </a:cubicBezTo>
                  <a:cubicBezTo>
                    <a:pt x="210" y="1023"/>
                    <a:pt x="234" y="1041"/>
                    <a:pt x="241" y="1044"/>
                  </a:cubicBezTo>
                  <a:cubicBezTo>
                    <a:pt x="231" y="1049"/>
                    <a:pt x="234" y="1065"/>
                    <a:pt x="228" y="1073"/>
                  </a:cubicBezTo>
                  <a:cubicBezTo>
                    <a:pt x="223" y="1078"/>
                    <a:pt x="210" y="1075"/>
                    <a:pt x="208" y="1086"/>
                  </a:cubicBezTo>
                  <a:cubicBezTo>
                    <a:pt x="195" y="1104"/>
                    <a:pt x="195" y="1104"/>
                    <a:pt x="195" y="1104"/>
                  </a:cubicBezTo>
                  <a:cubicBezTo>
                    <a:pt x="182" y="1143"/>
                    <a:pt x="182" y="1143"/>
                    <a:pt x="182" y="1143"/>
                  </a:cubicBezTo>
                  <a:cubicBezTo>
                    <a:pt x="184" y="1150"/>
                    <a:pt x="179" y="1161"/>
                    <a:pt x="171" y="1169"/>
                  </a:cubicBezTo>
                  <a:cubicBezTo>
                    <a:pt x="166" y="1176"/>
                    <a:pt x="166" y="1208"/>
                    <a:pt x="164" y="1213"/>
                  </a:cubicBezTo>
                  <a:cubicBezTo>
                    <a:pt x="156" y="1234"/>
                    <a:pt x="151" y="1262"/>
                    <a:pt x="161" y="1278"/>
                  </a:cubicBezTo>
                  <a:cubicBezTo>
                    <a:pt x="164" y="1278"/>
                    <a:pt x="169" y="1280"/>
                    <a:pt x="171" y="1280"/>
                  </a:cubicBezTo>
                  <a:cubicBezTo>
                    <a:pt x="169" y="1280"/>
                    <a:pt x="166" y="1280"/>
                    <a:pt x="166" y="1283"/>
                  </a:cubicBezTo>
                  <a:cubicBezTo>
                    <a:pt x="174" y="1291"/>
                    <a:pt x="187" y="1275"/>
                    <a:pt x="213" y="1285"/>
                  </a:cubicBezTo>
                  <a:cubicBezTo>
                    <a:pt x="223" y="1291"/>
                    <a:pt x="228" y="1275"/>
                    <a:pt x="241" y="1278"/>
                  </a:cubicBezTo>
                  <a:cubicBezTo>
                    <a:pt x="249" y="1278"/>
                    <a:pt x="252" y="1288"/>
                    <a:pt x="267" y="1283"/>
                  </a:cubicBezTo>
                  <a:cubicBezTo>
                    <a:pt x="267" y="1275"/>
                    <a:pt x="272" y="1273"/>
                    <a:pt x="275" y="1280"/>
                  </a:cubicBezTo>
                  <a:cubicBezTo>
                    <a:pt x="293" y="1267"/>
                    <a:pt x="270" y="1273"/>
                    <a:pt x="267" y="1270"/>
                  </a:cubicBezTo>
                  <a:cubicBezTo>
                    <a:pt x="262" y="1267"/>
                    <a:pt x="257" y="1273"/>
                    <a:pt x="257" y="1265"/>
                  </a:cubicBezTo>
                  <a:cubicBezTo>
                    <a:pt x="254" y="1254"/>
                    <a:pt x="270" y="1249"/>
                    <a:pt x="275" y="1247"/>
                  </a:cubicBezTo>
                  <a:cubicBezTo>
                    <a:pt x="275" y="1247"/>
                    <a:pt x="280" y="1244"/>
                    <a:pt x="283" y="1249"/>
                  </a:cubicBezTo>
                  <a:cubicBezTo>
                    <a:pt x="291" y="1244"/>
                    <a:pt x="293" y="1257"/>
                    <a:pt x="298" y="1267"/>
                  </a:cubicBezTo>
                  <a:cubicBezTo>
                    <a:pt x="301" y="1265"/>
                    <a:pt x="301" y="1257"/>
                    <a:pt x="301" y="1254"/>
                  </a:cubicBezTo>
                  <a:cubicBezTo>
                    <a:pt x="306" y="1262"/>
                    <a:pt x="309" y="1270"/>
                    <a:pt x="314" y="1273"/>
                  </a:cubicBezTo>
                  <a:cubicBezTo>
                    <a:pt x="316" y="1273"/>
                    <a:pt x="327" y="1265"/>
                    <a:pt x="335" y="1267"/>
                  </a:cubicBezTo>
                  <a:cubicBezTo>
                    <a:pt x="342" y="1270"/>
                    <a:pt x="353" y="1273"/>
                    <a:pt x="360" y="1275"/>
                  </a:cubicBezTo>
                  <a:cubicBezTo>
                    <a:pt x="379" y="1280"/>
                    <a:pt x="381" y="1291"/>
                    <a:pt x="402" y="1293"/>
                  </a:cubicBezTo>
                  <a:cubicBezTo>
                    <a:pt x="412" y="1293"/>
                    <a:pt x="407" y="1280"/>
                    <a:pt x="417" y="1285"/>
                  </a:cubicBezTo>
                  <a:cubicBezTo>
                    <a:pt x="420" y="1285"/>
                    <a:pt x="433" y="1296"/>
                    <a:pt x="441" y="1304"/>
                  </a:cubicBezTo>
                  <a:cubicBezTo>
                    <a:pt x="449" y="1311"/>
                    <a:pt x="446" y="1311"/>
                    <a:pt x="451" y="1324"/>
                  </a:cubicBezTo>
                  <a:cubicBezTo>
                    <a:pt x="451" y="1322"/>
                    <a:pt x="459" y="1317"/>
                    <a:pt x="461" y="1319"/>
                  </a:cubicBezTo>
                  <a:cubicBezTo>
                    <a:pt x="469" y="1322"/>
                    <a:pt x="459" y="1335"/>
                    <a:pt x="459" y="1337"/>
                  </a:cubicBezTo>
                  <a:cubicBezTo>
                    <a:pt x="469" y="1335"/>
                    <a:pt x="493" y="1324"/>
                    <a:pt x="495" y="1311"/>
                  </a:cubicBezTo>
                  <a:cubicBezTo>
                    <a:pt x="495" y="1299"/>
                    <a:pt x="485" y="1291"/>
                    <a:pt x="495" y="1286"/>
                  </a:cubicBezTo>
                  <a:cubicBezTo>
                    <a:pt x="493" y="1288"/>
                    <a:pt x="498" y="1303"/>
                    <a:pt x="503" y="1291"/>
                  </a:cubicBezTo>
                  <a:cubicBezTo>
                    <a:pt x="508" y="1285"/>
                    <a:pt x="542" y="1293"/>
                    <a:pt x="539" y="1293"/>
                  </a:cubicBezTo>
                  <a:cubicBezTo>
                    <a:pt x="544" y="1296"/>
                    <a:pt x="542" y="1298"/>
                    <a:pt x="539" y="1304"/>
                  </a:cubicBezTo>
                  <a:cubicBezTo>
                    <a:pt x="544" y="1306"/>
                    <a:pt x="550" y="1311"/>
                    <a:pt x="550" y="1319"/>
                  </a:cubicBezTo>
                  <a:cubicBezTo>
                    <a:pt x="563" y="1319"/>
                    <a:pt x="573" y="1317"/>
                    <a:pt x="581" y="1311"/>
                  </a:cubicBezTo>
                  <a:cubicBezTo>
                    <a:pt x="578" y="1319"/>
                    <a:pt x="578" y="1319"/>
                    <a:pt x="578" y="1319"/>
                  </a:cubicBezTo>
                  <a:cubicBezTo>
                    <a:pt x="588" y="1317"/>
                    <a:pt x="591" y="1306"/>
                    <a:pt x="604" y="1311"/>
                  </a:cubicBezTo>
                  <a:cubicBezTo>
                    <a:pt x="604" y="1309"/>
                    <a:pt x="599" y="1306"/>
                    <a:pt x="599" y="1306"/>
                  </a:cubicBezTo>
                  <a:cubicBezTo>
                    <a:pt x="604" y="1298"/>
                    <a:pt x="619" y="1288"/>
                    <a:pt x="625" y="1285"/>
                  </a:cubicBezTo>
                  <a:cubicBezTo>
                    <a:pt x="635" y="1283"/>
                    <a:pt x="648" y="1283"/>
                    <a:pt x="656" y="1280"/>
                  </a:cubicBezTo>
                  <a:cubicBezTo>
                    <a:pt x="661" y="1280"/>
                    <a:pt x="689" y="1283"/>
                    <a:pt x="692" y="1280"/>
                  </a:cubicBezTo>
                  <a:cubicBezTo>
                    <a:pt x="700" y="1273"/>
                    <a:pt x="679" y="1267"/>
                    <a:pt x="697" y="1254"/>
                  </a:cubicBezTo>
                  <a:cubicBezTo>
                    <a:pt x="697" y="1270"/>
                    <a:pt x="697" y="1270"/>
                    <a:pt x="697" y="1270"/>
                  </a:cubicBezTo>
                  <a:cubicBezTo>
                    <a:pt x="710" y="1265"/>
                    <a:pt x="718" y="1270"/>
                    <a:pt x="731" y="1278"/>
                  </a:cubicBezTo>
                  <a:cubicBezTo>
                    <a:pt x="741" y="1285"/>
                    <a:pt x="744" y="1257"/>
                    <a:pt x="762" y="1267"/>
                  </a:cubicBezTo>
                  <a:cubicBezTo>
                    <a:pt x="759" y="1270"/>
                    <a:pt x="757" y="1285"/>
                    <a:pt x="759" y="1288"/>
                  </a:cubicBezTo>
                  <a:cubicBezTo>
                    <a:pt x="762" y="1293"/>
                    <a:pt x="785" y="1304"/>
                    <a:pt x="790" y="1298"/>
                  </a:cubicBezTo>
                  <a:cubicBezTo>
                    <a:pt x="793" y="1293"/>
                    <a:pt x="796" y="1273"/>
                    <a:pt x="796" y="1270"/>
                  </a:cubicBezTo>
                  <a:cubicBezTo>
                    <a:pt x="790" y="1262"/>
                    <a:pt x="788" y="1257"/>
                    <a:pt x="775" y="1262"/>
                  </a:cubicBezTo>
                  <a:cubicBezTo>
                    <a:pt x="777" y="1244"/>
                    <a:pt x="790" y="1241"/>
                    <a:pt x="780" y="1226"/>
                  </a:cubicBezTo>
                  <a:cubicBezTo>
                    <a:pt x="775" y="1215"/>
                    <a:pt x="767" y="1215"/>
                    <a:pt x="765" y="1208"/>
                  </a:cubicBezTo>
                  <a:cubicBezTo>
                    <a:pt x="762" y="1202"/>
                    <a:pt x="746" y="1195"/>
                    <a:pt x="757" y="1189"/>
                  </a:cubicBezTo>
                  <a:cubicBezTo>
                    <a:pt x="767" y="1187"/>
                    <a:pt x="780" y="1166"/>
                    <a:pt x="785" y="1163"/>
                  </a:cubicBezTo>
                  <a:cubicBezTo>
                    <a:pt x="793" y="1161"/>
                    <a:pt x="801" y="1158"/>
                    <a:pt x="809" y="1158"/>
                  </a:cubicBezTo>
                  <a:cubicBezTo>
                    <a:pt x="827" y="1158"/>
                    <a:pt x="834" y="1125"/>
                    <a:pt x="829" y="1114"/>
                  </a:cubicBezTo>
                  <a:cubicBezTo>
                    <a:pt x="840" y="1109"/>
                    <a:pt x="847" y="1109"/>
                    <a:pt x="863" y="1119"/>
                  </a:cubicBezTo>
                  <a:cubicBezTo>
                    <a:pt x="868" y="1112"/>
                    <a:pt x="873" y="1099"/>
                    <a:pt x="873" y="1086"/>
                  </a:cubicBezTo>
                  <a:cubicBezTo>
                    <a:pt x="871" y="1070"/>
                    <a:pt x="858" y="1060"/>
                    <a:pt x="850" y="1047"/>
                  </a:cubicBezTo>
                  <a:cubicBezTo>
                    <a:pt x="842" y="1034"/>
                    <a:pt x="827" y="1052"/>
                    <a:pt x="824" y="1031"/>
                  </a:cubicBezTo>
                  <a:cubicBezTo>
                    <a:pt x="824" y="1021"/>
                    <a:pt x="809" y="1018"/>
                    <a:pt x="801" y="1018"/>
                  </a:cubicBezTo>
                  <a:cubicBezTo>
                    <a:pt x="798" y="1018"/>
                    <a:pt x="775" y="984"/>
                    <a:pt x="757" y="982"/>
                  </a:cubicBezTo>
                  <a:cubicBezTo>
                    <a:pt x="746" y="979"/>
                    <a:pt x="733" y="956"/>
                    <a:pt x="731" y="948"/>
                  </a:cubicBezTo>
                  <a:cubicBezTo>
                    <a:pt x="726" y="940"/>
                    <a:pt x="726" y="930"/>
                    <a:pt x="720" y="922"/>
                  </a:cubicBezTo>
                  <a:cubicBezTo>
                    <a:pt x="718" y="919"/>
                    <a:pt x="708" y="919"/>
                    <a:pt x="708" y="909"/>
                  </a:cubicBezTo>
                  <a:cubicBezTo>
                    <a:pt x="715" y="899"/>
                    <a:pt x="715" y="899"/>
                    <a:pt x="715" y="899"/>
                  </a:cubicBezTo>
                  <a:cubicBezTo>
                    <a:pt x="718" y="899"/>
                    <a:pt x="720" y="886"/>
                    <a:pt x="720" y="880"/>
                  </a:cubicBezTo>
                  <a:cubicBezTo>
                    <a:pt x="718" y="880"/>
                    <a:pt x="715" y="878"/>
                    <a:pt x="713" y="878"/>
                  </a:cubicBezTo>
                  <a:cubicBezTo>
                    <a:pt x="718" y="867"/>
                    <a:pt x="695" y="862"/>
                    <a:pt x="689" y="854"/>
                  </a:cubicBezTo>
                  <a:cubicBezTo>
                    <a:pt x="682" y="844"/>
                    <a:pt x="671" y="828"/>
                    <a:pt x="671" y="815"/>
                  </a:cubicBezTo>
                  <a:cubicBezTo>
                    <a:pt x="676" y="815"/>
                    <a:pt x="676" y="815"/>
                    <a:pt x="676" y="815"/>
                  </a:cubicBezTo>
                  <a:cubicBezTo>
                    <a:pt x="679" y="821"/>
                    <a:pt x="695" y="841"/>
                    <a:pt x="697" y="841"/>
                  </a:cubicBezTo>
                  <a:cubicBezTo>
                    <a:pt x="700" y="839"/>
                    <a:pt x="708" y="815"/>
                    <a:pt x="713" y="808"/>
                  </a:cubicBezTo>
                  <a:cubicBezTo>
                    <a:pt x="718" y="805"/>
                    <a:pt x="720" y="792"/>
                    <a:pt x="736" y="800"/>
                  </a:cubicBezTo>
                  <a:cubicBezTo>
                    <a:pt x="736" y="800"/>
                    <a:pt x="746" y="795"/>
                    <a:pt x="749" y="795"/>
                  </a:cubicBezTo>
                  <a:cubicBezTo>
                    <a:pt x="757" y="790"/>
                    <a:pt x="775" y="805"/>
                    <a:pt x="777" y="782"/>
                  </a:cubicBezTo>
                  <a:cubicBezTo>
                    <a:pt x="783" y="784"/>
                    <a:pt x="788" y="782"/>
                    <a:pt x="793" y="777"/>
                  </a:cubicBezTo>
                  <a:cubicBezTo>
                    <a:pt x="801" y="764"/>
                    <a:pt x="809" y="758"/>
                    <a:pt x="809" y="758"/>
                  </a:cubicBezTo>
                  <a:cubicBezTo>
                    <a:pt x="821" y="771"/>
                    <a:pt x="827" y="745"/>
                    <a:pt x="837" y="740"/>
                  </a:cubicBezTo>
                  <a:cubicBezTo>
                    <a:pt x="842" y="738"/>
                    <a:pt x="863" y="727"/>
                    <a:pt x="871" y="727"/>
                  </a:cubicBezTo>
                  <a:cubicBezTo>
                    <a:pt x="878" y="727"/>
                    <a:pt x="889" y="717"/>
                    <a:pt x="902" y="712"/>
                  </a:cubicBezTo>
                  <a:cubicBezTo>
                    <a:pt x="910" y="706"/>
                    <a:pt x="917" y="712"/>
                    <a:pt x="917" y="701"/>
                  </a:cubicBezTo>
                  <a:cubicBezTo>
                    <a:pt x="917" y="699"/>
                    <a:pt x="904" y="693"/>
                    <a:pt x="902" y="693"/>
                  </a:cubicBezTo>
                  <a:cubicBezTo>
                    <a:pt x="902" y="691"/>
                    <a:pt x="904" y="683"/>
                    <a:pt x="907" y="680"/>
                  </a:cubicBezTo>
                  <a:cubicBezTo>
                    <a:pt x="915" y="686"/>
                    <a:pt x="948" y="683"/>
                    <a:pt x="933" y="704"/>
                  </a:cubicBezTo>
                  <a:cubicBezTo>
                    <a:pt x="935" y="704"/>
                    <a:pt x="943" y="704"/>
                    <a:pt x="946" y="701"/>
                  </a:cubicBezTo>
                  <a:cubicBezTo>
                    <a:pt x="933" y="717"/>
                    <a:pt x="948" y="712"/>
                    <a:pt x="956" y="717"/>
                  </a:cubicBezTo>
                  <a:cubicBezTo>
                    <a:pt x="964" y="722"/>
                    <a:pt x="964" y="706"/>
                    <a:pt x="967" y="704"/>
                  </a:cubicBezTo>
                  <a:cubicBezTo>
                    <a:pt x="974" y="699"/>
                    <a:pt x="979" y="670"/>
                    <a:pt x="979" y="660"/>
                  </a:cubicBezTo>
                  <a:cubicBezTo>
                    <a:pt x="987" y="642"/>
                    <a:pt x="972" y="634"/>
                    <a:pt x="972" y="618"/>
                  </a:cubicBezTo>
                  <a:close/>
                  <a:moveTo>
                    <a:pt x="322" y="174"/>
                  </a:moveTo>
                  <a:cubicBezTo>
                    <a:pt x="322" y="169"/>
                    <a:pt x="322" y="169"/>
                    <a:pt x="322" y="169"/>
                  </a:cubicBezTo>
                  <a:cubicBezTo>
                    <a:pt x="322" y="169"/>
                    <a:pt x="319" y="166"/>
                    <a:pt x="319" y="171"/>
                  </a:cubicBezTo>
                  <a:cubicBezTo>
                    <a:pt x="319" y="177"/>
                    <a:pt x="322" y="174"/>
                    <a:pt x="322" y="174"/>
                  </a:cubicBezTo>
                  <a:close/>
                  <a:moveTo>
                    <a:pt x="138" y="234"/>
                  </a:moveTo>
                  <a:cubicBezTo>
                    <a:pt x="135" y="231"/>
                    <a:pt x="130" y="234"/>
                    <a:pt x="135" y="239"/>
                  </a:cubicBezTo>
                  <a:cubicBezTo>
                    <a:pt x="138" y="242"/>
                    <a:pt x="138" y="234"/>
                    <a:pt x="138" y="234"/>
                  </a:cubicBezTo>
                  <a:close/>
                  <a:moveTo>
                    <a:pt x="329" y="86"/>
                  </a:moveTo>
                  <a:cubicBezTo>
                    <a:pt x="329" y="88"/>
                    <a:pt x="324" y="86"/>
                    <a:pt x="329" y="88"/>
                  </a:cubicBezTo>
                  <a:cubicBezTo>
                    <a:pt x="335" y="88"/>
                    <a:pt x="335" y="88"/>
                    <a:pt x="329" y="86"/>
                  </a:cubicBezTo>
                  <a:close/>
                  <a:moveTo>
                    <a:pt x="247" y="218"/>
                  </a:moveTo>
                  <a:cubicBezTo>
                    <a:pt x="252" y="213"/>
                    <a:pt x="228" y="216"/>
                    <a:pt x="239" y="216"/>
                  </a:cubicBezTo>
                  <a:cubicBezTo>
                    <a:pt x="241" y="218"/>
                    <a:pt x="244" y="218"/>
                    <a:pt x="247" y="218"/>
                  </a:cubicBezTo>
                  <a:close/>
                  <a:moveTo>
                    <a:pt x="244" y="148"/>
                  </a:moveTo>
                  <a:cubicBezTo>
                    <a:pt x="247" y="148"/>
                    <a:pt x="247" y="145"/>
                    <a:pt x="244" y="145"/>
                  </a:cubicBezTo>
                  <a:cubicBezTo>
                    <a:pt x="244" y="145"/>
                    <a:pt x="241" y="148"/>
                    <a:pt x="244" y="148"/>
                  </a:cubicBezTo>
                  <a:close/>
                  <a:moveTo>
                    <a:pt x="288" y="78"/>
                  </a:moveTo>
                  <a:cubicBezTo>
                    <a:pt x="288" y="75"/>
                    <a:pt x="283" y="57"/>
                    <a:pt x="285" y="57"/>
                  </a:cubicBezTo>
                  <a:cubicBezTo>
                    <a:pt x="283" y="57"/>
                    <a:pt x="280" y="65"/>
                    <a:pt x="278" y="68"/>
                  </a:cubicBezTo>
                  <a:cubicBezTo>
                    <a:pt x="278" y="68"/>
                    <a:pt x="285" y="83"/>
                    <a:pt x="288" y="78"/>
                  </a:cubicBezTo>
                  <a:close/>
                  <a:moveTo>
                    <a:pt x="288" y="213"/>
                  </a:moveTo>
                  <a:cubicBezTo>
                    <a:pt x="291" y="210"/>
                    <a:pt x="288" y="208"/>
                    <a:pt x="288" y="208"/>
                  </a:cubicBezTo>
                  <a:cubicBezTo>
                    <a:pt x="283" y="208"/>
                    <a:pt x="283" y="213"/>
                    <a:pt x="288" y="213"/>
                  </a:cubicBezTo>
                  <a:close/>
                  <a:moveTo>
                    <a:pt x="280" y="55"/>
                  </a:moveTo>
                  <a:cubicBezTo>
                    <a:pt x="280" y="52"/>
                    <a:pt x="280" y="52"/>
                    <a:pt x="280" y="52"/>
                  </a:cubicBezTo>
                  <a:cubicBezTo>
                    <a:pt x="280" y="49"/>
                    <a:pt x="280" y="49"/>
                    <a:pt x="280" y="49"/>
                  </a:cubicBezTo>
                  <a:cubicBezTo>
                    <a:pt x="280" y="42"/>
                    <a:pt x="280" y="42"/>
                    <a:pt x="280" y="42"/>
                  </a:cubicBezTo>
                  <a:cubicBezTo>
                    <a:pt x="280" y="42"/>
                    <a:pt x="280" y="36"/>
                    <a:pt x="283" y="36"/>
                  </a:cubicBezTo>
                  <a:cubicBezTo>
                    <a:pt x="283" y="31"/>
                    <a:pt x="283" y="31"/>
                    <a:pt x="283" y="31"/>
                  </a:cubicBezTo>
                  <a:cubicBezTo>
                    <a:pt x="285" y="31"/>
                    <a:pt x="285" y="29"/>
                    <a:pt x="285" y="29"/>
                  </a:cubicBezTo>
                  <a:cubicBezTo>
                    <a:pt x="285" y="31"/>
                    <a:pt x="285" y="36"/>
                    <a:pt x="288" y="36"/>
                  </a:cubicBezTo>
                  <a:cubicBezTo>
                    <a:pt x="291" y="36"/>
                    <a:pt x="296" y="36"/>
                    <a:pt x="298" y="31"/>
                  </a:cubicBezTo>
                  <a:cubicBezTo>
                    <a:pt x="298" y="29"/>
                    <a:pt x="293" y="29"/>
                    <a:pt x="291" y="26"/>
                  </a:cubicBezTo>
                  <a:cubicBezTo>
                    <a:pt x="288" y="26"/>
                    <a:pt x="288" y="21"/>
                    <a:pt x="288" y="21"/>
                  </a:cubicBezTo>
                  <a:cubicBezTo>
                    <a:pt x="288" y="16"/>
                    <a:pt x="288" y="16"/>
                    <a:pt x="288" y="16"/>
                  </a:cubicBezTo>
                  <a:cubicBezTo>
                    <a:pt x="288" y="16"/>
                    <a:pt x="288" y="13"/>
                    <a:pt x="291" y="10"/>
                  </a:cubicBezTo>
                  <a:cubicBezTo>
                    <a:pt x="291" y="10"/>
                    <a:pt x="293" y="8"/>
                    <a:pt x="296" y="8"/>
                  </a:cubicBezTo>
                  <a:cubicBezTo>
                    <a:pt x="296" y="5"/>
                    <a:pt x="293" y="3"/>
                    <a:pt x="293" y="3"/>
                  </a:cubicBezTo>
                  <a:cubicBezTo>
                    <a:pt x="298" y="3"/>
                    <a:pt x="298" y="3"/>
                    <a:pt x="298" y="3"/>
                  </a:cubicBezTo>
                  <a:cubicBezTo>
                    <a:pt x="298" y="3"/>
                    <a:pt x="298" y="0"/>
                    <a:pt x="296" y="0"/>
                  </a:cubicBezTo>
                  <a:cubicBezTo>
                    <a:pt x="291" y="0"/>
                    <a:pt x="291" y="3"/>
                    <a:pt x="291" y="3"/>
                  </a:cubicBezTo>
                  <a:cubicBezTo>
                    <a:pt x="288" y="5"/>
                    <a:pt x="285" y="13"/>
                    <a:pt x="283" y="18"/>
                  </a:cubicBezTo>
                  <a:cubicBezTo>
                    <a:pt x="280" y="23"/>
                    <a:pt x="278" y="36"/>
                    <a:pt x="278" y="36"/>
                  </a:cubicBezTo>
                  <a:cubicBezTo>
                    <a:pt x="278" y="44"/>
                    <a:pt x="278" y="44"/>
                    <a:pt x="278" y="44"/>
                  </a:cubicBezTo>
                  <a:cubicBezTo>
                    <a:pt x="278" y="52"/>
                    <a:pt x="278" y="52"/>
                    <a:pt x="278" y="52"/>
                  </a:cubicBezTo>
                  <a:cubicBezTo>
                    <a:pt x="278" y="55"/>
                    <a:pt x="280" y="55"/>
                    <a:pt x="280" y="55"/>
                  </a:cubicBezTo>
                  <a:close/>
                  <a:moveTo>
                    <a:pt x="265" y="229"/>
                  </a:moveTo>
                  <a:cubicBezTo>
                    <a:pt x="267" y="229"/>
                    <a:pt x="275" y="223"/>
                    <a:pt x="267" y="223"/>
                  </a:cubicBezTo>
                  <a:cubicBezTo>
                    <a:pt x="267" y="223"/>
                    <a:pt x="257" y="229"/>
                    <a:pt x="265" y="229"/>
                  </a:cubicBezTo>
                  <a:close/>
                  <a:moveTo>
                    <a:pt x="252" y="223"/>
                  </a:moveTo>
                  <a:cubicBezTo>
                    <a:pt x="254" y="223"/>
                    <a:pt x="254" y="221"/>
                    <a:pt x="252" y="221"/>
                  </a:cubicBezTo>
                  <a:cubicBezTo>
                    <a:pt x="252" y="221"/>
                    <a:pt x="249" y="223"/>
                    <a:pt x="252" y="223"/>
                  </a:cubicBezTo>
                  <a:close/>
                  <a:moveTo>
                    <a:pt x="241" y="143"/>
                  </a:moveTo>
                  <a:cubicBezTo>
                    <a:pt x="239" y="145"/>
                    <a:pt x="239" y="148"/>
                    <a:pt x="241" y="151"/>
                  </a:cubicBezTo>
                  <a:lnTo>
                    <a:pt x="241" y="143"/>
                  </a:lnTo>
                  <a:close/>
                </a:path>
              </a:pathLst>
            </a:custGeom>
            <a:solidFill>
              <a:srgbClr val="FF9999"/>
            </a:solidFill>
            <a:ln w="3175">
              <a:solidFill>
                <a:schemeClr val="bg1"/>
              </a:solidFill>
              <a:round/>
              <a:headEnd/>
              <a:tailEnd/>
            </a:ln>
          </p:spPr>
          <p:txBody>
            <a:bodyPr/>
            <a:lstStyle/>
            <a:p>
              <a:endParaRPr lang="de-DE" dirty="0">
                <a:solidFill>
                  <a:prstClr val="black"/>
                </a:solidFill>
              </a:endParaRPr>
            </a:p>
          </p:txBody>
        </p:sp>
        <p:sp>
          <p:nvSpPr>
            <p:cNvPr id="42" name="Dänemark"/>
            <p:cNvSpPr>
              <a:spLocks noEditPoints="1"/>
            </p:cNvSpPr>
            <p:nvPr/>
          </p:nvSpPr>
          <p:spPr bwMode="auto">
            <a:xfrm>
              <a:off x="4600724" y="2446496"/>
              <a:ext cx="457200" cy="349250"/>
            </a:xfrm>
            <a:custGeom>
              <a:avLst/>
              <a:gdLst>
                <a:gd name="T0" fmla="*/ 148 w 268"/>
                <a:gd name="T1" fmla="*/ 197 h 205"/>
                <a:gd name="T2" fmla="*/ 162 w 268"/>
                <a:gd name="T3" fmla="*/ 174 h 205"/>
                <a:gd name="T4" fmla="*/ 155 w 268"/>
                <a:gd name="T5" fmla="*/ 185 h 205"/>
                <a:gd name="T6" fmla="*/ 81 w 268"/>
                <a:gd name="T7" fmla="*/ 186 h 205"/>
                <a:gd name="T8" fmla="*/ 98 w 268"/>
                <a:gd name="T9" fmla="*/ 185 h 205"/>
                <a:gd name="T10" fmla="*/ 97 w 268"/>
                <a:gd name="T11" fmla="*/ 176 h 205"/>
                <a:gd name="T12" fmla="*/ 84 w 268"/>
                <a:gd name="T13" fmla="*/ 179 h 205"/>
                <a:gd name="T14" fmla="*/ 65 w 268"/>
                <a:gd name="T15" fmla="*/ 179 h 205"/>
                <a:gd name="T16" fmla="*/ 68 w 268"/>
                <a:gd name="T17" fmla="*/ 176 h 205"/>
                <a:gd name="T18" fmla="*/ 99 w 268"/>
                <a:gd name="T19" fmla="*/ 173 h 205"/>
                <a:gd name="T20" fmla="*/ 94 w 268"/>
                <a:gd name="T21" fmla="*/ 137 h 205"/>
                <a:gd name="T22" fmla="*/ 84 w 268"/>
                <a:gd name="T23" fmla="*/ 138 h 205"/>
                <a:gd name="T24" fmla="*/ 63 w 268"/>
                <a:gd name="T25" fmla="*/ 150 h 205"/>
                <a:gd name="T26" fmla="*/ 75 w 268"/>
                <a:gd name="T27" fmla="*/ 165 h 205"/>
                <a:gd name="T28" fmla="*/ 93 w 268"/>
                <a:gd name="T29" fmla="*/ 113 h 205"/>
                <a:gd name="T30" fmla="*/ 127 w 268"/>
                <a:gd name="T31" fmla="*/ 188 h 205"/>
                <a:gd name="T32" fmla="*/ 108 w 268"/>
                <a:gd name="T33" fmla="*/ 187 h 205"/>
                <a:gd name="T34" fmla="*/ 132 w 268"/>
                <a:gd name="T35" fmla="*/ 200 h 205"/>
                <a:gd name="T36" fmla="*/ 17 w 268"/>
                <a:gd name="T37" fmla="*/ 66 h 205"/>
                <a:gd name="T38" fmla="*/ 35 w 268"/>
                <a:gd name="T39" fmla="*/ 48 h 205"/>
                <a:gd name="T40" fmla="*/ 66 w 268"/>
                <a:gd name="T41" fmla="*/ 43 h 205"/>
                <a:gd name="T42" fmla="*/ 89 w 268"/>
                <a:gd name="T43" fmla="*/ 13 h 205"/>
                <a:gd name="T44" fmla="*/ 63 w 268"/>
                <a:gd name="T45" fmla="*/ 28 h 205"/>
                <a:gd name="T46" fmla="*/ 10 w 268"/>
                <a:gd name="T47" fmla="*/ 63 h 205"/>
                <a:gd name="T48" fmla="*/ 20 w 268"/>
                <a:gd name="T49" fmla="*/ 67 h 205"/>
                <a:gd name="T50" fmla="*/ 20 w 268"/>
                <a:gd name="T51" fmla="*/ 64 h 205"/>
                <a:gd name="T52" fmla="*/ 120 w 268"/>
                <a:gd name="T53" fmla="*/ 123 h 205"/>
                <a:gd name="T54" fmla="*/ 107 w 268"/>
                <a:gd name="T55" fmla="*/ 29 h 205"/>
                <a:gd name="T56" fmla="*/ 15 w 268"/>
                <a:gd name="T57" fmla="*/ 163 h 205"/>
                <a:gd name="T58" fmla="*/ 50 w 268"/>
                <a:gd name="T59" fmla="*/ 175 h 205"/>
                <a:gd name="T60" fmla="*/ 59 w 268"/>
                <a:gd name="T61" fmla="*/ 159 h 205"/>
                <a:gd name="T62" fmla="*/ 59 w 268"/>
                <a:gd name="T63" fmla="*/ 133 h 205"/>
                <a:gd name="T64" fmla="*/ 73 w 268"/>
                <a:gd name="T65" fmla="*/ 120 h 205"/>
                <a:gd name="T66" fmla="*/ 89 w 268"/>
                <a:gd name="T67" fmla="*/ 95 h 205"/>
                <a:gd name="T68" fmla="*/ 96 w 268"/>
                <a:gd name="T69" fmla="*/ 99 h 205"/>
                <a:gd name="T70" fmla="*/ 106 w 268"/>
                <a:gd name="T71" fmla="*/ 86 h 205"/>
                <a:gd name="T72" fmla="*/ 82 w 268"/>
                <a:gd name="T73" fmla="*/ 78 h 205"/>
                <a:gd name="T74" fmla="*/ 84 w 268"/>
                <a:gd name="T75" fmla="*/ 54 h 205"/>
                <a:gd name="T76" fmla="*/ 57 w 268"/>
                <a:gd name="T77" fmla="*/ 48 h 205"/>
                <a:gd name="T78" fmla="*/ 48 w 268"/>
                <a:gd name="T79" fmla="*/ 76 h 205"/>
                <a:gd name="T80" fmla="*/ 39 w 268"/>
                <a:gd name="T81" fmla="*/ 76 h 205"/>
                <a:gd name="T82" fmla="*/ 24 w 268"/>
                <a:gd name="T83" fmla="*/ 75 h 205"/>
                <a:gd name="T84" fmla="*/ 5 w 268"/>
                <a:gd name="T85" fmla="*/ 70 h 205"/>
                <a:gd name="T86" fmla="*/ 5 w 268"/>
                <a:gd name="T87" fmla="*/ 95 h 205"/>
                <a:gd name="T88" fmla="*/ 8 w 268"/>
                <a:gd name="T89" fmla="*/ 107 h 205"/>
                <a:gd name="T90" fmla="*/ 2 w 268"/>
                <a:gd name="T91" fmla="*/ 132 h 205"/>
                <a:gd name="T92" fmla="*/ 17 w 268"/>
                <a:gd name="T93" fmla="*/ 147 h 205"/>
                <a:gd name="T94" fmla="*/ 39 w 268"/>
                <a:gd name="T95" fmla="*/ 185 h 205"/>
                <a:gd name="T96" fmla="*/ 61 w 268"/>
                <a:gd name="T97" fmla="*/ 188 h 205"/>
                <a:gd name="T98" fmla="*/ 157 w 268"/>
                <a:gd name="T99" fmla="*/ 104 h 205"/>
                <a:gd name="T100" fmla="*/ 151 w 268"/>
                <a:gd name="T101" fmla="*/ 133 h 205"/>
                <a:gd name="T102" fmla="*/ 145 w 268"/>
                <a:gd name="T103" fmla="*/ 122 h 205"/>
                <a:gd name="T104" fmla="*/ 133 w 268"/>
                <a:gd name="T105" fmla="*/ 125 h 205"/>
                <a:gd name="T106" fmla="*/ 130 w 268"/>
                <a:gd name="T107" fmla="*/ 117 h 205"/>
                <a:gd name="T108" fmla="*/ 108 w 268"/>
                <a:gd name="T109" fmla="*/ 131 h 205"/>
                <a:gd name="T110" fmla="*/ 114 w 268"/>
                <a:gd name="T111" fmla="*/ 144 h 205"/>
                <a:gd name="T112" fmla="*/ 137 w 268"/>
                <a:gd name="T113" fmla="*/ 166 h 205"/>
                <a:gd name="T114" fmla="*/ 142 w 268"/>
                <a:gd name="T115" fmla="*/ 177 h 205"/>
                <a:gd name="T116" fmla="*/ 165 w 268"/>
                <a:gd name="T117" fmla="*/ 158 h 205"/>
                <a:gd name="T118" fmla="*/ 169 w 268"/>
                <a:gd name="T119" fmla="*/ 142 h 205"/>
                <a:gd name="T120" fmla="*/ 12 w 268"/>
                <a:gd name="T121" fmla="*/ 151 h 205"/>
                <a:gd name="T122" fmla="*/ 249 w 268"/>
                <a:gd name="T123" fmla="*/ 169 h 205"/>
                <a:gd name="T124" fmla="*/ 174 w 268"/>
                <a:gd name="T125" fmla="*/ 134 h 2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8"/>
                <a:gd name="T190" fmla="*/ 0 h 205"/>
                <a:gd name="T191" fmla="*/ 268 w 268"/>
                <a:gd name="T192" fmla="*/ 205 h 2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8" h="205">
                  <a:moveTo>
                    <a:pt x="143" y="181"/>
                  </a:moveTo>
                  <a:cubicBezTo>
                    <a:pt x="142" y="179"/>
                    <a:pt x="142" y="179"/>
                    <a:pt x="142" y="179"/>
                  </a:cubicBezTo>
                  <a:cubicBezTo>
                    <a:pt x="142" y="179"/>
                    <a:pt x="138" y="178"/>
                    <a:pt x="137" y="179"/>
                  </a:cubicBezTo>
                  <a:cubicBezTo>
                    <a:pt x="137" y="179"/>
                    <a:pt x="138" y="185"/>
                    <a:pt x="140" y="187"/>
                  </a:cubicBezTo>
                  <a:cubicBezTo>
                    <a:pt x="142" y="190"/>
                    <a:pt x="143" y="192"/>
                    <a:pt x="143" y="192"/>
                  </a:cubicBezTo>
                  <a:cubicBezTo>
                    <a:pt x="143" y="205"/>
                    <a:pt x="143" y="205"/>
                    <a:pt x="143" y="205"/>
                  </a:cubicBezTo>
                  <a:cubicBezTo>
                    <a:pt x="147" y="205"/>
                    <a:pt x="147" y="205"/>
                    <a:pt x="147" y="205"/>
                  </a:cubicBezTo>
                  <a:cubicBezTo>
                    <a:pt x="148" y="197"/>
                    <a:pt x="148" y="197"/>
                    <a:pt x="148" y="197"/>
                  </a:cubicBezTo>
                  <a:cubicBezTo>
                    <a:pt x="154" y="186"/>
                    <a:pt x="154" y="186"/>
                    <a:pt x="154" y="186"/>
                  </a:cubicBezTo>
                  <a:cubicBezTo>
                    <a:pt x="147" y="180"/>
                    <a:pt x="147" y="180"/>
                    <a:pt x="147" y="180"/>
                  </a:cubicBezTo>
                  <a:lnTo>
                    <a:pt x="143" y="181"/>
                  </a:lnTo>
                  <a:close/>
                  <a:moveTo>
                    <a:pt x="131" y="178"/>
                  </a:moveTo>
                  <a:cubicBezTo>
                    <a:pt x="131" y="176"/>
                    <a:pt x="129" y="177"/>
                    <a:pt x="129" y="178"/>
                  </a:cubicBezTo>
                  <a:cubicBezTo>
                    <a:pt x="130" y="180"/>
                    <a:pt x="131" y="178"/>
                    <a:pt x="131" y="178"/>
                  </a:cubicBezTo>
                  <a:close/>
                  <a:moveTo>
                    <a:pt x="166" y="175"/>
                  </a:moveTo>
                  <a:cubicBezTo>
                    <a:pt x="165" y="175"/>
                    <a:pt x="162" y="175"/>
                    <a:pt x="162" y="174"/>
                  </a:cubicBezTo>
                  <a:cubicBezTo>
                    <a:pt x="161" y="174"/>
                    <a:pt x="157" y="173"/>
                    <a:pt x="157" y="173"/>
                  </a:cubicBezTo>
                  <a:cubicBezTo>
                    <a:pt x="156" y="173"/>
                    <a:pt x="156" y="173"/>
                    <a:pt x="156" y="173"/>
                  </a:cubicBezTo>
                  <a:cubicBezTo>
                    <a:pt x="158" y="175"/>
                    <a:pt x="158" y="175"/>
                    <a:pt x="158" y="175"/>
                  </a:cubicBezTo>
                  <a:cubicBezTo>
                    <a:pt x="158" y="175"/>
                    <a:pt x="161" y="177"/>
                    <a:pt x="158" y="177"/>
                  </a:cubicBezTo>
                  <a:cubicBezTo>
                    <a:pt x="157" y="178"/>
                    <a:pt x="154" y="178"/>
                    <a:pt x="154" y="178"/>
                  </a:cubicBezTo>
                  <a:cubicBezTo>
                    <a:pt x="152" y="179"/>
                    <a:pt x="152" y="179"/>
                    <a:pt x="152" y="179"/>
                  </a:cubicBezTo>
                  <a:cubicBezTo>
                    <a:pt x="153" y="182"/>
                    <a:pt x="153" y="182"/>
                    <a:pt x="153" y="182"/>
                  </a:cubicBezTo>
                  <a:cubicBezTo>
                    <a:pt x="154" y="185"/>
                    <a:pt x="155" y="185"/>
                    <a:pt x="155" y="185"/>
                  </a:cubicBezTo>
                  <a:cubicBezTo>
                    <a:pt x="157" y="181"/>
                    <a:pt x="157" y="181"/>
                    <a:pt x="157" y="181"/>
                  </a:cubicBezTo>
                  <a:cubicBezTo>
                    <a:pt x="157" y="181"/>
                    <a:pt x="161" y="179"/>
                    <a:pt x="162" y="179"/>
                  </a:cubicBezTo>
                  <a:cubicBezTo>
                    <a:pt x="163" y="179"/>
                    <a:pt x="165" y="181"/>
                    <a:pt x="168" y="180"/>
                  </a:cubicBezTo>
                  <a:cubicBezTo>
                    <a:pt x="170" y="179"/>
                    <a:pt x="168" y="175"/>
                    <a:pt x="166" y="175"/>
                  </a:cubicBezTo>
                  <a:close/>
                  <a:moveTo>
                    <a:pt x="84" y="185"/>
                  </a:moveTo>
                  <a:cubicBezTo>
                    <a:pt x="84" y="185"/>
                    <a:pt x="84" y="183"/>
                    <a:pt x="82" y="181"/>
                  </a:cubicBezTo>
                  <a:cubicBezTo>
                    <a:pt x="81" y="180"/>
                    <a:pt x="79" y="179"/>
                    <a:pt x="79" y="179"/>
                  </a:cubicBezTo>
                  <a:cubicBezTo>
                    <a:pt x="79" y="179"/>
                    <a:pt x="80" y="185"/>
                    <a:pt x="81" y="186"/>
                  </a:cubicBezTo>
                  <a:cubicBezTo>
                    <a:pt x="83" y="187"/>
                    <a:pt x="84" y="189"/>
                    <a:pt x="84" y="189"/>
                  </a:cubicBezTo>
                  <a:cubicBezTo>
                    <a:pt x="90" y="188"/>
                    <a:pt x="90" y="188"/>
                    <a:pt x="90" y="188"/>
                  </a:cubicBezTo>
                  <a:cubicBezTo>
                    <a:pt x="86" y="185"/>
                    <a:pt x="86" y="185"/>
                    <a:pt x="86" y="185"/>
                  </a:cubicBezTo>
                  <a:lnTo>
                    <a:pt x="84" y="185"/>
                  </a:lnTo>
                  <a:close/>
                  <a:moveTo>
                    <a:pt x="106" y="167"/>
                  </a:moveTo>
                  <a:cubicBezTo>
                    <a:pt x="103" y="175"/>
                    <a:pt x="103" y="175"/>
                    <a:pt x="103" y="175"/>
                  </a:cubicBezTo>
                  <a:cubicBezTo>
                    <a:pt x="96" y="183"/>
                    <a:pt x="96" y="183"/>
                    <a:pt x="96" y="183"/>
                  </a:cubicBezTo>
                  <a:cubicBezTo>
                    <a:pt x="98" y="185"/>
                    <a:pt x="98" y="185"/>
                    <a:pt x="98" y="185"/>
                  </a:cubicBezTo>
                  <a:cubicBezTo>
                    <a:pt x="93" y="188"/>
                    <a:pt x="93" y="188"/>
                    <a:pt x="93" y="188"/>
                  </a:cubicBezTo>
                  <a:cubicBezTo>
                    <a:pt x="98" y="196"/>
                    <a:pt x="98" y="196"/>
                    <a:pt x="98" y="196"/>
                  </a:cubicBezTo>
                  <a:cubicBezTo>
                    <a:pt x="106" y="175"/>
                    <a:pt x="106" y="175"/>
                    <a:pt x="106" y="175"/>
                  </a:cubicBezTo>
                  <a:cubicBezTo>
                    <a:pt x="107" y="174"/>
                    <a:pt x="107" y="167"/>
                    <a:pt x="107" y="167"/>
                  </a:cubicBezTo>
                  <a:lnTo>
                    <a:pt x="106" y="167"/>
                  </a:lnTo>
                  <a:close/>
                  <a:moveTo>
                    <a:pt x="97" y="177"/>
                  </a:moveTo>
                  <a:cubicBezTo>
                    <a:pt x="94" y="177"/>
                    <a:pt x="94" y="177"/>
                    <a:pt x="94" y="177"/>
                  </a:cubicBezTo>
                  <a:cubicBezTo>
                    <a:pt x="97" y="176"/>
                    <a:pt x="97" y="176"/>
                    <a:pt x="97" y="176"/>
                  </a:cubicBezTo>
                  <a:cubicBezTo>
                    <a:pt x="97" y="176"/>
                    <a:pt x="96" y="175"/>
                    <a:pt x="94" y="175"/>
                  </a:cubicBezTo>
                  <a:cubicBezTo>
                    <a:pt x="90" y="177"/>
                    <a:pt x="90" y="177"/>
                    <a:pt x="90" y="177"/>
                  </a:cubicBezTo>
                  <a:cubicBezTo>
                    <a:pt x="91" y="181"/>
                    <a:pt x="91" y="181"/>
                    <a:pt x="91" y="181"/>
                  </a:cubicBezTo>
                  <a:cubicBezTo>
                    <a:pt x="91" y="181"/>
                    <a:pt x="96" y="180"/>
                    <a:pt x="97" y="180"/>
                  </a:cubicBezTo>
                  <a:cubicBezTo>
                    <a:pt x="98" y="179"/>
                    <a:pt x="97" y="177"/>
                    <a:pt x="97" y="177"/>
                  </a:cubicBezTo>
                  <a:close/>
                  <a:moveTo>
                    <a:pt x="87" y="180"/>
                  </a:moveTo>
                  <a:cubicBezTo>
                    <a:pt x="88" y="180"/>
                    <a:pt x="88" y="179"/>
                    <a:pt x="88" y="179"/>
                  </a:cubicBezTo>
                  <a:cubicBezTo>
                    <a:pt x="84" y="179"/>
                    <a:pt x="84" y="179"/>
                    <a:pt x="84" y="179"/>
                  </a:cubicBezTo>
                  <a:lnTo>
                    <a:pt x="87" y="180"/>
                  </a:lnTo>
                  <a:close/>
                  <a:moveTo>
                    <a:pt x="126" y="181"/>
                  </a:moveTo>
                  <a:cubicBezTo>
                    <a:pt x="129" y="180"/>
                    <a:pt x="129" y="179"/>
                    <a:pt x="125" y="179"/>
                  </a:cubicBezTo>
                  <a:cubicBezTo>
                    <a:pt x="125" y="179"/>
                    <a:pt x="123" y="179"/>
                    <a:pt x="123" y="180"/>
                  </a:cubicBezTo>
                  <a:cubicBezTo>
                    <a:pt x="123" y="181"/>
                    <a:pt x="124" y="182"/>
                    <a:pt x="126" y="181"/>
                  </a:cubicBezTo>
                  <a:close/>
                  <a:moveTo>
                    <a:pt x="61" y="172"/>
                  </a:moveTo>
                  <a:cubicBezTo>
                    <a:pt x="60" y="172"/>
                    <a:pt x="58" y="173"/>
                    <a:pt x="58" y="175"/>
                  </a:cubicBezTo>
                  <a:cubicBezTo>
                    <a:pt x="58" y="176"/>
                    <a:pt x="64" y="178"/>
                    <a:pt x="65" y="179"/>
                  </a:cubicBezTo>
                  <a:cubicBezTo>
                    <a:pt x="67" y="180"/>
                    <a:pt x="65" y="181"/>
                    <a:pt x="65" y="181"/>
                  </a:cubicBezTo>
                  <a:cubicBezTo>
                    <a:pt x="64" y="180"/>
                    <a:pt x="64" y="180"/>
                    <a:pt x="64" y="180"/>
                  </a:cubicBezTo>
                  <a:cubicBezTo>
                    <a:pt x="63" y="180"/>
                    <a:pt x="63" y="180"/>
                    <a:pt x="63" y="180"/>
                  </a:cubicBezTo>
                  <a:cubicBezTo>
                    <a:pt x="64" y="183"/>
                    <a:pt x="64" y="183"/>
                    <a:pt x="64" y="183"/>
                  </a:cubicBezTo>
                  <a:cubicBezTo>
                    <a:pt x="66" y="183"/>
                    <a:pt x="66" y="183"/>
                    <a:pt x="66" y="183"/>
                  </a:cubicBezTo>
                  <a:cubicBezTo>
                    <a:pt x="69" y="187"/>
                    <a:pt x="69" y="187"/>
                    <a:pt x="69" y="187"/>
                  </a:cubicBezTo>
                  <a:cubicBezTo>
                    <a:pt x="73" y="186"/>
                    <a:pt x="73" y="186"/>
                    <a:pt x="73" y="186"/>
                  </a:cubicBezTo>
                  <a:cubicBezTo>
                    <a:pt x="73" y="186"/>
                    <a:pt x="71" y="180"/>
                    <a:pt x="68" y="176"/>
                  </a:cubicBezTo>
                  <a:cubicBezTo>
                    <a:pt x="68" y="176"/>
                    <a:pt x="64" y="172"/>
                    <a:pt x="61" y="172"/>
                  </a:cubicBezTo>
                  <a:close/>
                  <a:moveTo>
                    <a:pt x="77" y="169"/>
                  </a:moveTo>
                  <a:cubicBezTo>
                    <a:pt x="74" y="171"/>
                    <a:pt x="74" y="171"/>
                    <a:pt x="74" y="171"/>
                  </a:cubicBezTo>
                  <a:cubicBezTo>
                    <a:pt x="79" y="173"/>
                    <a:pt x="79" y="173"/>
                    <a:pt x="79" y="173"/>
                  </a:cubicBezTo>
                  <a:cubicBezTo>
                    <a:pt x="80" y="172"/>
                    <a:pt x="80" y="172"/>
                    <a:pt x="80" y="172"/>
                  </a:cubicBezTo>
                  <a:cubicBezTo>
                    <a:pt x="80" y="172"/>
                    <a:pt x="81" y="174"/>
                    <a:pt x="86" y="175"/>
                  </a:cubicBezTo>
                  <a:cubicBezTo>
                    <a:pt x="91" y="176"/>
                    <a:pt x="92" y="172"/>
                    <a:pt x="92" y="172"/>
                  </a:cubicBezTo>
                  <a:cubicBezTo>
                    <a:pt x="92" y="172"/>
                    <a:pt x="98" y="175"/>
                    <a:pt x="99" y="173"/>
                  </a:cubicBezTo>
                  <a:cubicBezTo>
                    <a:pt x="101" y="170"/>
                    <a:pt x="103" y="163"/>
                    <a:pt x="103" y="163"/>
                  </a:cubicBezTo>
                  <a:cubicBezTo>
                    <a:pt x="103" y="163"/>
                    <a:pt x="100" y="161"/>
                    <a:pt x="101" y="159"/>
                  </a:cubicBezTo>
                  <a:cubicBezTo>
                    <a:pt x="101" y="158"/>
                    <a:pt x="102" y="158"/>
                    <a:pt x="102" y="158"/>
                  </a:cubicBezTo>
                  <a:cubicBezTo>
                    <a:pt x="99" y="149"/>
                    <a:pt x="99" y="149"/>
                    <a:pt x="99" y="149"/>
                  </a:cubicBezTo>
                  <a:cubicBezTo>
                    <a:pt x="92" y="149"/>
                    <a:pt x="92" y="149"/>
                    <a:pt x="92" y="149"/>
                  </a:cubicBezTo>
                  <a:cubicBezTo>
                    <a:pt x="94" y="148"/>
                    <a:pt x="97" y="148"/>
                    <a:pt x="98" y="147"/>
                  </a:cubicBezTo>
                  <a:cubicBezTo>
                    <a:pt x="99" y="145"/>
                    <a:pt x="100" y="145"/>
                    <a:pt x="99" y="143"/>
                  </a:cubicBezTo>
                  <a:cubicBezTo>
                    <a:pt x="97" y="141"/>
                    <a:pt x="94" y="137"/>
                    <a:pt x="94" y="137"/>
                  </a:cubicBezTo>
                  <a:cubicBezTo>
                    <a:pt x="93" y="138"/>
                    <a:pt x="93" y="138"/>
                    <a:pt x="93" y="138"/>
                  </a:cubicBezTo>
                  <a:cubicBezTo>
                    <a:pt x="94" y="142"/>
                    <a:pt x="94" y="142"/>
                    <a:pt x="94" y="142"/>
                  </a:cubicBezTo>
                  <a:cubicBezTo>
                    <a:pt x="93" y="143"/>
                    <a:pt x="93" y="143"/>
                    <a:pt x="93" y="143"/>
                  </a:cubicBezTo>
                  <a:cubicBezTo>
                    <a:pt x="94" y="145"/>
                    <a:pt x="94" y="145"/>
                    <a:pt x="94" y="145"/>
                  </a:cubicBezTo>
                  <a:cubicBezTo>
                    <a:pt x="89" y="149"/>
                    <a:pt x="89" y="149"/>
                    <a:pt x="89" y="149"/>
                  </a:cubicBezTo>
                  <a:cubicBezTo>
                    <a:pt x="88" y="147"/>
                    <a:pt x="88" y="147"/>
                    <a:pt x="88" y="147"/>
                  </a:cubicBezTo>
                  <a:cubicBezTo>
                    <a:pt x="91" y="144"/>
                    <a:pt x="91" y="144"/>
                    <a:pt x="91" y="144"/>
                  </a:cubicBezTo>
                  <a:cubicBezTo>
                    <a:pt x="84" y="138"/>
                    <a:pt x="84" y="138"/>
                    <a:pt x="84" y="138"/>
                  </a:cubicBezTo>
                  <a:cubicBezTo>
                    <a:pt x="83" y="140"/>
                    <a:pt x="83" y="140"/>
                    <a:pt x="83" y="140"/>
                  </a:cubicBezTo>
                  <a:cubicBezTo>
                    <a:pt x="81" y="138"/>
                    <a:pt x="81" y="138"/>
                    <a:pt x="81" y="138"/>
                  </a:cubicBezTo>
                  <a:cubicBezTo>
                    <a:pt x="67" y="144"/>
                    <a:pt x="67" y="144"/>
                    <a:pt x="67" y="144"/>
                  </a:cubicBezTo>
                  <a:cubicBezTo>
                    <a:pt x="65" y="142"/>
                    <a:pt x="65" y="142"/>
                    <a:pt x="65" y="142"/>
                  </a:cubicBezTo>
                  <a:cubicBezTo>
                    <a:pt x="61" y="145"/>
                    <a:pt x="61" y="145"/>
                    <a:pt x="61" y="145"/>
                  </a:cubicBezTo>
                  <a:cubicBezTo>
                    <a:pt x="64" y="147"/>
                    <a:pt x="64" y="147"/>
                    <a:pt x="64" y="147"/>
                  </a:cubicBezTo>
                  <a:cubicBezTo>
                    <a:pt x="61" y="147"/>
                    <a:pt x="61" y="147"/>
                    <a:pt x="61" y="147"/>
                  </a:cubicBezTo>
                  <a:cubicBezTo>
                    <a:pt x="63" y="150"/>
                    <a:pt x="63" y="150"/>
                    <a:pt x="63" y="150"/>
                  </a:cubicBezTo>
                  <a:cubicBezTo>
                    <a:pt x="65" y="150"/>
                    <a:pt x="65" y="150"/>
                    <a:pt x="65" y="150"/>
                  </a:cubicBezTo>
                  <a:cubicBezTo>
                    <a:pt x="64" y="154"/>
                    <a:pt x="64" y="154"/>
                    <a:pt x="64" y="154"/>
                  </a:cubicBezTo>
                  <a:cubicBezTo>
                    <a:pt x="67" y="155"/>
                    <a:pt x="67" y="155"/>
                    <a:pt x="67" y="155"/>
                  </a:cubicBezTo>
                  <a:cubicBezTo>
                    <a:pt x="67" y="155"/>
                    <a:pt x="66" y="161"/>
                    <a:pt x="68" y="162"/>
                  </a:cubicBezTo>
                  <a:cubicBezTo>
                    <a:pt x="70" y="163"/>
                    <a:pt x="71" y="170"/>
                    <a:pt x="71" y="170"/>
                  </a:cubicBezTo>
                  <a:cubicBezTo>
                    <a:pt x="72" y="170"/>
                    <a:pt x="72" y="170"/>
                    <a:pt x="72" y="170"/>
                  </a:cubicBezTo>
                  <a:cubicBezTo>
                    <a:pt x="72" y="165"/>
                    <a:pt x="72" y="165"/>
                    <a:pt x="72" y="165"/>
                  </a:cubicBezTo>
                  <a:cubicBezTo>
                    <a:pt x="75" y="165"/>
                    <a:pt x="75" y="165"/>
                    <a:pt x="75" y="165"/>
                  </a:cubicBezTo>
                  <a:lnTo>
                    <a:pt x="77" y="169"/>
                  </a:lnTo>
                  <a:close/>
                  <a:moveTo>
                    <a:pt x="91" y="123"/>
                  </a:moveTo>
                  <a:cubicBezTo>
                    <a:pt x="91" y="125"/>
                    <a:pt x="92" y="127"/>
                    <a:pt x="92" y="127"/>
                  </a:cubicBezTo>
                  <a:cubicBezTo>
                    <a:pt x="96" y="129"/>
                    <a:pt x="96" y="129"/>
                    <a:pt x="96" y="129"/>
                  </a:cubicBezTo>
                  <a:cubicBezTo>
                    <a:pt x="98" y="127"/>
                    <a:pt x="99" y="126"/>
                    <a:pt x="99" y="124"/>
                  </a:cubicBezTo>
                  <a:cubicBezTo>
                    <a:pt x="99" y="123"/>
                    <a:pt x="97" y="118"/>
                    <a:pt x="97" y="118"/>
                  </a:cubicBezTo>
                  <a:cubicBezTo>
                    <a:pt x="97" y="118"/>
                    <a:pt x="96" y="119"/>
                    <a:pt x="94" y="117"/>
                  </a:cubicBezTo>
                  <a:cubicBezTo>
                    <a:pt x="94" y="115"/>
                    <a:pt x="93" y="113"/>
                    <a:pt x="93" y="113"/>
                  </a:cubicBezTo>
                  <a:cubicBezTo>
                    <a:pt x="91" y="113"/>
                    <a:pt x="91" y="113"/>
                    <a:pt x="91" y="113"/>
                  </a:cubicBezTo>
                  <a:cubicBezTo>
                    <a:pt x="93" y="119"/>
                    <a:pt x="93" y="119"/>
                    <a:pt x="93" y="119"/>
                  </a:cubicBezTo>
                  <a:cubicBezTo>
                    <a:pt x="93" y="119"/>
                    <a:pt x="91" y="120"/>
                    <a:pt x="91" y="123"/>
                  </a:cubicBezTo>
                  <a:close/>
                  <a:moveTo>
                    <a:pt x="140" y="190"/>
                  </a:moveTo>
                  <a:cubicBezTo>
                    <a:pt x="139" y="188"/>
                    <a:pt x="135" y="182"/>
                    <a:pt x="135" y="182"/>
                  </a:cubicBezTo>
                  <a:cubicBezTo>
                    <a:pt x="133" y="182"/>
                    <a:pt x="133" y="182"/>
                    <a:pt x="133" y="182"/>
                  </a:cubicBezTo>
                  <a:cubicBezTo>
                    <a:pt x="133" y="186"/>
                    <a:pt x="133" y="186"/>
                    <a:pt x="133" y="186"/>
                  </a:cubicBezTo>
                  <a:cubicBezTo>
                    <a:pt x="127" y="188"/>
                    <a:pt x="127" y="188"/>
                    <a:pt x="127" y="188"/>
                  </a:cubicBezTo>
                  <a:cubicBezTo>
                    <a:pt x="127" y="186"/>
                    <a:pt x="127" y="186"/>
                    <a:pt x="127" y="186"/>
                  </a:cubicBezTo>
                  <a:cubicBezTo>
                    <a:pt x="125" y="185"/>
                    <a:pt x="125" y="185"/>
                    <a:pt x="125" y="185"/>
                  </a:cubicBezTo>
                  <a:cubicBezTo>
                    <a:pt x="125" y="185"/>
                    <a:pt x="124" y="180"/>
                    <a:pt x="118" y="180"/>
                  </a:cubicBezTo>
                  <a:cubicBezTo>
                    <a:pt x="112" y="179"/>
                    <a:pt x="109" y="183"/>
                    <a:pt x="109" y="183"/>
                  </a:cubicBezTo>
                  <a:cubicBezTo>
                    <a:pt x="114" y="188"/>
                    <a:pt x="114" y="188"/>
                    <a:pt x="114" y="188"/>
                  </a:cubicBezTo>
                  <a:cubicBezTo>
                    <a:pt x="110" y="190"/>
                    <a:pt x="110" y="190"/>
                    <a:pt x="110" y="190"/>
                  </a:cubicBezTo>
                  <a:cubicBezTo>
                    <a:pt x="108" y="189"/>
                    <a:pt x="108" y="189"/>
                    <a:pt x="108" y="189"/>
                  </a:cubicBezTo>
                  <a:cubicBezTo>
                    <a:pt x="108" y="187"/>
                    <a:pt x="108" y="187"/>
                    <a:pt x="108" y="187"/>
                  </a:cubicBezTo>
                  <a:cubicBezTo>
                    <a:pt x="107" y="188"/>
                    <a:pt x="107" y="188"/>
                    <a:pt x="107" y="188"/>
                  </a:cubicBezTo>
                  <a:cubicBezTo>
                    <a:pt x="107" y="192"/>
                    <a:pt x="107" y="192"/>
                    <a:pt x="107" y="192"/>
                  </a:cubicBezTo>
                  <a:cubicBezTo>
                    <a:pt x="121" y="196"/>
                    <a:pt x="121" y="196"/>
                    <a:pt x="121" y="196"/>
                  </a:cubicBezTo>
                  <a:cubicBezTo>
                    <a:pt x="121" y="196"/>
                    <a:pt x="122" y="198"/>
                    <a:pt x="123" y="200"/>
                  </a:cubicBezTo>
                  <a:cubicBezTo>
                    <a:pt x="123" y="202"/>
                    <a:pt x="126" y="204"/>
                    <a:pt x="126" y="204"/>
                  </a:cubicBezTo>
                  <a:cubicBezTo>
                    <a:pt x="129" y="203"/>
                    <a:pt x="129" y="203"/>
                    <a:pt x="129" y="203"/>
                  </a:cubicBezTo>
                  <a:cubicBezTo>
                    <a:pt x="129" y="201"/>
                    <a:pt x="129" y="201"/>
                    <a:pt x="129" y="201"/>
                  </a:cubicBezTo>
                  <a:cubicBezTo>
                    <a:pt x="129" y="201"/>
                    <a:pt x="130" y="200"/>
                    <a:pt x="132" y="200"/>
                  </a:cubicBezTo>
                  <a:cubicBezTo>
                    <a:pt x="134" y="200"/>
                    <a:pt x="140" y="198"/>
                    <a:pt x="140" y="198"/>
                  </a:cubicBezTo>
                  <a:cubicBezTo>
                    <a:pt x="141" y="196"/>
                    <a:pt x="141" y="196"/>
                    <a:pt x="141" y="196"/>
                  </a:cubicBezTo>
                  <a:cubicBezTo>
                    <a:pt x="140" y="194"/>
                    <a:pt x="140" y="194"/>
                    <a:pt x="140" y="194"/>
                  </a:cubicBezTo>
                  <a:cubicBezTo>
                    <a:pt x="140" y="194"/>
                    <a:pt x="141" y="192"/>
                    <a:pt x="140" y="190"/>
                  </a:cubicBezTo>
                  <a:close/>
                  <a:moveTo>
                    <a:pt x="10" y="63"/>
                  </a:moveTo>
                  <a:cubicBezTo>
                    <a:pt x="11" y="67"/>
                    <a:pt x="11" y="67"/>
                    <a:pt x="11" y="67"/>
                  </a:cubicBezTo>
                  <a:cubicBezTo>
                    <a:pt x="11" y="67"/>
                    <a:pt x="14" y="68"/>
                    <a:pt x="15" y="68"/>
                  </a:cubicBezTo>
                  <a:cubicBezTo>
                    <a:pt x="16" y="68"/>
                    <a:pt x="17" y="66"/>
                    <a:pt x="17" y="66"/>
                  </a:cubicBezTo>
                  <a:cubicBezTo>
                    <a:pt x="19" y="65"/>
                    <a:pt x="19" y="65"/>
                    <a:pt x="19" y="65"/>
                  </a:cubicBezTo>
                  <a:cubicBezTo>
                    <a:pt x="19" y="65"/>
                    <a:pt x="18" y="63"/>
                    <a:pt x="17" y="62"/>
                  </a:cubicBezTo>
                  <a:cubicBezTo>
                    <a:pt x="17" y="60"/>
                    <a:pt x="21" y="58"/>
                    <a:pt x="22" y="56"/>
                  </a:cubicBezTo>
                  <a:cubicBezTo>
                    <a:pt x="23" y="55"/>
                    <a:pt x="25" y="51"/>
                    <a:pt x="25" y="51"/>
                  </a:cubicBezTo>
                  <a:cubicBezTo>
                    <a:pt x="32" y="49"/>
                    <a:pt x="32" y="49"/>
                    <a:pt x="32" y="49"/>
                  </a:cubicBezTo>
                  <a:cubicBezTo>
                    <a:pt x="32" y="47"/>
                    <a:pt x="32" y="47"/>
                    <a:pt x="32" y="47"/>
                  </a:cubicBezTo>
                  <a:cubicBezTo>
                    <a:pt x="33" y="48"/>
                    <a:pt x="33" y="48"/>
                    <a:pt x="33" y="48"/>
                  </a:cubicBezTo>
                  <a:cubicBezTo>
                    <a:pt x="35" y="48"/>
                    <a:pt x="35" y="48"/>
                    <a:pt x="35" y="48"/>
                  </a:cubicBezTo>
                  <a:cubicBezTo>
                    <a:pt x="35" y="47"/>
                    <a:pt x="35" y="47"/>
                    <a:pt x="35" y="47"/>
                  </a:cubicBezTo>
                  <a:cubicBezTo>
                    <a:pt x="42" y="46"/>
                    <a:pt x="42" y="46"/>
                    <a:pt x="42" y="46"/>
                  </a:cubicBezTo>
                  <a:cubicBezTo>
                    <a:pt x="42" y="46"/>
                    <a:pt x="44" y="47"/>
                    <a:pt x="47" y="48"/>
                  </a:cubicBezTo>
                  <a:cubicBezTo>
                    <a:pt x="48" y="48"/>
                    <a:pt x="53" y="45"/>
                    <a:pt x="53" y="45"/>
                  </a:cubicBezTo>
                  <a:cubicBezTo>
                    <a:pt x="60" y="45"/>
                    <a:pt x="60" y="45"/>
                    <a:pt x="60" y="45"/>
                  </a:cubicBezTo>
                  <a:cubicBezTo>
                    <a:pt x="60" y="45"/>
                    <a:pt x="60" y="41"/>
                    <a:pt x="61" y="41"/>
                  </a:cubicBezTo>
                  <a:cubicBezTo>
                    <a:pt x="64" y="41"/>
                    <a:pt x="63" y="44"/>
                    <a:pt x="63" y="44"/>
                  </a:cubicBezTo>
                  <a:cubicBezTo>
                    <a:pt x="63" y="44"/>
                    <a:pt x="64" y="44"/>
                    <a:pt x="66" y="43"/>
                  </a:cubicBezTo>
                  <a:cubicBezTo>
                    <a:pt x="72" y="43"/>
                    <a:pt x="72" y="43"/>
                    <a:pt x="72" y="43"/>
                  </a:cubicBezTo>
                  <a:cubicBezTo>
                    <a:pt x="74" y="43"/>
                    <a:pt x="79" y="46"/>
                    <a:pt x="80" y="47"/>
                  </a:cubicBezTo>
                  <a:cubicBezTo>
                    <a:pt x="82" y="48"/>
                    <a:pt x="83" y="49"/>
                    <a:pt x="85" y="48"/>
                  </a:cubicBezTo>
                  <a:cubicBezTo>
                    <a:pt x="87" y="48"/>
                    <a:pt x="89" y="39"/>
                    <a:pt x="89" y="39"/>
                  </a:cubicBezTo>
                  <a:cubicBezTo>
                    <a:pt x="94" y="32"/>
                    <a:pt x="94" y="32"/>
                    <a:pt x="94" y="32"/>
                  </a:cubicBezTo>
                  <a:cubicBezTo>
                    <a:pt x="94" y="32"/>
                    <a:pt x="93" y="30"/>
                    <a:pt x="93" y="29"/>
                  </a:cubicBezTo>
                  <a:cubicBezTo>
                    <a:pt x="92" y="28"/>
                    <a:pt x="94" y="23"/>
                    <a:pt x="93" y="19"/>
                  </a:cubicBezTo>
                  <a:cubicBezTo>
                    <a:pt x="93" y="14"/>
                    <a:pt x="90" y="15"/>
                    <a:pt x="89" y="13"/>
                  </a:cubicBezTo>
                  <a:cubicBezTo>
                    <a:pt x="89" y="12"/>
                    <a:pt x="93" y="4"/>
                    <a:pt x="94" y="3"/>
                  </a:cubicBezTo>
                  <a:cubicBezTo>
                    <a:pt x="96" y="2"/>
                    <a:pt x="99" y="1"/>
                    <a:pt x="99" y="1"/>
                  </a:cubicBezTo>
                  <a:cubicBezTo>
                    <a:pt x="98" y="0"/>
                    <a:pt x="98" y="0"/>
                    <a:pt x="98" y="0"/>
                  </a:cubicBezTo>
                  <a:cubicBezTo>
                    <a:pt x="93" y="1"/>
                    <a:pt x="93" y="1"/>
                    <a:pt x="93" y="1"/>
                  </a:cubicBezTo>
                  <a:cubicBezTo>
                    <a:pt x="93" y="1"/>
                    <a:pt x="91" y="3"/>
                    <a:pt x="90" y="4"/>
                  </a:cubicBezTo>
                  <a:cubicBezTo>
                    <a:pt x="88" y="6"/>
                    <a:pt x="83" y="11"/>
                    <a:pt x="83" y="11"/>
                  </a:cubicBezTo>
                  <a:cubicBezTo>
                    <a:pt x="83" y="11"/>
                    <a:pt x="73" y="11"/>
                    <a:pt x="72" y="12"/>
                  </a:cubicBezTo>
                  <a:cubicBezTo>
                    <a:pt x="70" y="12"/>
                    <a:pt x="64" y="24"/>
                    <a:pt x="63" y="28"/>
                  </a:cubicBezTo>
                  <a:cubicBezTo>
                    <a:pt x="61" y="30"/>
                    <a:pt x="55" y="37"/>
                    <a:pt x="50" y="38"/>
                  </a:cubicBezTo>
                  <a:cubicBezTo>
                    <a:pt x="43" y="39"/>
                    <a:pt x="40" y="37"/>
                    <a:pt x="38" y="37"/>
                  </a:cubicBezTo>
                  <a:cubicBezTo>
                    <a:pt x="35" y="37"/>
                    <a:pt x="34" y="39"/>
                    <a:pt x="34" y="39"/>
                  </a:cubicBezTo>
                  <a:cubicBezTo>
                    <a:pt x="34" y="39"/>
                    <a:pt x="28" y="40"/>
                    <a:pt x="27" y="40"/>
                  </a:cubicBezTo>
                  <a:cubicBezTo>
                    <a:pt x="27" y="40"/>
                    <a:pt x="26" y="38"/>
                    <a:pt x="23" y="38"/>
                  </a:cubicBezTo>
                  <a:cubicBezTo>
                    <a:pt x="21" y="39"/>
                    <a:pt x="16" y="48"/>
                    <a:pt x="12" y="52"/>
                  </a:cubicBezTo>
                  <a:cubicBezTo>
                    <a:pt x="9" y="56"/>
                    <a:pt x="8" y="63"/>
                    <a:pt x="8" y="63"/>
                  </a:cubicBezTo>
                  <a:lnTo>
                    <a:pt x="10" y="63"/>
                  </a:lnTo>
                  <a:close/>
                  <a:moveTo>
                    <a:pt x="20" y="67"/>
                  </a:moveTo>
                  <a:cubicBezTo>
                    <a:pt x="18" y="67"/>
                    <a:pt x="18" y="67"/>
                    <a:pt x="18" y="67"/>
                  </a:cubicBezTo>
                  <a:cubicBezTo>
                    <a:pt x="18" y="68"/>
                    <a:pt x="18" y="68"/>
                    <a:pt x="18" y="68"/>
                  </a:cubicBezTo>
                  <a:cubicBezTo>
                    <a:pt x="16" y="69"/>
                    <a:pt x="16" y="69"/>
                    <a:pt x="16" y="69"/>
                  </a:cubicBezTo>
                  <a:cubicBezTo>
                    <a:pt x="16" y="69"/>
                    <a:pt x="17" y="70"/>
                    <a:pt x="18" y="71"/>
                  </a:cubicBezTo>
                  <a:cubicBezTo>
                    <a:pt x="19" y="71"/>
                    <a:pt x="22" y="71"/>
                    <a:pt x="23" y="70"/>
                  </a:cubicBezTo>
                  <a:cubicBezTo>
                    <a:pt x="24" y="69"/>
                    <a:pt x="21" y="69"/>
                    <a:pt x="21" y="69"/>
                  </a:cubicBezTo>
                  <a:lnTo>
                    <a:pt x="20" y="67"/>
                  </a:lnTo>
                  <a:close/>
                  <a:moveTo>
                    <a:pt x="34" y="55"/>
                  </a:moveTo>
                  <a:cubicBezTo>
                    <a:pt x="36" y="55"/>
                    <a:pt x="35" y="51"/>
                    <a:pt x="35" y="51"/>
                  </a:cubicBezTo>
                  <a:cubicBezTo>
                    <a:pt x="33" y="51"/>
                    <a:pt x="33" y="51"/>
                    <a:pt x="33" y="51"/>
                  </a:cubicBezTo>
                  <a:cubicBezTo>
                    <a:pt x="31" y="53"/>
                    <a:pt x="31" y="53"/>
                    <a:pt x="31" y="53"/>
                  </a:cubicBezTo>
                  <a:cubicBezTo>
                    <a:pt x="25" y="55"/>
                    <a:pt x="25" y="55"/>
                    <a:pt x="25" y="55"/>
                  </a:cubicBezTo>
                  <a:cubicBezTo>
                    <a:pt x="24" y="60"/>
                    <a:pt x="24" y="60"/>
                    <a:pt x="24" y="60"/>
                  </a:cubicBezTo>
                  <a:cubicBezTo>
                    <a:pt x="22" y="61"/>
                    <a:pt x="22" y="61"/>
                    <a:pt x="22" y="61"/>
                  </a:cubicBezTo>
                  <a:cubicBezTo>
                    <a:pt x="20" y="64"/>
                    <a:pt x="20" y="64"/>
                    <a:pt x="20" y="64"/>
                  </a:cubicBezTo>
                  <a:cubicBezTo>
                    <a:pt x="20" y="64"/>
                    <a:pt x="22" y="65"/>
                    <a:pt x="22" y="66"/>
                  </a:cubicBezTo>
                  <a:cubicBezTo>
                    <a:pt x="23" y="66"/>
                    <a:pt x="24" y="67"/>
                    <a:pt x="24" y="67"/>
                  </a:cubicBezTo>
                  <a:cubicBezTo>
                    <a:pt x="28" y="65"/>
                    <a:pt x="28" y="65"/>
                    <a:pt x="28" y="65"/>
                  </a:cubicBezTo>
                  <a:cubicBezTo>
                    <a:pt x="28" y="65"/>
                    <a:pt x="33" y="61"/>
                    <a:pt x="33" y="60"/>
                  </a:cubicBezTo>
                  <a:cubicBezTo>
                    <a:pt x="33" y="60"/>
                    <a:pt x="31" y="56"/>
                    <a:pt x="32" y="55"/>
                  </a:cubicBezTo>
                  <a:cubicBezTo>
                    <a:pt x="33" y="54"/>
                    <a:pt x="33" y="56"/>
                    <a:pt x="34" y="55"/>
                  </a:cubicBezTo>
                  <a:close/>
                  <a:moveTo>
                    <a:pt x="116" y="120"/>
                  </a:moveTo>
                  <a:cubicBezTo>
                    <a:pt x="117" y="122"/>
                    <a:pt x="120" y="123"/>
                    <a:pt x="120" y="123"/>
                  </a:cubicBezTo>
                  <a:cubicBezTo>
                    <a:pt x="120" y="123"/>
                    <a:pt x="118" y="120"/>
                    <a:pt x="117" y="119"/>
                  </a:cubicBezTo>
                  <a:cubicBezTo>
                    <a:pt x="116" y="118"/>
                    <a:pt x="113" y="117"/>
                    <a:pt x="113" y="117"/>
                  </a:cubicBezTo>
                  <a:cubicBezTo>
                    <a:pt x="113" y="117"/>
                    <a:pt x="114" y="120"/>
                    <a:pt x="116" y="120"/>
                  </a:cubicBezTo>
                  <a:close/>
                  <a:moveTo>
                    <a:pt x="112" y="34"/>
                  </a:moveTo>
                  <a:cubicBezTo>
                    <a:pt x="113" y="34"/>
                    <a:pt x="112" y="33"/>
                    <a:pt x="113" y="31"/>
                  </a:cubicBezTo>
                  <a:cubicBezTo>
                    <a:pt x="115" y="30"/>
                    <a:pt x="117" y="30"/>
                    <a:pt x="117" y="30"/>
                  </a:cubicBezTo>
                  <a:cubicBezTo>
                    <a:pt x="116" y="25"/>
                    <a:pt x="116" y="25"/>
                    <a:pt x="116" y="25"/>
                  </a:cubicBezTo>
                  <a:cubicBezTo>
                    <a:pt x="116" y="25"/>
                    <a:pt x="109" y="27"/>
                    <a:pt x="107" y="29"/>
                  </a:cubicBezTo>
                  <a:cubicBezTo>
                    <a:pt x="106" y="30"/>
                    <a:pt x="105" y="32"/>
                    <a:pt x="105" y="32"/>
                  </a:cubicBezTo>
                  <a:cubicBezTo>
                    <a:pt x="108" y="33"/>
                    <a:pt x="108" y="33"/>
                    <a:pt x="108" y="33"/>
                  </a:cubicBezTo>
                  <a:cubicBezTo>
                    <a:pt x="108" y="33"/>
                    <a:pt x="109" y="35"/>
                    <a:pt x="112" y="34"/>
                  </a:cubicBezTo>
                  <a:close/>
                  <a:moveTo>
                    <a:pt x="41" y="58"/>
                  </a:moveTo>
                  <a:cubicBezTo>
                    <a:pt x="35" y="59"/>
                    <a:pt x="35" y="59"/>
                    <a:pt x="35" y="59"/>
                  </a:cubicBezTo>
                  <a:cubicBezTo>
                    <a:pt x="37" y="60"/>
                    <a:pt x="37" y="60"/>
                    <a:pt x="37" y="60"/>
                  </a:cubicBezTo>
                  <a:lnTo>
                    <a:pt x="41" y="58"/>
                  </a:lnTo>
                  <a:close/>
                  <a:moveTo>
                    <a:pt x="15" y="163"/>
                  </a:moveTo>
                  <a:cubicBezTo>
                    <a:pt x="15" y="163"/>
                    <a:pt x="12" y="164"/>
                    <a:pt x="12" y="167"/>
                  </a:cubicBezTo>
                  <a:cubicBezTo>
                    <a:pt x="12" y="170"/>
                    <a:pt x="15" y="172"/>
                    <a:pt x="16" y="172"/>
                  </a:cubicBezTo>
                  <a:cubicBezTo>
                    <a:pt x="17" y="172"/>
                    <a:pt x="16" y="167"/>
                    <a:pt x="16" y="167"/>
                  </a:cubicBezTo>
                  <a:cubicBezTo>
                    <a:pt x="16" y="167"/>
                    <a:pt x="18" y="163"/>
                    <a:pt x="15" y="163"/>
                  </a:cubicBezTo>
                  <a:close/>
                  <a:moveTo>
                    <a:pt x="61" y="183"/>
                  </a:moveTo>
                  <a:cubicBezTo>
                    <a:pt x="59" y="178"/>
                    <a:pt x="59" y="178"/>
                    <a:pt x="59" y="178"/>
                  </a:cubicBezTo>
                  <a:cubicBezTo>
                    <a:pt x="53" y="174"/>
                    <a:pt x="53" y="174"/>
                    <a:pt x="53" y="174"/>
                  </a:cubicBezTo>
                  <a:cubicBezTo>
                    <a:pt x="50" y="175"/>
                    <a:pt x="50" y="175"/>
                    <a:pt x="50" y="175"/>
                  </a:cubicBezTo>
                  <a:cubicBezTo>
                    <a:pt x="50" y="175"/>
                    <a:pt x="52" y="173"/>
                    <a:pt x="53" y="173"/>
                  </a:cubicBezTo>
                  <a:cubicBezTo>
                    <a:pt x="54" y="172"/>
                    <a:pt x="53" y="170"/>
                    <a:pt x="53" y="170"/>
                  </a:cubicBezTo>
                  <a:cubicBezTo>
                    <a:pt x="52" y="170"/>
                    <a:pt x="52" y="170"/>
                    <a:pt x="52" y="170"/>
                  </a:cubicBezTo>
                  <a:cubicBezTo>
                    <a:pt x="56" y="165"/>
                    <a:pt x="56" y="165"/>
                    <a:pt x="56" y="165"/>
                  </a:cubicBezTo>
                  <a:cubicBezTo>
                    <a:pt x="56" y="165"/>
                    <a:pt x="58" y="165"/>
                    <a:pt x="59" y="164"/>
                  </a:cubicBezTo>
                  <a:cubicBezTo>
                    <a:pt x="60" y="163"/>
                    <a:pt x="59" y="159"/>
                    <a:pt x="59" y="159"/>
                  </a:cubicBezTo>
                  <a:cubicBezTo>
                    <a:pt x="57" y="160"/>
                    <a:pt x="57" y="160"/>
                    <a:pt x="57" y="160"/>
                  </a:cubicBezTo>
                  <a:cubicBezTo>
                    <a:pt x="59" y="159"/>
                    <a:pt x="59" y="159"/>
                    <a:pt x="59" y="159"/>
                  </a:cubicBezTo>
                  <a:cubicBezTo>
                    <a:pt x="59" y="159"/>
                    <a:pt x="57" y="155"/>
                    <a:pt x="57" y="154"/>
                  </a:cubicBezTo>
                  <a:cubicBezTo>
                    <a:pt x="57" y="151"/>
                    <a:pt x="59" y="148"/>
                    <a:pt x="59" y="148"/>
                  </a:cubicBezTo>
                  <a:cubicBezTo>
                    <a:pt x="58" y="145"/>
                    <a:pt x="58" y="145"/>
                    <a:pt x="58" y="145"/>
                  </a:cubicBezTo>
                  <a:cubicBezTo>
                    <a:pt x="58" y="145"/>
                    <a:pt x="53" y="146"/>
                    <a:pt x="53" y="145"/>
                  </a:cubicBezTo>
                  <a:cubicBezTo>
                    <a:pt x="54" y="144"/>
                    <a:pt x="59" y="143"/>
                    <a:pt x="59" y="143"/>
                  </a:cubicBezTo>
                  <a:cubicBezTo>
                    <a:pt x="67" y="137"/>
                    <a:pt x="67" y="137"/>
                    <a:pt x="67" y="137"/>
                  </a:cubicBezTo>
                  <a:cubicBezTo>
                    <a:pt x="63" y="137"/>
                    <a:pt x="63" y="137"/>
                    <a:pt x="63" y="137"/>
                  </a:cubicBezTo>
                  <a:cubicBezTo>
                    <a:pt x="63" y="137"/>
                    <a:pt x="60" y="133"/>
                    <a:pt x="59" y="133"/>
                  </a:cubicBezTo>
                  <a:cubicBezTo>
                    <a:pt x="56" y="132"/>
                    <a:pt x="56" y="132"/>
                    <a:pt x="56" y="132"/>
                  </a:cubicBezTo>
                  <a:cubicBezTo>
                    <a:pt x="56" y="132"/>
                    <a:pt x="57" y="131"/>
                    <a:pt x="59" y="131"/>
                  </a:cubicBezTo>
                  <a:cubicBezTo>
                    <a:pt x="60" y="131"/>
                    <a:pt x="65" y="134"/>
                    <a:pt x="68" y="133"/>
                  </a:cubicBezTo>
                  <a:cubicBezTo>
                    <a:pt x="71" y="132"/>
                    <a:pt x="73" y="128"/>
                    <a:pt x="73" y="128"/>
                  </a:cubicBezTo>
                  <a:cubicBezTo>
                    <a:pt x="73" y="125"/>
                    <a:pt x="73" y="125"/>
                    <a:pt x="73" y="125"/>
                  </a:cubicBezTo>
                  <a:cubicBezTo>
                    <a:pt x="73" y="124"/>
                    <a:pt x="67" y="122"/>
                    <a:pt x="67" y="122"/>
                  </a:cubicBezTo>
                  <a:cubicBezTo>
                    <a:pt x="67" y="120"/>
                    <a:pt x="70" y="122"/>
                    <a:pt x="70" y="122"/>
                  </a:cubicBezTo>
                  <a:cubicBezTo>
                    <a:pt x="73" y="120"/>
                    <a:pt x="73" y="120"/>
                    <a:pt x="73" y="120"/>
                  </a:cubicBezTo>
                  <a:cubicBezTo>
                    <a:pt x="77" y="120"/>
                    <a:pt x="77" y="120"/>
                    <a:pt x="77" y="120"/>
                  </a:cubicBezTo>
                  <a:cubicBezTo>
                    <a:pt x="79" y="123"/>
                    <a:pt x="79" y="123"/>
                    <a:pt x="79" y="123"/>
                  </a:cubicBezTo>
                  <a:cubicBezTo>
                    <a:pt x="80" y="123"/>
                    <a:pt x="80" y="123"/>
                    <a:pt x="80" y="123"/>
                  </a:cubicBezTo>
                  <a:cubicBezTo>
                    <a:pt x="80" y="123"/>
                    <a:pt x="81" y="119"/>
                    <a:pt x="81" y="118"/>
                  </a:cubicBezTo>
                  <a:cubicBezTo>
                    <a:pt x="82" y="117"/>
                    <a:pt x="83" y="116"/>
                    <a:pt x="83" y="116"/>
                  </a:cubicBezTo>
                  <a:cubicBezTo>
                    <a:pt x="83" y="110"/>
                    <a:pt x="83" y="110"/>
                    <a:pt x="83" y="110"/>
                  </a:cubicBezTo>
                  <a:cubicBezTo>
                    <a:pt x="83" y="109"/>
                    <a:pt x="81" y="104"/>
                    <a:pt x="81" y="103"/>
                  </a:cubicBezTo>
                  <a:cubicBezTo>
                    <a:pt x="81" y="102"/>
                    <a:pt x="87" y="95"/>
                    <a:pt x="89" y="95"/>
                  </a:cubicBezTo>
                  <a:cubicBezTo>
                    <a:pt x="90" y="95"/>
                    <a:pt x="90" y="97"/>
                    <a:pt x="90" y="97"/>
                  </a:cubicBezTo>
                  <a:cubicBezTo>
                    <a:pt x="87" y="101"/>
                    <a:pt x="87" y="101"/>
                    <a:pt x="87" y="101"/>
                  </a:cubicBezTo>
                  <a:cubicBezTo>
                    <a:pt x="87" y="103"/>
                    <a:pt x="87" y="103"/>
                    <a:pt x="87" y="103"/>
                  </a:cubicBezTo>
                  <a:cubicBezTo>
                    <a:pt x="87" y="103"/>
                    <a:pt x="90" y="102"/>
                    <a:pt x="91" y="102"/>
                  </a:cubicBezTo>
                  <a:cubicBezTo>
                    <a:pt x="92" y="103"/>
                    <a:pt x="91" y="104"/>
                    <a:pt x="90" y="106"/>
                  </a:cubicBezTo>
                  <a:cubicBezTo>
                    <a:pt x="89" y="106"/>
                    <a:pt x="92" y="107"/>
                    <a:pt x="93" y="107"/>
                  </a:cubicBezTo>
                  <a:cubicBezTo>
                    <a:pt x="94" y="106"/>
                    <a:pt x="93" y="102"/>
                    <a:pt x="93" y="102"/>
                  </a:cubicBezTo>
                  <a:cubicBezTo>
                    <a:pt x="93" y="102"/>
                    <a:pt x="94" y="99"/>
                    <a:pt x="96" y="99"/>
                  </a:cubicBezTo>
                  <a:cubicBezTo>
                    <a:pt x="97" y="99"/>
                    <a:pt x="98" y="101"/>
                    <a:pt x="97" y="101"/>
                  </a:cubicBezTo>
                  <a:cubicBezTo>
                    <a:pt x="96" y="102"/>
                    <a:pt x="96" y="103"/>
                    <a:pt x="97" y="104"/>
                  </a:cubicBezTo>
                  <a:cubicBezTo>
                    <a:pt x="98" y="104"/>
                    <a:pt x="100" y="103"/>
                    <a:pt x="100" y="103"/>
                  </a:cubicBezTo>
                  <a:cubicBezTo>
                    <a:pt x="100" y="100"/>
                    <a:pt x="100" y="100"/>
                    <a:pt x="100" y="100"/>
                  </a:cubicBezTo>
                  <a:cubicBezTo>
                    <a:pt x="103" y="97"/>
                    <a:pt x="103" y="97"/>
                    <a:pt x="103" y="97"/>
                  </a:cubicBezTo>
                  <a:cubicBezTo>
                    <a:pt x="103" y="96"/>
                    <a:pt x="103" y="96"/>
                    <a:pt x="103" y="96"/>
                  </a:cubicBezTo>
                  <a:cubicBezTo>
                    <a:pt x="107" y="92"/>
                    <a:pt x="107" y="92"/>
                    <a:pt x="107" y="92"/>
                  </a:cubicBezTo>
                  <a:cubicBezTo>
                    <a:pt x="106" y="86"/>
                    <a:pt x="106" y="86"/>
                    <a:pt x="106" y="86"/>
                  </a:cubicBezTo>
                  <a:cubicBezTo>
                    <a:pt x="107" y="85"/>
                    <a:pt x="107" y="85"/>
                    <a:pt x="107" y="85"/>
                  </a:cubicBezTo>
                  <a:cubicBezTo>
                    <a:pt x="107" y="82"/>
                    <a:pt x="107" y="82"/>
                    <a:pt x="107" y="82"/>
                  </a:cubicBezTo>
                  <a:cubicBezTo>
                    <a:pt x="107" y="80"/>
                    <a:pt x="103" y="78"/>
                    <a:pt x="103" y="78"/>
                  </a:cubicBezTo>
                  <a:cubicBezTo>
                    <a:pt x="91" y="80"/>
                    <a:pt x="91" y="80"/>
                    <a:pt x="91" y="80"/>
                  </a:cubicBezTo>
                  <a:cubicBezTo>
                    <a:pt x="87" y="78"/>
                    <a:pt x="87" y="78"/>
                    <a:pt x="87" y="78"/>
                  </a:cubicBezTo>
                  <a:cubicBezTo>
                    <a:pt x="87" y="78"/>
                    <a:pt x="86" y="75"/>
                    <a:pt x="85" y="75"/>
                  </a:cubicBezTo>
                  <a:cubicBezTo>
                    <a:pt x="84" y="74"/>
                    <a:pt x="82" y="76"/>
                    <a:pt x="82" y="76"/>
                  </a:cubicBezTo>
                  <a:cubicBezTo>
                    <a:pt x="82" y="78"/>
                    <a:pt x="82" y="78"/>
                    <a:pt x="82" y="78"/>
                  </a:cubicBezTo>
                  <a:cubicBezTo>
                    <a:pt x="81" y="76"/>
                    <a:pt x="81" y="76"/>
                    <a:pt x="81" y="76"/>
                  </a:cubicBezTo>
                  <a:cubicBezTo>
                    <a:pt x="84" y="72"/>
                    <a:pt x="84" y="72"/>
                    <a:pt x="84" y="72"/>
                  </a:cubicBezTo>
                  <a:cubicBezTo>
                    <a:pt x="85" y="72"/>
                    <a:pt x="85" y="72"/>
                    <a:pt x="85" y="72"/>
                  </a:cubicBezTo>
                  <a:cubicBezTo>
                    <a:pt x="87" y="69"/>
                    <a:pt x="87" y="69"/>
                    <a:pt x="87" y="69"/>
                  </a:cubicBezTo>
                  <a:cubicBezTo>
                    <a:pt x="85" y="68"/>
                    <a:pt x="85" y="68"/>
                    <a:pt x="85" y="68"/>
                  </a:cubicBezTo>
                  <a:cubicBezTo>
                    <a:pt x="86" y="65"/>
                    <a:pt x="86" y="65"/>
                    <a:pt x="86" y="65"/>
                  </a:cubicBezTo>
                  <a:cubicBezTo>
                    <a:pt x="85" y="63"/>
                    <a:pt x="85" y="63"/>
                    <a:pt x="85" y="63"/>
                  </a:cubicBezTo>
                  <a:cubicBezTo>
                    <a:pt x="84" y="54"/>
                    <a:pt x="84" y="54"/>
                    <a:pt x="84" y="54"/>
                  </a:cubicBezTo>
                  <a:cubicBezTo>
                    <a:pt x="85" y="51"/>
                    <a:pt x="85" y="51"/>
                    <a:pt x="85" y="51"/>
                  </a:cubicBezTo>
                  <a:cubicBezTo>
                    <a:pt x="85" y="50"/>
                    <a:pt x="81" y="50"/>
                    <a:pt x="81" y="50"/>
                  </a:cubicBezTo>
                  <a:cubicBezTo>
                    <a:pt x="74" y="45"/>
                    <a:pt x="74" y="45"/>
                    <a:pt x="74" y="45"/>
                  </a:cubicBezTo>
                  <a:cubicBezTo>
                    <a:pt x="72" y="45"/>
                    <a:pt x="72" y="45"/>
                    <a:pt x="72" y="45"/>
                  </a:cubicBezTo>
                  <a:cubicBezTo>
                    <a:pt x="64" y="46"/>
                    <a:pt x="64" y="46"/>
                    <a:pt x="64" y="46"/>
                  </a:cubicBezTo>
                  <a:cubicBezTo>
                    <a:pt x="64" y="46"/>
                    <a:pt x="60" y="48"/>
                    <a:pt x="60" y="49"/>
                  </a:cubicBezTo>
                  <a:cubicBezTo>
                    <a:pt x="59" y="50"/>
                    <a:pt x="57" y="52"/>
                    <a:pt x="56" y="51"/>
                  </a:cubicBezTo>
                  <a:cubicBezTo>
                    <a:pt x="56" y="50"/>
                    <a:pt x="58" y="49"/>
                    <a:pt x="57" y="48"/>
                  </a:cubicBezTo>
                  <a:cubicBezTo>
                    <a:pt x="57" y="46"/>
                    <a:pt x="49" y="48"/>
                    <a:pt x="49" y="48"/>
                  </a:cubicBezTo>
                  <a:cubicBezTo>
                    <a:pt x="43" y="54"/>
                    <a:pt x="43" y="54"/>
                    <a:pt x="43" y="54"/>
                  </a:cubicBezTo>
                  <a:cubicBezTo>
                    <a:pt x="43" y="54"/>
                    <a:pt x="44" y="62"/>
                    <a:pt x="44" y="63"/>
                  </a:cubicBezTo>
                  <a:cubicBezTo>
                    <a:pt x="43" y="63"/>
                    <a:pt x="45" y="64"/>
                    <a:pt x="45" y="64"/>
                  </a:cubicBezTo>
                  <a:cubicBezTo>
                    <a:pt x="45" y="64"/>
                    <a:pt x="45" y="65"/>
                    <a:pt x="44" y="65"/>
                  </a:cubicBezTo>
                  <a:cubicBezTo>
                    <a:pt x="43" y="66"/>
                    <a:pt x="44" y="68"/>
                    <a:pt x="44" y="68"/>
                  </a:cubicBezTo>
                  <a:cubicBezTo>
                    <a:pt x="45" y="68"/>
                    <a:pt x="48" y="69"/>
                    <a:pt x="48" y="69"/>
                  </a:cubicBezTo>
                  <a:cubicBezTo>
                    <a:pt x="48" y="76"/>
                    <a:pt x="48" y="76"/>
                    <a:pt x="48" y="76"/>
                  </a:cubicBezTo>
                  <a:cubicBezTo>
                    <a:pt x="51" y="76"/>
                    <a:pt x="51" y="76"/>
                    <a:pt x="51" y="76"/>
                  </a:cubicBezTo>
                  <a:cubicBezTo>
                    <a:pt x="51" y="76"/>
                    <a:pt x="50" y="78"/>
                    <a:pt x="48" y="78"/>
                  </a:cubicBezTo>
                  <a:cubicBezTo>
                    <a:pt x="45" y="79"/>
                    <a:pt x="45" y="76"/>
                    <a:pt x="45" y="76"/>
                  </a:cubicBezTo>
                  <a:cubicBezTo>
                    <a:pt x="47" y="72"/>
                    <a:pt x="47" y="72"/>
                    <a:pt x="47" y="72"/>
                  </a:cubicBezTo>
                  <a:cubicBezTo>
                    <a:pt x="43" y="70"/>
                    <a:pt x="43" y="70"/>
                    <a:pt x="43" y="70"/>
                  </a:cubicBezTo>
                  <a:cubicBezTo>
                    <a:pt x="43" y="70"/>
                    <a:pt x="41" y="72"/>
                    <a:pt x="40" y="72"/>
                  </a:cubicBezTo>
                  <a:cubicBezTo>
                    <a:pt x="40" y="76"/>
                    <a:pt x="40" y="76"/>
                    <a:pt x="40" y="76"/>
                  </a:cubicBezTo>
                  <a:cubicBezTo>
                    <a:pt x="39" y="76"/>
                    <a:pt x="39" y="76"/>
                    <a:pt x="39" y="76"/>
                  </a:cubicBezTo>
                  <a:cubicBezTo>
                    <a:pt x="38" y="74"/>
                    <a:pt x="38" y="74"/>
                    <a:pt x="38" y="74"/>
                  </a:cubicBezTo>
                  <a:cubicBezTo>
                    <a:pt x="42" y="67"/>
                    <a:pt x="42" y="67"/>
                    <a:pt x="42" y="67"/>
                  </a:cubicBezTo>
                  <a:cubicBezTo>
                    <a:pt x="40" y="62"/>
                    <a:pt x="40" y="62"/>
                    <a:pt x="40" y="62"/>
                  </a:cubicBezTo>
                  <a:cubicBezTo>
                    <a:pt x="35" y="62"/>
                    <a:pt x="35" y="62"/>
                    <a:pt x="35" y="62"/>
                  </a:cubicBezTo>
                  <a:cubicBezTo>
                    <a:pt x="33" y="62"/>
                    <a:pt x="32" y="64"/>
                    <a:pt x="32" y="66"/>
                  </a:cubicBezTo>
                  <a:cubicBezTo>
                    <a:pt x="31" y="67"/>
                    <a:pt x="33" y="67"/>
                    <a:pt x="33" y="67"/>
                  </a:cubicBezTo>
                  <a:cubicBezTo>
                    <a:pt x="30" y="68"/>
                    <a:pt x="30" y="68"/>
                    <a:pt x="30" y="68"/>
                  </a:cubicBezTo>
                  <a:cubicBezTo>
                    <a:pt x="24" y="75"/>
                    <a:pt x="24" y="75"/>
                    <a:pt x="24" y="75"/>
                  </a:cubicBezTo>
                  <a:cubicBezTo>
                    <a:pt x="24" y="75"/>
                    <a:pt x="27" y="77"/>
                    <a:pt x="27" y="79"/>
                  </a:cubicBezTo>
                  <a:cubicBezTo>
                    <a:pt x="27" y="82"/>
                    <a:pt x="22" y="81"/>
                    <a:pt x="22" y="81"/>
                  </a:cubicBezTo>
                  <a:cubicBezTo>
                    <a:pt x="20" y="76"/>
                    <a:pt x="20" y="76"/>
                    <a:pt x="20" y="76"/>
                  </a:cubicBezTo>
                  <a:cubicBezTo>
                    <a:pt x="20" y="76"/>
                    <a:pt x="12" y="75"/>
                    <a:pt x="9" y="74"/>
                  </a:cubicBezTo>
                  <a:cubicBezTo>
                    <a:pt x="6" y="72"/>
                    <a:pt x="7" y="70"/>
                    <a:pt x="7" y="68"/>
                  </a:cubicBezTo>
                  <a:cubicBezTo>
                    <a:pt x="7" y="67"/>
                    <a:pt x="8" y="66"/>
                    <a:pt x="8" y="66"/>
                  </a:cubicBezTo>
                  <a:cubicBezTo>
                    <a:pt x="7" y="64"/>
                    <a:pt x="7" y="64"/>
                    <a:pt x="7" y="64"/>
                  </a:cubicBezTo>
                  <a:cubicBezTo>
                    <a:pt x="5" y="70"/>
                    <a:pt x="5" y="70"/>
                    <a:pt x="5" y="70"/>
                  </a:cubicBezTo>
                  <a:cubicBezTo>
                    <a:pt x="4" y="74"/>
                    <a:pt x="3" y="85"/>
                    <a:pt x="3" y="85"/>
                  </a:cubicBezTo>
                  <a:cubicBezTo>
                    <a:pt x="4" y="84"/>
                    <a:pt x="4" y="84"/>
                    <a:pt x="4" y="84"/>
                  </a:cubicBezTo>
                  <a:cubicBezTo>
                    <a:pt x="9" y="92"/>
                    <a:pt x="9" y="92"/>
                    <a:pt x="9" y="92"/>
                  </a:cubicBezTo>
                  <a:cubicBezTo>
                    <a:pt x="7" y="92"/>
                    <a:pt x="7" y="92"/>
                    <a:pt x="7" y="92"/>
                  </a:cubicBezTo>
                  <a:cubicBezTo>
                    <a:pt x="6" y="90"/>
                    <a:pt x="6" y="90"/>
                    <a:pt x="6" y="90"/>
                  </a:cubicBezTo>
                  <a:cubicBezTo>
                    <a:pt x="4" y="88"/>
                    <a:pt x="4" y="88"/>
                    <a:pt x="4" y="88"/>
                  </a:cubicBezTo>
                  <a:cubicBezTo>
                    <a:pt x="3" y="96"/>
                    <a:pt x="3" y="96"/>
                    <a:pt x="3" y="96"/>
                  </a:cubicBezTo>
                  <a:cubicBezTo>
                    <a:pt x="5" y="95"/>
                    <a:pt x="5" y="95"/>
                    <a:pt x="5" y="95"/>
                  </a:cubicBezTo>
                  <a:cubicBezTo>
                    <a:pt x="7" y="99"/>
                    <a:pt x="7" y="99"/>
                    <a:pt x="7" y="99"/>
                  </a:cubicBezTo>
                  <a:cubicBezTo>
                    <a:pt x="5" y="100"/>
                    <a:pt x="5" y="100"/>
                    <a:pt x="5" y="100"/>
                  </a:cubicBezTo>
                  <a:cubicBezTo>
                    <a:pt x="4" y="98"/>
                    <a:pt x="4" y="98"/>
                    <a:pt x="4" y="98"/>
                  </a:cubicBezTo>
                  <a:cubicBezTo>
                    <a:pt x="2" y="99"/>
                    <a:pt x="2" y="99"/>
                    <a:pt x="2" y="99"/>
                  </a:cubicBezTo>
                  <a:cubicBezTo>
                    <a:pt x="1" y="110"/>
                    <a:pt x="1" y="110"/>
                    <a:pt x="1" y="110"/>
                  </a:cubicBezTo>
                  <a:cubicBezTo>
                    <a:pt x="2" y="109"/>
                    <a:pt x="2" y="109"/>
                    <a:pt x="2" y="109"/>
                  </a:cubicBezTo>
                  <a:cubicBezTo>
                    <a:pt x="4" y="104"/>
                    <a:pt x="4" y="104"/>
                    <a:pt x="4" y="104"/>
                  </a:cubicBezTo>
                  <a:cubicBezTo>
                    <a:pt x="8" y="107"/>
                    <a:pt x="8" y="107"/>
                    <a:pt x="8" y="107"/>
                  </a:cubicBezTo>
                  <a:cubicBezTo>
                    <a:pt x="8" y="113"/>
                    <a:pt x="8" y="113"/>
                    <a:pt x="8" y="113"/>
                  </a:cubicBezTo>
                  <a:cubicBezTo>
                    <a:pt x="8" y="113"/>
                    <a:pt x="12" y="115"/>
                    <a:pt x="11" y="117"/>
                  </a:cubicBezTo>
                  <a:cubicBezTo>
                    <a:pt x="10" y="119"/>
                    <a:pt x="8" y="122"/>
                    <a:pt x="6" y="120"/>
                  </a:cubicBezTo>
                  <a:cubicBezTo>
                    <a:pt x="3" y="119"/>
                    <a:pt x="4" y="112"/>
                    <a:pt x="4" y="112"/>
                  </a:cubicBezTo>
                  <a:cubicBezTo>
                    <a:pt x="3" y="112"/>
                    <a:pt x="3" y="112"/>
                    <a:pt x="3" y="112"/>
                  </a:cubicBezTo>
                  <a:cubicBezTo>
                    <a:pt x="3" y="112"/>
                    <a:pt x="4" y="122"/>
                    <a:pt x="4" y="124"/>
                  </a:cubicBezTo>
                  <a:cubicBezTo>
                    <a:pt x="4" y="127"/>
                    <a:pt x="1" y="131"/>
                    <a:pt x="1" y="131"/>
                  </a:cubicBezTo>
                  <a:cubicBezTo>
                    <a:pt x="2" y="132"/>
                    <a:pt x="2" y="132"/>
                    <a:pt x="2" y="132"/>
                  </a:cubicBezTo>
                  <a:cubicBezTo>
                    <a:pt x="0" y="140"/>
                    <a:pt x="0" y="140"/>
                    <a:pt x="0" y="140"/>
                  </a:cubicBezTo>
                  <a:cubicBezTo>
                    <a:pt x="2" y="141"/>
                    <a:pt x="2" y="141"/>
                    <a:pt x="2" y="141"/>
                  </a:cubicBezTo>
                  <a:cubicBezTo>
                    <a:pt x="7" y="145"/>
                    <a:pt x="7" y="145"/>
                    <a:pt x="7" y="145"/>
                  </a:cubicBezTo>
                  <a:cubicBezTo>
                    <a:pt x="5" y="138"/>
                    <a:pt x="5" y="138"/>
                    <a:pt x="5" y="138"/>
                  </a:cubicBezTo>
                  <a:cubicBezTo>
                    <a:pt x="7" y="138"/>
                    <a:pt x="7" y="138"/>
                    <a:pt x="7" y="138"/>
                  </a:cubicBezTo>
                  <a:cubicBezTo>
                    <a:pt x="9" y="145"/>
                    <a:pt x="9" y="145"/>
                    <a:pt x="9" y="145"/>
                  </a:cubicBezTo>
                  <a:cubicBezTo>
                    <a:pt x="15" y="147"/>
                    <a:pt x="15" y="147"/>
                    <a:pt x="15" y="147"/>
                  </a:cubicBezTo>
                  <a:cubicBezTo>
                    <a:pt x="17" y="147"/>
                    <a:pt x="17" y="147"/>
                    <a:pt x="17" y="147"/>
                  </a:cubicBezTo>
                  <a:cubicBezTo>
                    <a:pt x="21" y="156"/>
                    <a:pt x="21" y="156"/>
                    <a:pt x="21" y="156"/>
                  </a:cubicBezTo>
                  <a:cubicBezTo>
                    <a:pt x="20" y="159"/>
                    <a:pt x="20" y="159"/>
                    <a:pt x="20" y="159"/>
                  </a:cubicBezTo>
                  <a:cubicBezTo>
                    <a:pt x="20" y="159"/>
                    <a:pt x="21" y="163"/>
                    <a:pt x="21" y="166"/>
                  </a:cubicBezTo>
                  <a:cubicBezTo>
                    <a:pt x="21" y="169"/>
                    <a:pt x="18" y="173"/>
                    <a:pt x="18" y="175"/>
                  </a:cubicBezTo>
                  <a:cubicBezTo>
                    <a:pt x="18" y="177"/>
                    <a:pt x="20" y="178"/>
                    <a:pt x="20" y="179"/>
                  </a:cubicBezTo>
                  <a:cubicBezTo>
                    <a:pt x="19" y="179"/>
                    <a:pt x="19" y="180"/>
                    <a:pt x="19" y="181"/>
                  </a:cubicBezTo>
                  <a:cubicBezTo>
                    <a:pt x="20" y="181"/>
                    <a:pt x="21" y="182"/>
                    <a:pt x="22" y="182"/>
                  </a:cubicBezTo>
                  <a:cubicBezTo>
                    <a:pt x="28" y="181"/>
                    <a:pt x="33" y="183"/>
                    <a:pt x="39" y="185"/>
                  </a:cubicBezTo>
                  <a:cubicBezTo>
                    <a:pt x="41" y="185"/>
                    <a:pt x="40" y="190"/>
                    <a:pt x="44" y="189"/>
                  </a:cubicBezTo>
                  <a:cubicBezTo>
                    <a:pt x="47" y="187"/>
                    <a:pt x="48" y="183"/>
                    <a:pt x="49" y="189"/>
                  </a:cubicBezTo>
                  <a:cubicBezTo>
                    <a:pt x="49" y="189"/>
                    <a:pt x="49" y="188"/>
                    <a:pt x="50" y="188"/>
                  </a:cubicBezTo>
                  <a:cubicBezTo>
                    <a:pt x="50" y="186"/>
                    <a:pt x="50" y="186"/>
                    <a:pt x="50" y="186"/>
                  </a:cubicBezTo>
                  <a:cubicBezTo>
                    <a:pt x="54" y="183"/>
                    <a:pt x="54" y="183"/>
                    <a:pt x="54" y="183"/>
                  </a:cubicBezTo>
                  <a:cubicBezTo>
                    <a:pt x="54" y="183"/>
                    <a:pt x="56" y="181"/>
                    <a:pt x="57" y="181"/>
                  </a:cubicBezTo>
                  <a:cubicBezTo>
                    <a:pt x="58" y="181"/>
                    <a:pt x="57" y="185"/>
                    <a:pt x="57" y="186"/>
                  </a:cubicBezTo>
                  <a:cubicBezTo>
                    <a:pt x="57" y="187"/>
                    <a:pt x="59" y="188"/>
                    <a:pt x="61" y="188"/>
                  </a:cubicBezTo>
                  <a:cubicBezTo>
                    <a:pt x="63" y="187"/>
                    <a:pt x="60" y="186"/>
                    <a:pt x="59" y="185"/>
                  </a:cubicBezTo>
                  <a:cubicBezTo>
                    <a:pt x="59" y="183"/>
                    <a:pt x="61" y="183"/>
                    <a:pt x="61" y="183"/>
                  </a:cubicBezTo>
                  <a:close/>
                  <a:moveTo>
                    <a:pt x="170" y="130"/>
                  </a:moveTo>
                  <a:cubicBezTo>
                    <a:pt x="170" y="129"/>
                    <a:pt x="169" y="126"/>
                    <a:pt x="169" y="125"/>
                  </a:cubicBezTo>
                  <a:cubicBezTo>
                    <a:pt x="167" y="116"/>
                    <a:pt x="167" y="116"/>
                    <a:pt x="167" y="116"/>
                  </a:cubicBezTo>
                  <a:cubicBezTo>
                    <a:pt x="167" y="116"/>
                    <a:pt x="167" y="112"/>
                    <a:pt x="168" y="111"/>
                  </a:cubicBezTo>
                  <a:cubicBezTo>
                    <a:pt x="170" y="111"/>
                    <a:pt x="171" y="109"/>
                    <a:pt x="169" y="108"/>
                  </a:cubicBezTo>
                  <a:cubicBezTo>
                    <a:pt x="167" y="107"/>
                    <a:pt x="157" y="104"/>
                    <a:pt x="157" y="104"/>
                  </a:cubicBezTo>
                  <a:cubicBezTo>
                    <a:pt x="157" y="104"/>
                    <a:pt x="152" y="108"/>
                    <a:pt x="149" y="110"/>
                  </a:cubicBezTo>
                  <a:cubicBezTo>
                    <a:pt x="146" y="111"/>
                    <a:pt x="142" y="112"/>
                    <a:pt x="142" y="112"/>
                  </a:cubicBezTo>
                  <a:cubicBezTo>
                    <a:pt x="142" y="114"/>
                    <a:pt x="142" y="114"/>
                    <a:pt x="142" y="114"/>
                  </a:cubicBezTo>
                  <a:cubicBezTo>
                    <a:pt x="142" y="114"/>
                    <a:pt x="147" y="113"/>
                    <a:pt x="148" y="114"/>
                  </a:cubicBezTo>
                  <a:cubicBezTo>
                    <a:pt x="149" y="116"/>
                    <a:pt x="149" y="120"/>
                    <a:pt x="149" y="120"/>
                  </a:cubicBezTo>
                  <a:cubicBezTo>
                    <a:pt x="151" y="126"/>
                    <a:pt x="151" y="126"/>
                    <a:pt x="151" y="126"/>
                  </a:cubicBezTo>
                  <a:cubicBezTo>
                    <a:pt x="150" y="131"/>
                    <a:pt x="150" y="131"/>
                    <a:pt x="150" y="131"/>
                  </a:cubicBezTo>
                  <a:cubicBezTo>
                    <a:pt x="151" y="133"/>
                    <a:pt x="151" y="133"/>
                    <a:pt x="151" y="133"/>
                  </a:cubicBezTo>
                  <a:cubicBezTo>
                    <a:pt x="148" y="132"/>
                    <a:pt x="148" y="132"/>
                    <a:pt x="148" y="132"/>
                  </a:cubicBezTo>
                  <a:cubicBezTo>
                    <a:pt x="143" y="133"/>
                    <a:pt x="143" y="133"/>
                    <a:pt x="143" y="133"/>
                  </a:cubicBezTo>
                  <a:cubicBezTo>
                    <a:pt x="146" y="129"/>
                    <a:pt x="146" y="129"/>
                    <a:pt x="146" y="129"/>
                  </a:cubicBezTo>
                  <a:cubicBezTo>
                    <a:pt x="149" y="129"/>
                    <a:pt x="149" y="129"/>
                    <a:pt x="149" y="129"/>
                  </a:cubicBezTo>
                  <a:cubicBezTo>
                    <a:pt x="149" y="128"/>
                    <a:pt x="149" y="125"/>
                    <a:pt x="148" y="124"/>
                  </a:cubicBezTo>
                  <a:cubicBezTo>
                    <a:pt x="148" y="117"/>
                    <a:pt x="148" y="117"/>
                    <a:pt x="148" y="117"/>
                  </a:cubicBezTo>
                  <a:cubicBezTo>
                    <a:pt x="148" y="117"/>
                    <a:pt x="146" y="115"/>
                    <a:pt x="145" y="116"/>
                  </a:cubicBezTo>
                  <a:cubicBezTo>
                    <a:pt x="142" y="117"/>
                    <a:pt x="145" y="122"/>
                    <a:pt x="145" y="122"/>
                  </a:cubicBezTo>
                  <a:cubicBezTo>
                    <a:pt x="145" y="122"/>
                    <a:pt x="142" y="123"/>
                    <a:pt x="142" y="125"/>
                  </a:cubicBezTo>
                  <a:cubicBezTo>
                    <a:pt x="142" y="130"/>
                    <a:pt x="142" y="130"/>
                    <a:pt x="142" y="130"/>
                  </a:cubicBezTo>
                  <a:cubicBezTo>
                    <a:pt x="139" y="134"/>
                    <a:pt x="139" y="134"/>
                    <a:pt x="139" y="134"/>
                  </a:cubicBezTo>
                  <a:cubicBezTo>
                    <a:pt x="140" y="130"/>
                    <a:pt x="140" y="130"/>
                    <a:pt x="140" y="130"/>
                  </a:cubicBezTo>
                  <a:cubicBezTo>
                    <a:pt x="135" y="130"/>
                    <a:pt x="135" y="130"/>
                    <a:pt x="135" y="130"/>
                  </a:cubicBezTo>
                  <a:cubicBezTo>
                    <a:pt x="138" y="128"/>
                    <a:pt x="138" y="128"/>
                    <a:pt x="138" y="128"/>
                  </a:cubicBezTo>
                  <a:cubicBezTo>
                    <a:pt x="136" y="125"/>
                    <a:pt x="136" y="125"/>
                    <a:pt x="136" y="125"/>
                  </a:cubicBezTo>
                  <a:cubicBezTo>
                    <a:pt x="133" y="125"/>
                    <a:pt x="133" y="125"/>
                    <a:pt x="133" y="125"/>
                  </a:cubicBezTo>
                  <a:cubicBezTo>
                    <a:pt x="133" y="125"/>
                    <a:pt x="137" y="122"/>
                    <a:pt x="137" y="120"/>
                  </a:cubicBezTo>
                  <a:cubicBezTo>
                    <a:pt x="137" y="118"/>
                    <a:pt x="137" y="117"/>
                    <a:pt x="138" y="116"/>
                  </a:cubicBezTo>
                  <a:cubicBezTo>
                    <a:pt x="139" y="116"/>
                    <a:pt x="140" y="114"/>
                    <a:pt x="140" y="114"/>
                  </a:cubicBezTo>
                  <a:cubicBezTo>
                    <a:pt x="139" y="113"/>
                    <a:pt x="139" y="113"/>
                    <a:pt x="139" y="113"/>
                  </a:cubicBezTo>
                  <a:cubicBezTo>
                    <a:pt x="139" y="113"/>
                    <a:pt x="131" y="115"/>
                    <a:pt x="129" y="114"/>
                  </a:cubicBezTo>
                  <a:cubicBezTo>
                    <a:pt x="125" y="113"/>
                    <a:pt x="120" y="110"/>
                    <a:pt x="120" y="110"/>
                  </a:cubicBezTo>
                  <a:cubicBezTo>
                    <a:pt x="121" y="113"/>
                    <a:pt x="121" y="113"/>
                    <a:pt x="121" y="113"/>
                  </a:cubicBezTo>
                  <a:cubicBezTo>
                    <a:pt x="121" y="113"/>
                    <a:pt x="127" y="115"/>
                    <a:pt x="130" y="117"/>
                  </a:cubicBezTo>
                  <a:cubicBezTo>
                    <a:pt x="131" y="119"/>
                    <a:pt x="123" y="122"/>
                    <a:pt x="123" y="122"/>
                  </a:cubicBezTo>
                  <a:cubicBezTo>
                    <a:pt x="123" y="122"/>
                    <a:pt x="123" y="127"/>
                    <a:pt x="121" y="128"/>
                  </a:cubicBezTo>
                  <a:cubicBezTo>
                    <a:pt x="119" y="129"/>
                    <a:pt x="115" y="127"/>
                    <a:pt x="115" y="127"/>
                  </a:cubicBezTo>
                  <a:cubicBezTo>
                    <a:pt x="113" y="129"/>
                    <a:pt x="113" y="129"/>
                    <a:pt x="113" y="129"/>
                  </a:cubicBezTo>
                  <a:cubicBezTo>
                    <a:pt x="109" y="128"/>
                    <a:pt x="109" y="128"/>
                    <a:pt x="109" y="128"/>
                  </a:cubicBezTo>
                  <a:cubicBezTo>
                    <a:pt x="105" y="128"/>
                    <a:pt x="105" y="128"/>
                    <a:pt x="105" y="128"/>
                  </a:cubicBezTo>
                  <a:cubicBezTo>
                    <a:pt x="105" y="130"/>
                    <a:pt x="105" y="130"/>
                    <a:pt x="105" y="130"/>
                  </a:cubicBezTo>
                  <a:cubicBezTo>
                    <a:pt x="108" y="131"/>
                    <a:pt x="108" y="131"/>
                    <a:pt x="108" y="131"/>
                  </a:cubicBezTo>
                  <a:cubicBezTo>
                    <a:pt x="110" y="132"/>
                    <a:pt x="110" y="132"/>
                    <a:pt x="110" y="132"/>
                  </a:cubicBezTo>
                  <a:cubicBezTo>
                    <a:pt x="107" y="132"/>
                    <a:pt x="107" y="132"/>
                    <a:pt x="107" y="132"/>
                  </a:cubicBezTo>
                  <a:cubicBezTo>
                    <a:pt x="107" y="134"/>
                    <a:pt x="107" y="134"/>
                    <a:pt x="107" y="134"/>
                  </a:cubicBezTo>
                  <a:cubicBezTo>
                    <a:pt x="109" y="134"/>
                    <a:pt x="109" y="134"/>
                    <a:pt x="109" y="134"/>
                  </a:cubicBezTo>
                  <a:cubicBezTo>
                    <a:pt x="115" y="138"/>
                    <a:pt x="115" y="138"/>
                    <a:pt x="115" y="138"/>
                  </a:cubicBezTo>
                  <a:cubicBezTo>
                    <a:pt x="115" y="141"/>
                    <a:pt x="115" y="141"/>
                    <a:pt x="115" y="141"/>
                  </a:cubicBezTo>
                  <a:cubicBezTo>
                    <a:pt x="113" y="142"/>
                    <a:pt x="113" y="142"/>
                    <a:pt x="113" y="142"/>
                  </a:cubicBezTo>
                  <a:cubicBezTo>
                    <a:pt x="114" y="144"/>
                    <a:pt x="114" y="144"/>
                    <a:pt x="114" y="144"/>
                  </a:cubicBezTo>
                  <a:cubicBezTo>
                    <a:pt x="117" y="145"/>
                    <a:pt x="117" y="145"/>
                    <a:pt x="117" y="145"/>
                  </a:cubicBezTo>
                  <a:cubicBezTo>
                    <a:pt x="117" y="151"/>
                    <a:pt x="117" y="151"/>
                    <a:pt x="117" y="151"/>
                  </a:cubicBezTo>
                  <a:cubicBezTo>
                    <a:pt x="113" y="155"/>
                    <a:pt x="113" y="155"/>
                    <a:pt x="113" y="155"/>
                  </a:cubicBezTo>
                  <a:cubicBezTo>
                    <a:pt x="121" y="163"/>
                    <a:pt x="121" y="163"/>
                    <a:pt x="121" y="163"/>
                  </a:cubicBezTo>
                  <a:cubicBezTo>
                    <a:pt x="121" y="163"/>
                    <a:pt x="125" y="162"/>
                    <a:pt x="127" y="162"/>
                  </a:cubicBezTo>
                  <a:cubicBezTo>
                    <a:pt x="129" y="162"/>
                    <a:pt x="130" y="165"/>
                    <a:pt x="132" y="164"/>
                  </a:cubicBezTo>
                  <a:cubicBezTo>
                    <a:pt x="134" y="164"/>
                    <a:pt x="135" y="161"/>
                    <a:pt x="137" y="162"/>
                  </a:cubicBezTo>
                  <a:cubicBezTo>
                    <a:pt x="138" y="164"/>
                    <a:pt x="137" y="166"/>
                    <a:pt x="137" y="166"/>
                  </a:cubicBezTo>
                  <a:cubicBezTo>
                    <a:pt x="139" y="166"/>
                    <a:pt x="139" y="166"/>
                    <a:pt x="139" y="166"/>
                  </a:cubicBezTo>
                  <a:cubicBezTo>
                    <a:pt x="137" y="169"/>
                    <a:pt x="137" y="169"/>
                    <a:pt x="137" y="169"/>
                  </a:cubicBezTo>
                  <a:cubicBezTo>
                    <a:pt x="138" y="171"/>
                    <a:pt x="138" y="171"/>
                    <a:pt x="138" y="171"/>
                  </a:cubicBezTo>
                  <a:cubicBezTo>
                    <a:pt x="139" y="171"/>
                    <a:pt x="139" y="171"/>
                    <a:pt x="139" y="171"/>
                  </a:cubicBezTo>
                  <a:cubicBezTo>
                    <a:pt x="139" y="173"/>
                    <a:pt x="139" y="173"/>
                    <a:pt x="139" y="173"/>
                  </a:cubicBezTo>
                  <a:cubicBezTo>
                    <a:pt x="134" y="171"/>
                    <a:pt x="134" y="171"/>
                    <a:pt x="134" y="171"/>
                  </a:cubicBezTo>
                  <a:cubicBezTo>
                    <a:pt x="134" y="172"/>
                    <a:pt x="134" y="172"/>
                    <a:pt x="134" y="172"/>
                  </a:cubicBezTo>
                  <a:cubicBezTo>
                    <a:pt x="142" y="177"/>
                    <a:pt x="142" y="177"/>
                    <a:pt x="142" y="177"/>
                  </a:cubicBezTo>
                  <a:cubicBezTo>
                    <a:pt x="147" y="176"/>
                    <a:pt x="147" y="176"/>
                    <a:pt x="147" y="176"/>
                  </a:cubicBezTo>
                  <a:cubicBezTo>
                    <a:pt x="149" y="179"/>
                    <a:pt x="149" y="179"/>
                    <a:pt x="149" y="179"/>
                  </a:cubicBezTo>
                  <a:cubicBezTo>
                    <a:pt x="154" y="177"/>
                    <a:pt x="154" y="177"/>
                    <a:pt x="154" y="177"/>
                  </a:cubicBezTo>
                  <a:cubicBezTo>
                    <a:pt x="154" y="177"/>
                    <a:pt x="151" y="175"/>
                    <a:pt x="153" y="174"/>
                  </a:cubicBezTo>
                  <a:cubicBezTo>
                    <a:pt x="154" y="173"/>
                    <a:pt x="156" y="171"/>
                    <a:pt x="154" y="170"/>
                  </a:cubicBezTo>
                  <a:cubicBezTo>
                    <a:pt x="151" y="170"/>
                    <a:pt x="148" y="170"/>
                    <a:pt x="148" y="167"/>
                  </a:cubicBezTo>
                  <a:cubicBezTo>
                    <a:pt x="149" y="166"/>
                    <a:pt x="155" y="161"/>
                    <a:pt x="158" y="161"/>
                  </a:cubicBezTo>
                  <a:cubicBezTo>
                    <a:pt x="161" y="161"/>
                    <a:pt x="164" y="161"/>
                    <a:pt x="165" y="158"/>
                  </a:cubicBezTo>
                  <a:cubicBezTo>
                    <a:pt x="165" y="155"/>
                    <a:pt x="162" y="150"/>
                    <a:pt x="159" y="150"/>
                  </a:cubicBezTo>
                  <a:cubicBezTo>
                    <a:pt x="157" y="149"/>
                    <a:pt x="153" y="148"/>
                    <a:pt x="154" y="147"/>
                  </a:cubicBezTo>
                  <a:cubicBezTo>
                    <a:pt x="155" y="146"/>
                    <a:pt x="155" y="142"/>
                    <a:pt x="155" y="142"/>
                  </a:cubicBezTo>
                  <a:cubicBezTo>
                    <a:pt x="155" y="142"/>
                    <a:pt x="157" y="138"/>
                    <a:pt x="158" y="138"/>
                  </a:cubicBezTo>
                  <a:cubicBezTo>
                    <a:pt x="159" y="137"/>
                    <a:pt x="164" y="137"/>
                    <a:pt x="164" y="137"/>
                  </a:cubicBezTo>
                  <a:cubicBezTo>
                    <a:pt x="164" y="137"/>
                    <a:pt x="165" y="133"/>
                    <a:pt x="166" y="134"/>
                  </a:cubicBezTo>
                  <a:cubicBezTo>
                    <a:pt x="168" y="134"/>
                    <a:pt x="166" y="134"/>
                    <a:pt x="166" y="137"/>
                  </a:cubicBezTo>
                  <a:cubicBezTo>
                    <a:pt x="166" y="138"/>
                    <a:pt x="167" y="143"/>
                    <a:pt x="169" y="142"/>
                  </a:cubicBezTo>
                  <a:cubicBezTo>
                    <a:pt x="171" y="141"/>
                    <a:pt x="173" y="138"/>
                    <a:pt x="173" y="138"/>
                  </a:cubicBezTo>
                  <a:cubicBezTo>
                    <a:pt x="173" y="138"/>
                    <a:pt x="171" y="130"/>
                    <a:pt x="170" y="130"/>
                  </a:cubicBezTo>
                  <a:close/>
                  <a:moveTo>
                    <a:pt x="11" y="148"/>
                  </a:moveTo>
                  <a:cubicBezTo>
                    <a:pt x="9" y="146"/>
                    <a:pt x="9" y="146"/>
                    <a:pt x="9" y="146"/>
                  </a:cubicBezTo>
                  <a:cubicBezTo>
                    <a:pt x="9" y="149"/>
                    <a:pt x="9" y="149"/>
                    <a:pt x="9" y="149"/>
                  </a:cubicBezTo>
                  <a:cubicBezTo>
                    <a:pt x="10" y="151"/>
                    <a:pt x="10" y="151"/>
                    <a:pt x="10" y="151"/>
                  </a:cubicBezTo>
                  <a:cubicBezTo>
                    <a:pt x="11" y="155"/>
                    <a:pt x="11" y="155"/>
                    <a:pt x="11" y="155"/>
                  </a:cubicBezTo>
                  <a:cubicBezTo>
                    <a:pt x="12" y="151"/>
                    <a:pt x="12" y="151"/>
                    <a:pt x="12" y="151"/>
                  </a:cubicBezTo>
                  <a:cubicBezTo>
                    <a:pt x="12" y="148"/>
                    <a:pt x="11" y="148"/>
                    <a:pt x="11" y="148"/>
                  </a:cubicBezTo>
                  <a:close/>
                  <a:moveTo>
                    <a:pt x="267" y="166"/>
                  </a:moveTo>
                  <a:cubicBezTo>
                    <a:pt x="261" y="162"/>
                    <a:pt x="261" y="162"/>
                    <a:pt x="261" y="162"/>
                  </a:cubicBezTo>
                  <a:cubicBezTo>
                    <a:pt x="256" y="161"/>
                    <a:pt x="256" y="161"/>
                    <a:pt x="256" y="161"/>
                  </a:cubicBezTo>
                  <a:cubicBezTo>
                    <a:pt x="252" y="156"/>
                    <a:pt x="252" y="156"/>
                    <a:pt x="252" y="156"/>
                  </a:cubicBezTo>
                  <a:cubicBezTo>
                    <a:pt x="249" y="161"/>
                    <a:pt x="249" y="161"/>
                    <a:pt x="249" y="161"/>
                  </a:cubicBezTo>
                  <a:cubicBezTo>
                    <a:pt x="249" y="161"/>
                    <a:pt x="251" y="162"/>
                    <a:pt x="250" y="164"/>
                  </a:cubicBezTo>
                  <a:cubicBezTo>
                    <a:pt x="250" y="166"/>
                    <a:pt x="249" y="169"/>
                    <a:pt x="249" y="169"/>
                  </a:cubicBezTo>
                  <a:cubicBezTo>
                    <a:pt x="264" y="175"/>
                    <a:pt x="264" y="175"/>
                    <a:pt x="264" y="175"/>
                  </a:cubicBezTo>
                  <a:cubicBezTo>
                    <a:pt x="265" y="174"/>
                    <a:pt x="265" y="174"/>
                    <a:pt x="265" y="174"/>
                  </a:cubicBezTo>
                  <a:cubicBezTo>
                    <a:pt x="265" y="171"/>
                    <a:pt x="265" y="171"/>
                    <a:pt x="265" y="171"/>
                  </a:cubicBezTo>
                  <a:cubicBezTo>
                    <a:pt x="268" y="170"/>
                    <a:pt x="268" y="170"/>
                    <a:pt x="268" y="170"/>
                  </a:cubicBezTo>
                  <a:lnTo>
                    <a:pt x="267" y="166"/>
                  </a:lnTo>
                  <a:close/>
                  <a:moveTo>
                    <a:pt x="174" y="134"/>
                  </a:moveTo>
                  <a:cubicBezTo>
                    <a:pt x="175" y="138"/>
                    <a:pt x="178" y="138"/>
                    <a:pt x="176" y="134"/>
                  </a:cubicBezTo>
                  <a:cubicBezTo>
                    <a:pt x="176" y="131"/>
                    <a:pt x="174" y="134"/>
                    <a:pt x="174" y="134"/>
                  </a:cubicBezTo>
                  <a:close/>
                  <a:moveTo>
                    <a:pt x="131" y="69"/>
                  </a:moveTo>
                  <a:cubicBezTo>
                    <a:pt x="134" y="68"/>
                    <a:pt x="136" y="65"/>
                    <a:pt x="136" y="65"/>
                  </a:cubicBezTo>
                  <a:cubicBezTo>
                    <a:pt x="129" y="65"/>
                    <a:pt x="129" y="65"/>
                    <a:pt x="129" y="65"/>
                  </a:cubicBezTo>
                  <a:cubicBezTo>
                    <a:pt x="129" y="65"/>
                    <a:pt x="129" y="69"/>
                    <a:pt x="131" y="69"/>
                  </a:cubicBezTo>
                  <a:close/>
                </a:path>
              </a:pathLst>
            </a:custGeom>
            <a:solidFill>
              <a:schemeClr val="accent1">
                <a:lumMod val="40000"/>
                <a:lumOff val="60000"/>
              </a:schemeClr>
            </a:solidFill>
            <a:ln w="3175">
              <a:solidFill>
                <a:schemeClr val="bg1"/>
              </a:solidFill>
              <a:round/>
              <a:headEnd/>
              <a:tailEnd/>
            </a:ln>
          </p:spPr>
          <p:txBody>
            <a:bodyPr/>
            <a:lstStyle/>
            <a:p>
              <a:endParaRPr lang="de-DE" dirty="0">
                <a:solidFill>
                  <a:prstClr val="black"/>
                </a:solidFill>
              </a:endParaRPr>
            </a:p>
          </p:txBody>
        </p:sp>
        <p:sp>
          <p:nvSpPr>
            <p:cNvPr id="43" name="Bulgarien"/>
            <p:cNvSpPr>
              <a:spLocks/>
            </p:cNvSpPr>
            <p:nvPr/>
          </p:nvSpPr>
          <p:spPr bwMode="auto">
            <a:xfrm>
              <a:off x="5714514" y="3825716"/>
              <a:ext cx="511810" cy="372110"/>
            </a:xfrm>
            <a:custGeom>
              <a:avLst/>
              <a:gdLst>
                <a:gd name="T0" fmla="*/ 278 w 300"/>
                <a:gd name="T1" fmla="*/ 15 h 219"/>
                <a:gd name="T2" fmla="*/ 262 w 300"/>
                <a:gd name="T3" fmla="*/ 3 h 219"/>
                <a:gd name="T4" fmla="*/ 248 w 300"/>
                <a:gd name="T5" fmla="*/ 3 h 219"/>
                <a:gd name="T6" fmla="*/ 218 w 300"/>
                <a:gd name="T7" fmla="*/ 3 h 219"/>
                <a:gd name="T8" fmla="*/ 171 w 300"/>
                <a:gd name="T9" fmla="*/ 33 h 219"/>
                <a:gd name="T10" fmla="*/ 137 w 300"/>
                <a:gd name="T11" fmla="*/ 48 h 219"/>
                <a:gd name="T12" fmla="*/ 124 w 300"/>
                <a:gd name="T13" fmla="*/ 48 h 219"/>
                <a:gd name="T14" fmla="*/ 102 w 300"/>
                <a:gd name="T15" fmla="*/ 50 h 219"/>
                <a:gd name="T16" fmla="*/ 68 w 300"/>
                <a:gd name="T17" fmla="*/ 55 h 219"/>
                <a:gd name="T18" fmla="*/ 51 w 300"/>
                <a:gd name="T19" fmla="*/ 51 h 219"/>
                <a:gd name="T20" fmla="*/ 22 w 300"/>
                <a:gd name="T21" fmla="*/ 53 h 219"/>
                <a:gd name="T22" fmla="*/ 22 w 300"/>
                <a:gd name="T23" fmla="*/ 40 h 219"/>
                <a:gd name="T24" fmla="*/ 8 w 300"/>
                <a:gd name="T25" fmla="*/ 39 h 219"/>
                <a:gd name="T26" fmla="*/ 2 w 300"/>
                <a:gd name="T27" fmla="*/ 50 h 219"/>
                <a:gd name="T28" fmla="*/ 8 w 300"/>
                <a:gd name="T29" fmla="*/ 74 h 219"/>
                <a:gd name="T30" fmla="*/ 27 w 300"/>
                <a:gd name="T31" fmla="*/ 89 h 219"/>
                <a:gd name="T32" fmla="*/ 29 w 300"/>
                <a:gd name="T33" fmla="*/ 116 h 219"/>
                <a:gd name="T34" fmla="*/ 16 w 300"/>
                <a:gd name="T35" fmla="*/ 123 h 219"/>
                <a:gd name="T36" fmla="*/ 17 w 300"/>
                <a:gd name="T37" fmla="*/ 132 h 219"/>
                <a:gd name="T38" fmla="*/ 21 w 300"/>
                <a:gd name="T39" fmla="*/ 149 h 219"/>
                <a:gd name="T40" fmla="*/ 22 w 300"/>
                <a:gd name="T41" fmla="*/ 166 h 219"/>
                <a:gd name="T42" fmla="*/ 42 w 300"/>
                <a:gd name="T43" fmla="*/ 173 h 219"/>
                <a:gd name="T44" fmla="*/ 52 w 300"/>
                <a:gd name="T45" fmla="*/ 190 h 219"/>
                <a:gd name="T46" fmla="*/ 53 w 300"/>
                <a:gd name="T47" fmla="*/ 219 h 219"/>
                <a:gd name="T48" fmla="*/ 68 w 300"/>
                <a:gd name="T49" fmla="*/ 213 h 219"/>
                <a:gd name="T50" fmla="*/ 75 w 300"/>
                <a:gd name="T51" fmla="*/ 211 h 219"/>
                <a:gd name="T52" fmla="*/ 89 w 300"/>
                <a:gd name="T53" fmla="*/ 208 h 219"/>
                <a:gd name="T54" fmla="*/ 99 w 300"/>
                <a:gd name="T55" fmla="*/ 202 h 219"/>
                <a:gd name="T56" fmla="*/ 106 w 300"/>
                <a:gd name="T57" fmla="*/ 201 h 219"/>
                <a:gd name="T58" fmla="*/ 111 w 300"/>
                <a:gd name="T59" fmla="*/ 196 h 219"/>
                <a:gd name="T60" fmla="*/ 119 w 300"/>
                <a:gd name="T61" fmla="*/ 197 h 219"/>
                <a:gd name="T62" fmla="*/ 134 w 300"/>
                <a:gd name="T63" fmla="*/ 198 h 219"/>
                <a:gd name="T64" fmla="*/ 143 w 300"/>
                <a:gd name="T65" fmla="*/ 203 h 219"/>
                <a:gd name="T66" fmla="*/ 163 w 300"/>
                <a:gd name="T67" fmla="*/ 202 h 219"/>
                <a:gd name="T68" fmla="*/ 192 w 300"/>
                <a:gd name="T69" fmla="*/ 195 h 219"/>
                <a:gd name="T70" fmla="*/ 209 w 300"/>
                <a:gd name="T71" fmla="*/ 185 h 219"/>
                <a:gd name="T72" fmla="*/ 215 w 300"/>
                <a:gd name="T73" fmla="*/ 165 h 219"/>
                <a:gd name="T74" fmla="*/ 225 w 300"/>
                <a:gd name="T75" fmla="*/ 156 h 219"/>
                <a:gd name="T76" fmla="*/ 239 w 300"/>
                <a:gd name="T77" fmla="*/ 143 h 219"/>
                <a:gd name="T78" fmla="*/ 250 w 300"/>
                <a:gd name="T79" fmla="*/ 136 h 219"/>
                <a:gd name="T80" fmla="*/ 268 w 300"/>
                <a:gd name="T81" fmla="*/ 139 h 219"/>
                <a:gd name="T82" fmla="*/ 285 w 300"/>
                <a:gd name="T83" fmla="*/ 138 h 219"/>
                <a:gd name="T84" fmla="*/ 288 w 300"/>
                <a:gd name="T85" fmla="*/ 133 h 219"/>
                <a:gd name="T86" fmla="*/ 284 w 300"/>
                <a:gd name="T87" fmla="*/ 121 h 219"/>
                <a:gd name="T88" fmla="*/ 276 w 300"/>
                <a:gd name="T89" fmla="*/ 111 h 219"/>
                <a:gd name="T90" fmla="*/ 264 w 300"/>
                <a:gd name="T91" fmla="*/ 108 h 219"/>
                <a:gd name="T92" fmla="*/ 260 w 300"/>
                <a:gd name="T93" fmla="*/ 98 h 219"/>
                <a:gd name="T94" fmla="*/ 268 w 300"/>
                <a:gd name="T95" fmla="*/ 88 h 219"/>
                <a:gd name="T96" fmla="*/ 273 w 300"/>
                <a:gd name="T97" fmla="*/ 73 h 219"/>
                <a:gd name="T98" fmla="*/ 264 w 300"/>
                <a:gd name="T99" fmla="*/ 56 h 219"/>
                <a:gd name="T100" fmla="*/ 279 w 300"/>
                <a:gd name="T101" fmla="*/ 40 h 219"/>
                <a:gd name="T102" fmla="*/ 300 w 300"/>
                <a:gd name="T103" fmla="*/ 26 h 219"/>
                <a:gd name="T104" fmla="*/ 294 w 300"/>
                <a:gd name="T105" fmla="*/ 14 h 2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0"/>
                <a:gd name="T160" fmla="*/ 0 h 219"/>
                <a:gd name="T161" fmla="*/ 300 w 300"/>
                <a:gd name="T162" fmla="*/ 219 h 21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0" h="219">
                  <a:moveTo>
                    <a:pt x="294" y="14"/>
                  </a:moveTo>
                  <a:cubicBezTo>
                    <a:pt x="294" y="14"/>
                    <a:pt x="282" y="16"/>
                    <a:pt x="278" y="15"/>
                  </a:cubicBezTo>
                  <a:cubicBezTo>
                    <a:pt x="274" y="15"/>
                    <a:pt x="266" y="13"/>
                    <a:pt x="266" y="13"/>
                  </a:cubicBezTo>
                  <a:cubicBezTo>
                    <a:pt x="262" y="3"/>
                    <a:pt x="262" y="3"/>
                    <a:pt x="262" y="3"/>
                  </a:cubicBezTo>
                  <a:cubicBezTo>
                    <a:pt x="262" y="3"/>
                    <a:pt x="256" y="10"/>
                    <a:pt x="253" y="9"/>
                  </a:cubicBezTo>
                  <a:cubicBezTo>
                    <a:pt x="250" y="8"/>
                    <a:pt x="250" y="3"/>
                    <a:pt x="248" y="3"/>
                  </a:cubicBezTo>
                  <a:cubicBezTo>
                    <a:pt x="246" y="3"/>
                    <a:pt x="240" y="10"/>
                    <a:pt x="236" y="9"/>
                  </a:cubicBezTo>
                  <a:cubicBezTo>
                    <a:pt x="232" y="8"/>
                    <a:pt x="226" y="0"/>
                    <a:pt x="218" y="3"/>
                  </a:cubicBezTo>
                  <a:cubicBezTo>
                    <a:pt x="209" y="6"/>
                    <a:pt x="194" y="15"/>
                    <a:pt x="189" y="16"/>
                  </a:cubicBezTo>
                  <a:cubicBezTo>
                    <a:pt x="183" y="17"/>
                    <a:pt x="175" y="27"/>
                    <a:pt x="171" y="33"/>
                  </a:cubicBezTo>
                  <a:cubicBezTo>
                    <a:pt x="167" y="39"/>
                    <a:pt x="164" y="47"/>
                    <a:pt x="152" y="50"/>
                  </a:cubicBezTo>
                  <a:cubicBezTo>
                    <a:pt x="139" y="53"/>
                    <a:pt x="137" y="48"/>
                    <a:pt x="137" y="48"/>
                  </a:cubicBezTo>
                  <a:cubicBezTo>
                    <a:pt x="131" y="51"/>
                    <a:pt x="131" y="51"/>
                    <a:pt x="131" y="51"/>
                  </a:cubicBezTo>
                  <a:cubicBezTo>
                    <a:pt x="124" y="48"/>
                    <a:pt x="124" y="48"/>
                    <a:pt x="124" y="48"/>
                  </a:cubicBezTo>
                  <a:cubicBezTo>
                    <a:pt x="124" y="48"/>
                    <a:pt x="115" y="53"/>
                    <a:pt x="110" y="51"/>
                  </a:cubicBezTo>
                  <a:cubicBezTo>
                    <a:pt x="107" y="51"/>
                    <a:pt x="106" y="49"/>
                    <a:pt x="102" y="50"/>
                  </a:cubicBezTo>
                  <a:cubicBezTo>
                    <a:pt x="99" y="53"/>
                    <a:pt x="98" y="58"/>
                    <a:pt x="87" y="59"/>
                  </a:cubicBezTo>
                  <a:cubicBezTo>
                    <a:pt x="77" y="60"/>
                    <a:pt x="68" y="55"/>
                    <a:pt x="68" y="55"/>
                  </a:cubicBezTo>
                  <a:cubicBezTo>
                    <a:pt x="60" y="55"/>
                    <a:pt x="60" y="55"/>
                    <a:pt x="60" y="55"/>
                  </a:cubicBezTo>
                  <a:cubicBezTo>
                    <a:pt x="60" y="55"/>
                    <a:pt x="54" y="51"/>
                    <a:pt x="51" y="51"/>
                  </a:cubicBezTo>
                  <a:cubicBezTo>
                    <a:pt x="47" y="51"/>
                    <a:pt x="37" y="60"/>
                    <a:pt x="32" y="59"/>
                  </a:cubicBezTo>
                  <a:cubicBezTo>
                    <a:pt x="26" y="59"/>
                    <a:pt x="22" y="58"/>
                    <a:pt x="22" y="53"/>
                  </a:cubicBezTo>
                  <a:cubicBezTo>
                    <a:pt x="23" y="47"/>
                    <a:pt x="30" y="48"/>
                    <a:pt x="29" y="43"/>
                  </a:cubicBezTo>
                  <a:cubicBezTo>
                    <a:pt x="29" y="39"/>
                    <a:pt x="26" y="41"/>
                    <a:pt x="22" y="40"/>
                  </a:cubicBezTo>
                  <a:cubicBezTo>
                    <a:pt x="20" y="40"/>
                    <a:pt x="14" y="37"/>
                    <a:pt x="10" y="35"/>
                  </a:cubicBezTo>
                  <a:cubicBezTo>
                    <a:pt x="9" y="38"/>
                    <a:pt x="8" y="39"/>
                    <a:pt x="8" y="39"/>
                  </a:cubicBezTo>
                  <a:cubicBezTo>
                    <a:pt x="8" y="39"/>
                    <a:pt x="9" y="44"/>
                    <a:pt x="7" y="47"/>
                  </a:cubicBezTo>
                  <a:cubicBezTo>
                    <a:pt x="5" y="49"/>
                    <a:pt x="2" y="50"/>
                    <a:pt x="2" y="50"/>
                  </a:cubicBezTo>
                  <a:cubicBezTo>
                    <a:pt x="0" y="65"/>
                    <a:pt x="0" y="65"/>
                    <a:pt x="0" y="65"/>
                  </a:cubicBezTo>
                  <a:cubicBezTo>
                    <a:pt x="8" y="74"/>
                    <a:pt x="8" y="74"/>
                    <a:pt x="8" y="74"/>
                  </a:cubicBezTo>
                  <a:cubicBezTo>
                    <a:pt x="11" y="83"/>
                    <a:pt x="11" y="83"/>
                    <a:pt x="11" y="83"/>
                  </a:cubicBezTo>
                  <a:cubicBezTo>
                    <a:pt x="11" y="83"/>
                    <a:pt x="23" y="86"/>
                    <a:pt x="27" y="89"/>
                  </a:cubicBezTo>
                  <a:cubicBezTo>
                    <a:pt x="33" y="92"/>
                    <a:pt x="38" y="101"/>
                    <a:pt x="38" y="101"/>
                  </a:cubicBezTo>
                  <a:cubicBezTo>
                    <a:pt x="29" y="116"/>
                    <a:pt x="29" y="116"/>
                    <a:pt x="29" y="116"/>
                  </a:cubicBezTo>
                  <a:cubicBezTo>
                    <a:pt x="29" y="116"/>
                    <a:pt x="28" y="120"/>
                    <a:pt x="26" y="121"/>
                  </a:cubicBezTo>
                  <a:cubicBezTo>
                    <a:pt x="23" y="122"/>
                    <a:pt x="19" y="120"/>
                    <a:pt x="16" y="123"/>
                  </a:cubicBezTo>
                  <a:cubicBezTo>
                    <a:pt x="11" y="126"/>
                    <a:pt x="11" y="130"/>
                    <a:pt x="11" y="130"/>
                  </a:cubicBezTo>
                  <a:cubicBezTo>
                    <a:pt x="17" y="132"/>
                    <a:pt x="17" y="132"/>
                    <a:pt x="17" y="132"/>
                  </a:cubicBezTo>
                  <a:cubicBezTo>
                    <a:pt x="13" y="141"/>
                    <a:pt x="13" y="141"/>
                    <a:pt x="13" y="141"/>
                  </a:cubicBezTo>
                  <a:cubicBezTo>
                    <a:pt x="21" y="149"/>
                    <a:pt x="21" y="149"/>
                    <a:pt x="21" y="149"/>
                  </a:cubicBezTo>
                  <a:cubicBezTo>
                    <a:pt x="13" y="160"/>
                    <a:pt x="13" y="160"/>
                    <a:pt x="13" y="160"/>
                  </a:cubicBezTo>
                  <a:cubicBezTo>
                    <a:pt x="13" y="160"/>
                    <a:pt x="20" y="164"/>
                    <a:pt x="22" y="166"/>
                  </a:cubicBezTo>
                  <a:cubicBezTo>
                    <a:pt x="24" y="169"/>
                    <a:pt x="27" y="174"/>
                    <a:pt x="32" y="173"/>
                  </a:cubicBezTo>
                  <a:cubicBezTo>
                    <a:pt x="42" y="173"/>
                    <a:pt x="42" y="173"/>
                    <a:pt x="42" y="173"/>
                  </a:cubicBezTo>
                  <a:cubicBezTo>
                    <a:pt x="43" y="186"/>
                    <a:pt x="43" y="186"/>
                    <a:pt x="43" y="186"/>
                  </a:cubicBezTo>
                  <a:cubicBezTo>
                    <a:pt x="52" y="190"/>
                    <a:pt x="52" y="190"/>
                    <a:pt x="52" y="190"/>
                  </a:cubicBezTo>
                  <a:cubicBezTo>
                    <a:pt x="49" y="199"/>
                    <a:pt x="49" y="199"/>
                    <a:pt x="49" y="199"/>
                  </a:cubicBezTo>
                  <a:cubicBezTo>
                    <a:pt x="53" y="219"/>
                    <a:pt x="53" y="219"/>
                    <a:pt x="53" y="219"/>
                  </a:cubicBezTo>
                  <a:cubicBezTo>
                    <a:pt x="63" y="218"/>
                    <a:pt x="63" y="218"/>
                    <a:pt x="63" y="218"/>
                  </a:cubicBezTo>
                  <a:cubicBezTo>
                    <a:pt x="68" y="213"/>
                    <a:pt x="68" y="213"/>
                    <a:pt x="68" y="213"/>
                  </a:cubicBezTo>
                  <a:cubicBezTo>
                    <a:pt x="73" y="215"/>
                    <a:pt x="73" y="215"/>
                    <a:pt x="73" y="215"/>
                  </a:cubicBezTo>
                  <a:cubicBezTo>
                    <a:pt x="75" y="211"/>
                    <a:pt x="75" y="211"/>
                    <a:pt x="75" y="211"/>
                  </a:cubicBezTo>
                  <a:cubicBezTo>
                    <a:pt x="87" y="211"/>
                    <a:pt x="87" y="211"/>
                    <a:pt x="87" y="211"/>
                  </a:cubicBezTo>
                  <a:cubicBezTo>
                    <a:pt x="89" y="208"/>
                    <a:pt x="89" y="208"/>
                    <a:pt x="89" y="208"/>
                  </a:cubicBezTo>
                  <a:cubicBezTo>
                    <a:pt x="92" y="207"/>
                    <a:pt x="92" y="207"/>
                    <a:pt x="92" y="207"/>
                  </a:cubicBezTo>
                  <a:cubicBezTo>
                    <a:pt x="99" y="202"/>
                    <a:pt x="99" y="202"/>
                    <a:pt x="99" y="202"/>
                  </a:cubicBezTo>
                  <a:cubicBezTo>
                    <a:pt x="101" y="205"/>
                    <a:pt x="101" y="205"/>
                    <a:pt x="101" y="205"/>
                  </a:cubicBezTo>
                  <a:cubicBezTo>
                    <a:pt x="106" y="201"/>
                    <a:pt x="106" y="201"/>
                    <a:pt x="106" y="201"/>
                  </a:cubicBezTo>
                  <a:cubicBezTo>
                    <a:pt x="105" y="196"/>
                    <a:pt x="105" y="196"/>
                    <a:pt x="105" y="196"/>
                  </a:cubicBezTo>
                  <a:cubicBezTo>
                    <a:pt x="111" y="196"/>
                    <a:pt x="111" y="196"/>
                    <a:pt x="111" y="196"/>
                  </a:cubicBezTo>
                  <a:cubicBezTo>
                    <a:pt x="114" y="192"/>
                    <a:pt x="114" y="192"/>
                    <a:pt x="114" y="192"/>
                  </a:cubicBezTo>
                  <a:cubicBezTo>
                    <a:pt x="114" y="192"/>
                    <a:pt x="117" y="198"/>
                    <a:pt x="119" y="197"/>
                  </a:cubicBezTo>
                  <a:cubicBezTo>
                    <a:pt x="121" y="195"/>
                    <a:pt x="128" y="191"/>
                    <a:pt x="128" y="191"/>
                  </a:cubicBezTo>
                  <a:cubicBezTo>
                    <a:pt x="134" y="198"/>
                    <a:pt x="134" y="198"/>
                    <a:pt x="134" y="198"/>
                  </a:cubicBezTo>
                  <a:cubicBezTo>
                    <a:pt x="138" y="197"/>
                    <a:pt x="138" y="197"/>
                    <a:pt x="138" y="197"/>
                  </a:cubicBezTo>
                  <a:cubicBezTo>
                    <a:pt x="143" y="203"/>
                    <a:pt x="143" y="203"/>
                    <a:pt x="143" y="203"/>
                  </a:cubicBezTo>
                  <a:cubicBezTo>
                    <a:pt x="149" y="198"/>
                    <a:pt x="149" y="198"/>
                    <a:pt x="149" y="198"/>
                  </a:cubicBezTo>
                  <a:cubicBezTo>
                    <a:pt x="163" y="202"/>
                    <a:pt x="163" y="202"/>
                    <a:pt x="163" y="202"/>
                  </a:cubicBezTo>
                  <a:cubicBezTo>
                    <a:pt x="163" y="202"/>
                    <a:pt x="166" y="207"/>
                    <a:pt x="168" y="206"/>
                  </a:cubicBezTo>
                  <a:cubicBezTo>
                    <a:pt x="169" y="206"/>
                    <a:pt x="192" y="195"/>
                    <a:pt x="192" y="195"/>
                  </a:cubicBezTo>
                  <a:cubicBezTo>
                    <a:pt x="199" y="196"/>
                    <a:pt x="199" y="196"/>
                    <a:pt x="199" y="196"/>
                  </a:cubicBezTo>
                  <a:cubicBezTo>
                    <a:pt x="199" y="196"/>
                    <a:pt x="208" y="192"/>
                    <a:pt x="209" y="185"/>
                  </a:cubicBezTo>
                  <a:cubicBezTo>
                    <a:pt x="209" y="176"/>
                    <a:pt x="199" y="171"/>
                    <a:pt x="201" y="168"/>
                  </a:cubicBezTo>
                  <a:cubicBezTo>
                    <a:pt x="204" y="166"/>
                    <a:pt x="215" y="165"/>
                    <a:pt x="215" y="165"/>
                  </a:cubicBezTo>
                  <a:cubicBezTo>
                    <a:pt x="215" y="165"/>
                    <a:pt x="213" y="160"/>
                    <a:pt x="216" y="158"/>
                  </a:cubicBezTo>
                  <a:cubicBezTo>
                    <a:pt x="218" y="156"/>
                    <a:pt x="223" y="159"/>
                    <a:pt x="225" y="156"/>
                  </a:cubicBezTo>
                  <a:cubicBezTo>
                    <a:pt x="226" y="152"/>
                    <a:pt x="221" y="148"/>
                    <a:pt x="224" y="145"/>
                  </a:cubicBezTo>
                  <a:cubicBezTo>
                    <a:pt x="229" y="144"/>
                    <a:pt x="235" y="148"/>
                    <a:pt x="239" y="143"/>
                  </a:cubicBezTo>
                  <a:cubicBezTo>
                    <a:pt x="245" y="139"/>
                    <a:pt x="245" y="136"/>
                    <a:pt x="247" y="134"/>
                  </a:cubicBezTo>
                  <a:cubicBezTo>
                    <a:pt x="249" y="133"/>
                    <a:pt x="250" y="136"/>
                    <a:pt x="250" y="136"/>
                  </a:cubicBezTo>
                  <a:cubicBezTo>
                    <a:pt x="250" y="136"/>
                    <a:pt x="252" y="130"/>
                    <a:pt x="256" y="130"/>
                  </a:cubicBezTo>
                  <a:cubicBezTo>
                    <a:pt x="259" y="132"/>
                    <a:pt x="264" y="138"/>
                    <a:pt x="268" y="139"/>
                  </a:cubicBezTo>
                  <a:cubicBezTo>
                    <a:pt x="273" y="139"/>
                    <a:pt x="278" y="135"/>
                    <a:pt x="278" y="135"/>
                  </a:cubicBezTo>
                  <a:cubicBezTo>
                    <a:pt x="285" y="138"/>
                    <a:pt x="285" y="138"/>
                    <a:pt x="285" y="138"/>
                  </a:cubicBezTo>
                  <a:cubicBezTo>
                    <a:pt x="285" y="133"/>
                    <a:pt x="285" y="133"/>
                    <a:pt x="285" y="133"/>
                  </a:cubicBezTo>
                  <a:cubicBezTo>
                    <a:pt x="288" y="133"/>
                    <a:pt x="288" y="133"/>
                    <a:pt x="288" y="133"/>
                  </a:cubicBezTo>
                  <a:cubicBezTo>
                    <a:pt x="294" y="130"/>
                    <a:pt x="294" y="130"/>
                    <a:pt x="294" y="130"/>
                  </a:cubicBezTo>
                  <a:cubicBezTo>
                    <a:pt x="284" y="121"/>
                    <a:pt x="284" y="121"/>
                    <a:pt x="284" y="121"/>
                  </a:cubicBezTo>
                  <a:cubicBezTo>
                    <a:pt x="278" y="117"/>
                    <a:pt x="278" y="117"/>
                    <a:pt x="278" y="117"/>
                  </a:cubicBezTo>
                  <a:cubicBezTo>
                    <a:pt x="276" y="111"/>
                    <a:pt x="276" y="111"/>
                    <a:pt x="276" y="111"/>
                  </a:cubicBezTo>
                  <a:cubicBezTo>
                    <a:pt x="267" y="103"/>
                    <a:pt x="267" y="103"/>
                    <a:pt x="267" y="103"/>
                  </a:cubicBezTo>
                  <a:cubicBezTo>
                    <a:pt x="267" y="103"/>
                    <a:pt x="266" y="106"/>
                    <a:pt x="264" y="108"/>
                  </a:cubicBezTo>
                  <a:cubicBezTo>
                    <a:pt x="262" y="110"/>
                    <a:pt x="256" y="108"/>
                    <a:pt x="256" y="108"/>
                  </a:cubicBezTo>
                  <a:cubicBezTo>
                    <a:pt x="260" y="98"/>
                    <a:pt x="260" y="98"/>
                    <a:pt x="260" y="98"/>
                  </a:cubicBezTo>
                  <a:cubicBezTo>
                    <a:pt x="268" y="97"/>
                    <a:pt x="268" y="97"/>
                    <a:pt x="268" y="97"/>
                  </a:cubicBezTo>
                  <a:cubicBezTo>
                    <a:pt x="268" y="88"/>
                    <a:pt x="268" y="88"/>
                    <a:pt x="268" y="88"/>
                  </a:cubicBezTo>
                  <a:cubicBezTo>
                    <a:pt x="278" y="85"/>
                    <a:pt x="278" y="85"/>
                    <a:pt x="278" y="85"/>
                  </a:cubicBezTo>
                  <a:cubicBezTo>
                    <a:pt x="278" y="85"/>
                    <a:pt x="274" y="80"/>
                    <a:pt x="273" y="73"/>
                  </a:cubicBezTo>
                  <a:cubicBezTo>
                    <a:pt x="273" y="66"/>
                    <a:pt x="272" y="56"/>
                    <a:pt x="272" y="56"/>
                  </a:cubicBezTo>
                  <a:cubicBezTo>
                    <a:pt x="264" y="56"/>
                    <a:pt x="264" y="56"/>
                    <a:pt x="264" y="56"/>
                  </a:cubicBezTo>
                  <a:cubicBezTo>
                    <a:pt x="264" y="56"/>
                    <a:pt x="274" y="54"/>
                    <a:pt x="275" y="51"/>
                  </a:cubicBezTo>
                  <a:cubicBezTo>
                    <a:pt x="276" y="49"/>
                    <a:pt x="271" y="44"/>
                    <a:pt x="279" y="40"/>
                  </a:cubicBezTo>
                  <a:cubicBezTo>
                    <a:pt x="286" y="34"/>
                    <a:pt x="294" y="38"/>
                    <a:pt x="294" y="38"/>
                  </a:cubicBezTo>
                  <a:cubicBezTo>
                    <a:pt x="300" y="26"/>
                    <a:pt x="300" y="26"/>
                    <a:pt x="300" y="26"/>
                  </a:cubicBezTo>
                  <a:cubicBezTo>
                    <a:pt x="300" y="26"/>
                    <a:pt x="297" y="23"/>
                    <a:pt x="296" y="19"/>
                  </a:cubicBezTo>
                  <a:cubicBezTo>
                    <a:pt x="295" y="17"/>
                    <a:pt x="294" y="14"/>
                    <a:pt x="294" y="14"/>
                  </a:cubicBezTo>
                  <a:close/>
                </a:path>
              </a:pathLst>
            </a:custGeom>
            <a:solidFill>
              <a:srgbClr val="0E6692"/>
            </a:solidFill>
            <a:ln w="3175">
              <a:solidFill>
                <a:schemeClr val="bg1"/>
              </a:solidFill>
              <a:round/>
              <a:headEnd/>
              <a:tailEnd/>
            </a:ln>
          </p:spPr>
          <p:txBody>
            <a:bodyPr/>
            <a:lstStyle/>
            <a:p>
              <a:endParaRPr lang="de-DE" dirty="0">
                <a:solidFill>
                  <a:prstClr val="black"/>
                </a:solidFill>
              </a:endParaRPr>
            </a:p>
          </p:txBody>
        </p:sp>
        <p:sp>
          <p:nvSpPr>
            <p:cNvPr id="44" name="Belgien"/>
            <p:cNvSpPr>
              <a:spLocks/>
            </p:cNvSpPr>
            <p:nvPr/>
          </p:nvSpPr>
          <p:spPr bwMode="auto">
            <a:xfrm>
              <a:off x="4186704" y="3128486"/>
              <a:ext cx="273050" cy="226060"/>
            </a:xfrm>
            <a:custGeom>
              <a:avLst/>
              <a:gdLst>
                <a:gd name="T0" fmla="*/ 150 w 160"/>
                <a:gd name="T1" fmla="*/ 64 h 133"/>
                <a:gd name="T2" fmla="*/ 144 w 160"/>
                <a:gd name="T3" fmla="*/ 49 h 133"/>
                <a:gd name="T4" fmla="*/ 128 w 160"/>
                <a:gd name="T5" fmla="*/ 48 h 133"/>
                <a:gd name="T6" fmla="*/ 132 w 160"/>
                <a:gd name="T7" fmla="*/ 42 h 133"/>
                <a:gd name="T8" fmla="*/ 133 w 160"/>
                <a:gd name="T9" fmla="*/ 33 h 133"/>
                <a:gd name="T10" fmla="*/ 130 w 160"/>
                <a:gd name="T11" fmla="*/ 24 h 133"/>
                <a:gd name="T12" fmla="*/ 123 w 160"/>
                <a:gd name="T13" fmla="*/ 16 h 133"/>
                <a:gd name="T14" fmla="*/ 110 w 160"/>
                <a:gd name="T15" fmla="*/ 12 h 133"/>
                <a:gd name="T16" fmla="*/ 106 w 160"/>
                <a:gd name="T17" fmla="*/ 3 h 133"/>
                <a:gd name="T18" fmla="*/ 96 w 160"/>
                <a:gd name="T19" fmla="*/ 8 h 133"/>
                <a:gd name="T20" fmla="*/ 88 w 160"/>
                <a:gd name="T21" fmla="*/ 5 h 133"/>
                <a:gd name="T22" fmla="*/ 82 w 160"/>
                <a:gd name="T23" fmla="*/ 2 h 133"/>
                <a:gd name="T24" fmla="*/ 77 w 160"/>
                <a:gd name="T25" fmla="*/ 9 h 133"/>
                <a:gd name="T26" fmla="*/ 56 w 160"/>
                <a:gd name="T27" fmla="*/ 17 h 133"/>
                <a:gd name="T28" fmla="*/ 42 w 160"/>
                <a:gd name="T29" fmla="*/ 9 h 133"/>
                <a:gd name="T30" fmla="*/ 35 w 160"/>
                <a:gd name="T31" fmla="*/ 12 h 133"/>
                <a:gd name="T32" fmla="*/ 36 w 160"/>
                <a:gd name="T33" fmla="*/ 5 h 133"/>
                <a:gd name="T34" fmla="*/ 11 w 160"/>
                <a:gd name="T35" fmla="*/ 15 h 133"/>
                <a:gd name="T36" fmla="*/ 1 w 160"/>
                <a:gd name="T37" fmla="*/ 25 h 133"/>
                <a:gd name="T38" fmla="*/ 2 w 160"/>
                <a:gd name="T39" fmla="*/ 29 h 133"/>
                <a:gd name="T40" fmla="*/ 0 w 160"/>
                <a:gd name="T41" fmla="*/ 37 h 133"/>
                <a:gd name="T42" fmla="*/ 8 w 160"/>
                <a:gd name="T43" fmla="*/ 44 h 133"/>
                <a:gd name="T44" fmla="*/ 15 w 160"/>
                <a:gd name="T45" fmla="*/ 41 h 133"/>
                <a:gd name="T46" fmla="*/ 25 w 160"/>
                <a:gd name="T47" fmla="*/ 48 h 133"/>
                <a:gd name="T48" fmla="*/ 28 w 160"/>
                <a:gd name="T49" fmla="*/ 62 h 133"/>
                <a:gd name="T50" fmla="*/ 41 w 160"/>
                <a:gd name="T51" fmla="*/ 64 h 133"/>
                <a:gd name="T52" fmla="*/ 49 w 160"/>
                <a:gd name="T53" fmla="*/ 72 h 133"/>
                <a:gd name="T54" fmla="*/ 58 w 160"/>
                <a:gd name="T55" fmla="*/ 87 h 133"/>
                <a:gd name="T56" fmla="*/ 60 w 160"/>
                <a:gd name="T57" fmla="*/ 100 h 133"/>
                <a:gd name="T58" fmla="*/ 73 w 160"/>
                <a:gd name="T59" fmla="*/ 103 h 133"/>
                <a:gd name="T60" fmla="*/ 80 w 160"/>
                <a:gd name="T61" fmla="*/ 98 h 133"/>
                <a:gd name="T62" fmla="*/ 86 w 160"/>
                <a:gd name="T63" fmla="*/ 100 h 133"/>
                <a:gd name="T64" fmla="*/ 86 w 160"/>
                <a:gd name="T65" fmla="*/ 110 h 133"/>
                <a:gd name="T66" fmla="*/ 95 w 160"/>
                <a:gd name="T67" fmla="*/ 112 h 133"/>
                <a:gd name="T68" fmla="*/ 107 w 160"/>
                <a:gd name="T69" fmla="*/ 124 h 133"/>
                <a:gd name="T70" fmla="*/ 129 w 160"/>
                <a:gd name="T71" fmla="*/ 132 h 133"/>
                <a:gd name="T72" fmla="*/ 128 w 160"/>
                <a:gd name="T73" fmla="*/ 105 h 133"/>
                <a:gd name="T74" fmla="*/ 138 w 160"/>
                <a:gd name="T75" fmla="*/ 90 h 133"/>
                <a:gd name="T76" fmla="*/ 150 w 160"/>
                <a:gd name="T77" fmla="*/ 85 h 133"/>
                <a:gd name="T78" fmla="*/ 156 w 160"/>
                <a:gd name="T79" fmla="*/ 69 h 1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0"/>
                <a:gd name="T121" fmla="*/ 0 h 133"/>
                <a:gd name="T122" fmla="*/ 160 w 160"/>
                <a:gd name="T123" fmla="*/ 133 h 1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0" h="133">
                  <a:moveTo>
                    <a:pt x="156" y="69"/>
                  </a:moveTo>
                  <a:cubicBezTo>
                    <a:pt x="154" y="66"/>
                    <a:pt x="150" y="70"/>
                    <a:pt x="150" y="64"/>
                  </a:cubicBezTo>
                  <a:cubicBezTo>
                    <a:pt x="150" y="63"/>
                    <a:pt x="153" y="61"/>
                    <a:pt x="154" y="60"/>
                  </a:cubicBezTo>
                  <a:cubicBezTo>
                    <a:pt x="150" y="59"/>
                    <a:pt x="146" y="54"/>
                    <a:pt x="144" y="49"/>
                  </a:cubicBezTo>
                  <a:cubicBezTo>
                    <a:pt x="143" y="49"/>
                    <a:pt x="139" y="51"/>
                    <a:pt x="136" y="50"/>
                  </a:cubicBezTo>
                  <a:cubicBezTo>
                    <a:pt x="132" y="50"/>
                    <a:pt x="128" y="48"/>
                    <a:pt x="128" y="48"/>
                  </a:cubicBezTo>
                  <a:cubicBezTo>
                    <a:pt x="128" y="48"/>
                    <a:pt x="124" y="47"/>
                    <a:pt x="127" y="44"/>
                  </a:cubicBezTo>
                  <a:cubicBezTo>
                    <a:pt x="128" y="42"/>
                    <a:pt x="132" y="42"/>
                    <a:pt x="132" y="42"/>
                  </a:cubicBezTo>
                  <a:cubicBezTo>
                    <a:pt x="133" y="37"/>
                    <a:pt x="133" y="37"/>
                    <a:pt x="133" y="37"/>
                  </a:cubicBezTo>
                  <a:cubicBezTo>
                    <a:pt x="133" y="37"/>
                    <a:pt x="132" y="34"/>
                    <a:pt x="133" y="33"/>
                  </a:cubicBezTo>
                  <a:cubicBezTo>
                    <a:pt x="135" y="31"/>
                    <a:pt x="138" y="29"/>
                    <a:pt x="136" y="27"/>
                  </a:cubicBezTo>
                  <a:cubicBezTo>
                    <a:pt x="133" y="24"/>
                    <a:pt x="130" y="24"/>
                    <a:pt x="130" y="24"/>
                  </a:cubicBezTo>
                  <a:cubicBezTo>
                    <a:pt x="126" y="19"/>
                    <a:pt x="126" y="19"/>
                    <a:pt x="126" y="19"/>
                  </a:cubicBezTo>
                  <a:cubicBezTo>
                    <a:pt x="126" y="19"/>
                    <a:pt x="127" y="16"/>
                    <a:pt x="123" y="16"/>
                  </a:cubicBezTo>
                  <a:cubicBezTo>
                    <a:pt x="120" y="15"/>
                    <a:pt x="117" y="18"/>
                    <a:pt x="114" y="17"/>
                  </a:cubicBezTo>
                  <a:cubicBezTo>
                    <a:pt x="111" y="17"/>
                    <a:pt x="110" y="12"/>
                    <a:pt x="110" y="12"/>
                  </a:cubicBezTo>
                  <a:cubicBezTo>
                    <a:pt x="105" y="10"/>
                    <a:pt x="105" y="10"/>
                    <a:pt x="105" y="10"/>
                  </a:cubicBezTo>
                  <a:cubicBezTo>
                    <a:pt x="105" y="10"/>
                    <a:pt x="108" y="5"/>
                    <a:pt x="106" y="3"/>
                  </a:cubicBezTo>
                  <a:cubicBezTo>
                    <a:pt x="103" y="2"/>
                    <a:pt x="101" y="8"/>
                    <a:pt x="101" y="8"/>
                  </a:cubicBezTo>
                  <a:cubicBezTo>
                    <a:pt x="96" y="8"/>
                    <a:pt x="96" y="8"/>
                    <a:pt x="96" y="8"/>
                  </a:cubicBezTo>
                  <a:cubicBezTo>
                    <a:pt x="96" y="8"/>
                    <a:pt x="100" y="1"/>
                    <a:pt x="97" y="1"/>
                  </a:cubicBezTo>
                  <a:cubicBezTo>
                    <a:pt x="93" y="1"/>
                    <a:pt x="88" y="5"/>
                    <a:pt x="88" y="5"/>
                  </a:cubicBezTo>
                  <a:cubicBezTo>
                    <a:pt x="85" y="5"/>
                    <a:pt x="85" y="5"/>
                    <a:pt x="85" y="5"/>
                  </a:cubicBezTo>
                  <a:cubicBezTo>
                    <a:pt x="85" y="5"/>
                    <a:pt x="85" y="0"/>
                    <a:pt x="82" y="2"/>
                  </a:cubicBezTo>
                  <a:cubicBezTo>
                    <a:pt x="78" y="3"/>
                    <a:pt x="80" y="9"/>
                    <a:pt x="80" y="9"/>
                  </a:cubicBezTo>
                  <a:cubicBezTo>
                    <a:pt x="77" y="9"/>
                    <a:pt x="77" y="9"/>
                    <a:pt x="77" y="9"/>
                  </a:cubicBezTo>
                  <a:cubicBezTo>
                    <a:pt x="73" y="8"/>
                    <a:pt x="73" y="8"/>
                    <a:pt x="73" y="8"/>
                  </a:cubicBezTo>
                  <a:cubicBezTo>
                    <a:pt x="73" y="8"/>
                    <a:pt x="63" y="18"/>
                    <a:pt x="56" y="17"/>
                  </a:cubicBezTo>
                  <a:cubicBezTo>
                    <a:pt x="49" y="17"/>
                    <a:pt x="52" y="12"/>
                    <a:pt x="52" y="12"/>
                  </a:cubicBezTo>
                  <a:cubicBezTo>
                    <a:pt x="42" y="9"/>
                    <a:pt x="42" y="9"/>
                    <a:pt x="42" y="9"/>
                  </a:cubicBezTo>
                  <a:cubicBezTo>
                    <a:pt x="41" y="13"/>
                    <a:pt x="41" y="13"/>
                    <a:pt x="41" y="13"/>
                  </a:cubicBezTo>
                  <a:cubicBezTo>
                    <a:pt x="35" y="12"/>
                    <a:pt x="35" y="12"/>
                    <a:pt x="35" y="12"/>
                  </a:cubicBezTo>
                  <a:cubicBezTo>
                    <a:pt x="35" y="12"/>
                    <a:pt x="34" y="9"/>
                    <a:pt x="34" y="8"/>
                  </a:cubicBezTo>
                  <a:cubicBezTo>
                    <a:pt x="35" y="7"/>
                    <a:pt x="35" y="6"/>
                    <a:pt x="36" y="5"/>
                  </a:cubicBezTo>
                  <a:cubicBezTo>
                    <a:pt x="34" y="5"/>
                    <a:pt x="31" y="5"/>
                    <a:pt x="24" y="7"/>
                  </a:cubicBezTo>
                  <a:cubicBezTo>
                    <a:pt x="16" y="11"/>
                    <a:pt x="14" y="13"/>
                    <a:pt x="11" y="15"/>
                  </a:cubicBezTo>
                  <a:cubicBezTo>
                    <a:pt x="7" y="16"/>
                    <a:pt x="1" y="18"/>
                    <a:pt x="1" y="18"/>
                  </a:cubicBezTo>
                  <a:cubicBezTo>
                    <a:pt x="1" y="25"/>
                    <a:pt x="1" y="25"/>
                    <a:pt x="1" y="25"/>
                  </a:cubicBezTo>
                  <a:cubicBezTo>
                    <a:pt x="2" y="25"/>
                    <a:pt x="2" y="25"/>
                    <a:pt x="2" y="25"/>
                  </a:cubicBezTo>
                  <a:cubicBezTo>
                    <a:pt x="2" y="29"/>
                    <a:pt x="2" y="29"/>
                    <a:pt x="2" y="29"/>
                  </a:cubicBezTo>
                  <a:cubicBezTo>
                    <a:pt x="1" y="30"/>
                    <a:pt x="1" y="30"/>
                    <a:pt x="1" y="30"/>
                  </a:cubicBezTo>
                  <a:cubicBezTo>
                    <a:pt x="0" y="37"/>
                    <a:pt x="0" y="37"/>
                    <a:pt x="0" y="37"/>
                  </a:cubicBezTo>
                  <a:cubicBezTo>
                    <a:pt x="0" y="37"/>
                    <a:pt x="1" y="35"/>
                    <a:pt x="3" y="37"/>
                  </a:cubicBezTo>
                  <a:cubicBezTo>
                    <a:pt x="6" y="38"/>
                    <a:pt x="8" y="44"/>
                    <a:pt x="8" y="44"/>
                  </a:cubicBezTo>
                  <a:cubicBezTo>
                    <a:pt x="12" y="45"/>
                    <a:pt x="12" y="45"/>
                    <a:pt x="12" y="45"/>
                  </a:cubicBezTo>
                  <a:cubicBezTo>
                    <a:pt x="12" y="45"/>
                    <a:pt x="13" y="41"/>
                    <a:pt x="15" y="41"/>
                  </a:cubicBezTo>
                  <a:cubicBezTo>
                    <a:pt x="22" y="41"/>
                    <a:pt x="22" y="41"/>
                    <a:pt x="22" y="41"/>
                  </a:cubicBezTo>
                  <a:cubicBezTo>
                    <a:pt x="25" y="48"/>
                    <a:pt x="25" y="48"/>
                    <a:pt x="25" y="48"/>
                  </a:cubicBezTo>
                  <a:cubicBezTo>
                    <a:pt x="25" y="59"/>
                    <a:pt x="25" y="59"/>
                    <a:pt x="25" y="59"/>
                  </a:cubicBezTo>
                  <a:cubicBezTo>
                    <a:pt x="28" y="62"/>
                    <a:pt x="28" y="62"/>
                    <a:pt x="28" y="62"/>
                  </a:cubicBezTo>
                  <a:cubicBezTo>
                    <a:pt x="35" y="59"/>
                    <a:pt x="35" y="59"/>
                    <a:pt x="35" y="59"/>
                  </a:cubicBezTo>
                  <a:cubicBezTo>
                    <a:pt x="41" y="64"/>
                    <a:pt x="41" y="64"/>
                    <a:pt x="41" y="64"/>
                  </a:cubicBezTo>
                  <a:cubicBezTo>
                    <a:pt x="41" y="64"/>
                    <a:pt x="38" y="77"/>
                    <a:pt x="40" y="76"/>
                  </a:cubicBezTo>
                  <a:cubicBezTo>
                    <a:pt x="44" y="76"/>
                    <a:pt x="44" y="71"/>
                    <a:pt x="49" y="72"/>
                  </a:cubicBezTo>
                  <a:cubicBezTo>
                    <a:pt x="53" y="73"/>
                    <a:pt x="61" y="74"/>
                    <a:pt x="61" y="78"/>
                  </a:cubicBezTo>
                  <a:cubicBezTo>
                    <a:pt x="61" y="84"/>
                    <a:pt x="58" y="87"/>
                    <a:pt x="58" y="87"/>
                  </a:cubicBezTo>
                  <a:cubicBezTo>
                    <a:pt x="62" y="91"/>
                    <a:pt x="62" y="91"/>
                    <a:pt x="62" y="91"/>
                  </a:cubicBezTo>
                  <a:cubicBezTo>
                    <a:pt x="62" y="91"/>
                    <a:pt x="53" y="97"/>
                    <a:pt x="60" y="100"/>
                  </a:cubicBezTo>
                  <a:cubicBezTo>
                    <a:pt x="65" y="102"/>
                    <a:pt x="70" y="100"/>
                    <a:pt x="70" y="100"/>
                  </a:cubicBezTo>
                  <a:cubicBezTo>
                    <a:pt x="73" y="103"/>
                    <a:pt x="73" y="103"/>
                    <a:pt x="73" y="103"/>
                  </a:cubicBezTo>
                  <a:cubicBezTo>
                    <a:pt x="77" y="100"/>
                    <a:pt x="77" y="100"/>
                    <a:pt x="77" y="100"/>
                  </a:cubicBezTo>
                  <a:cubicBezTo>
                    <a:pt x="80" y="98"/>
                    <a:pt x="80" y="98"/>
                    <a:pt x="80" y="98"/>
                  </a:cubicBezTo>
                  <a:cubicBezTo>
                    <a:pt x="80" y="98"/>
                    <a:pt x="86" y="85"/>
                    <a:pt x="89" y="88"/>
                  </a:cubicBezTo>
                  <a:cubicBezTo>
                    <a:pt x="93" y="91"/>
                    <a:pt x="86" y="100"/>
                    <a:pt x="86" y="100"/>
                  </a:cubicBezTo>
                  <a:cubicBezTo>
                    <a:pt x="86" y="100"/>
                    <a:pt x="88" y="100"/>
                    <a:pt x="88" y="103"/>
                  </a:cubicBezTo>
                  <a:cubicBezTo>
                    <a:pt x="89" y="105"/>
                    <a:pt x="86" y="110"/>
                    <a:pt x="86" y="110"/>
                  </a:cubicBezTo>
                  <a:cubicBezTo>
                    <a:pt x="88" y="112"/>
                    <a:pt x="88" y="112"/>
                    <a:pt x="88" y="112"/>
                  </a:cubicBezTo>
                  <a:cubicBezTo>
                    <a:pt x="95" y="112"/>
                    <a:pt x="95" y="112"/>
                    <a:pt x="95" y="112"/>
                  </a:cubicBezTo>
                  <a:cubicBezTo>
                    <a:pt x="107" y="122"/>
                    <a:pt x="107" y="122"/>
                    <a:pt x="107" y="122"/>
                  </a:cubicBezTo>
                  <a:cubicBezTo>
                    <a:pt x="107" y="124"/>
                    <a:pt x="107" y="124"/>
                    <a:pt x="107" y="124"/>
                  </a:cubicBezTo>
                  <a:cubicBezTo>
                    <a:pt x="114" y="133"/>
                    <a:pt x="114" y="133"/>
                    <a:pt x="114" y="133"/>
                  </a:cubicBezTo>
                  <a:cubicBezTo>
                    <a:pt x="129" y="132"/>
                    <a:pt x="129" y="132"/>
                    <a:pt x="129" y="132"/>
                  </a:cubicBezTo>
                  <a:cubicBezTo>
                    <a:pt x="132" y="124"/>
                    <a:pt x="132" y="124"/>
                    <a:pt x="132" y="124"/>
                  </a:cubicBezTo>
                  <a:cubicBezTo>
                    <a:pt x="128" y="105"/>
                    <a:pt x="128" y="105"/>
                    <a:pt x="128" y="105"/>
                  </a:cubicBezTo>
                  <a:cubicBezTo>
                    <a:pt x="131" y="104"/>
                    <a:pt x="131" y="104"/>
                    <a:pt x="131" y="104"/>
                  </a:cubicBezTo>
                  <a:cubicBezTo>
                    <a:pt x="138" y="90"/>
                    <a:pt x="138" y="90"/>
                    <a:pt x="138" y="90"/>
                  </a:cubicBezTo>
                  <a:cubicBezTo>
                    <a:pt x="147" y="92"/>
                    <a:pt x="147" y="92"/>
                    <a:pt x="147" y="92"/>
                  </a:cubicBezTo>
                  <a:cubicBezTo>
                    <a:pt x="148" y="89"/>
                    <a:pt x="148" y="87"/>
                    <a:pt x="150" y="85"/>
                  </a:cubicBezTo>
                  <a:cubicBezTo>
                    <a:pt x="152" y="82"/>
                    <a:pt x="157" y="81"/>
                    <a:pt x="159" y="80"/>
                  </a:cubicBezTo>
                  <a:cubicBezTo>
                    <a:pt x="160" y="78"/>
                    <a:pt x="157" y="70"/>
                    <a:pt x="156" y="69"/>
                  </a:cubicBezTo>
                  <a:close/>
                </a:path>
              </a:pathLst>
            </a:custGeom>
            <a:solidFill>
              <a:srgbClr val="FF5050"/>
            </a:solidFill>
            <a:ln w="3175">
              <a:solidFill>
                <a:schemeClr val="bg1"/>
              </a:solidFill>
              <a:round/>
              <a:headEnd/>
              <a:tailEnd/>
            </a:ln>
          </p:spPr>
          <p:txBody>
            <a:bodyPr/>
            <a:lstStyle/>
            <a:p>
              <a:endParaRPr lang="de-DE" dirty="0">
                <a:solidFill>
                  <a:prstClr val="black"/>
                </a:solidFill>
              </a:endParaRPr>
            </a:p>
          </p:txBody>
        </p:sp>
        <p:sp>
          <p:nvSpPr>
            <p:cNvPr id="61" name="Mazedonien"/>
            <p:cNvSpPr>
              <a:spLocks/>
            </p:cNvSpPr>
            <p:nvPr/>
          </p:nvSpPr>
          <p:spPr bwMode="auto">
            <a:xfrm>
              <a:off x="5592077" y="4090511"/>
              <a:ext cx="214630" cy="180340"/>
            </a:xfrm>
            <a:custGeom>
              <a:avLst/>
              <a:gdLst>
                <a:gd name="T0" fmla="*/ 122 w 126"/>
                <a:gd name="T1" fmla="*/ 42 h 106"/>
                <a:gd name="T2" fmla="*/ 125 w 126"/>
                <a:gd name="T3" fmla="*/ 33 h 106"/>
                <a:gd name="T4" fmla="*/ 116 w 126"/>
                <a:gd name="T5" fmla="*/ 29 h 106"/>
                <a:gd name="T6" fmla="*/ 115 w 126"/>
                <a:gd name="T7" fmla="*/ 16 h 106"/>
                <a:gd name="T8" fmla="*/ 105 w 126"/>
                <a:gd name="T9" fmla="*/ 16 h 106"/>
                <a:gd name="T10" fmla="*/ 95 w 126"/>
                <a:gd name="T11" fmla="*/ 9 h 106"/>
                <a:gd name="T12" fmla="*/ 86 w 126"/>
                <a:gd name="T13" fmla="*/ 3 h 106"/>
                <a:gd name="T14" fmla="*/ 82 w 126"/>
                <a:gd name="T15" fmla="*/ 0 h 106"/>
                <a:gd name="T16" fmla="*/ 75 w 126"/>
                <a:gd name="T17" fmla="*/ 7 h 106"/>
                <a:gd name="T18" fmla="*/ 65 w 126"/>
                <a:gd name="T19" fmla="*/ 5 h 106"/>
                <a:gd name="T20" fmla="*/ 53 w 126"/>
                <a:gd name="T21" fmla="*/ 12 h 106"/>
                <a:gd name="T22" fmla="*/ 43 w 126"/>
                <a:gd name="T23" fmla="*/ 12 h 106"/>
                <a:gd name="T24" fmla="*/ 35 w 126"/>
                <a:gd name="T25" fmla="*/ 27 h 106"/>
                <a:gd name="T26" fmla="*/ 26 w 126"/>
                <a:gd name="T27" fmla="*/ 18 h 106"/>
                <a:gd name="T28" fmla="*/ 21 w 126"/>
                <a:gd name="T29" fmla="*/ 24 h 106"/>
                <a:gd name="T30" fmla="*/ 11 w 126"/>
                <a:gd name="T31" fmla="*/ 29 h 106"/>
                <a:gd name="T32" fmla="*/ 13 w 126"/>
                <a:gd name="T33" fmla="*/ 43 h 106"/>
                <a:gd name="T34" fmla="*/ 3 w 126"/>
                <a:gd name="T35" fmla="*/ 49 h 106"/>
                <a:gd name="T36" fmla="*/ 5 w 126"/>
                <a:gd name="T37" fmla="*/ 61 h 106"/>
                <a:gd name="T38" fmla="*/ 0 w 126"/>
                <a:gd name="T39" fmla="*/ 65 h 106"/>
                <a:gd name="T40" fmla="*/ 7 w 126"/>
                <a:gd name="T41" fmla="*/ 74 h 106"/>
                <a:gd name="T42" fmla="*/ 3 w 126"/>
                <a:gd name="T43" fmla="*/ 79 h 106"/>
                <a:gd name="T44" fmla="*/ 10 w 126"/>
                <a:gd name="T45" fmla="*/ 93 h 106"/>
                <a:gd name="T46" fmla="*/ 15 w 126"/>
                <a:gd name="T47" fmla="*/ 94 h 106"/>
                <a:gd name="T48" fmla="*/ 19 w 126"/>
                <a:gd name="T49" fmla="*/ 106 h 106"/>
                <a:gd name="T50" fmla="*/ 26 w 126"/>
                <a:gd name="T51" fmla="*/ 102 h 106"/>
                <a:gd name="T52" fmla="*/ 31 w 126"/>
                <a:gd name="T53" fmla="*/ 103 h 106"/>
                <a:gd name="T54" fmla="*/ 32 w 126"/>
                <a:gd name="T55" fmla="*/ 106 h 106"/>
                <a:gd name="T56" fmla="*/ 48 w 126"/>
                <a:gd name="T57" fmla="*/ 105 h 106"/>
                <a:gd name="T58" fmla="*/ 57 w 126"/>
                <a:gd name="T59" fmla="*/ 99 h 106"/>
                <a:gd name="T60" fmla="*/ 63 w 126"/>
                <a:gd name="T61" fmla="*/ 101 h 106"/>
                <a:gd name="T62" fmla="*/ 73 w 126"/>
                <a:gd name="T63" fmla="*/ 95 h 106"/>
                <a:gd name="T64" fmla="*/ 76 w 126"/>
                <a:gd name="T65" fmla="*/ 83 h 106"/>
                <a:gd name="T66" fmla="*/ 82 w 126"/>
                <a:gd name="T67" fmla="*/ 79 h 106"/>
                <a:gd name="T68" fmla="*/ 89 w 126"/>
                <a:gd name="T69" fmla="*/ 80 h 106"/>
                <a:gd name="T70" fmla="*/ 93 w 126"/>
                <a:gd name="T71" fmla="*/ 77 h 106"/>
                <a:gd name="T72" fmla="*/ 112 w 126"/>
                <a:gd name="T73" fmla="*/ 78 h 106"/>
                <a:gd name="T74" fmla="*/ 113 w 126"/>
                <a:gd name="T75" fmla="*/ 74 h 106"/>
                <a:gd name="T76" fmla="*/ 117 w 126"/>
                <a:gd name="T77" fmla="*/ 77 h 106"/>
                <a:gd name="T78" fmla="*/ 117 w 126"/>
                <a:gd name="T79" fmla="*/ 63 h 106"/>
                <a:gd name="T80" fmla="*/ 126 w 126"/>
                <a:gd name="T81" fmla="*/ 62 h 106"/>
                <a:gd name="T82" fmla="*/ 122 w 126"/>
                <a:gd name="T83" fmla="*/ 42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6"/>
                <a:gd name="T127" fmla="*/ 0 h 106"/>
                <a:gd name="T128" fmla="*/ 126 w 126"/>
                <a:gd name="T129" fmla="*/ 106 h 1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6" h="106">
                  <a:moveTo>
                    <a:pt x="122" y="42"/>
                  </a:moveTo>
                  <a:cubicBezTo>
                    <a:pt x="125" y="33"/>
                    <a:pt x="125" y="33"/>
                    <a:pt x="125" y="33"/>
                  </a:cubicBezTo>
                  <a:cubicBezTo>
                    <a:pt x="116" y="29"/>
                    <a:pt x="116" y="29"/>
                    <a:pt x="116" y="29"/>
                  </a:cubicBezTo>
                  <a:cubicBezTo>
                    <a:pt x="115" y="16"/>
                    <a:pt x="115" y="16"/>
                    <a:pt x="115" y="16"/>
                  </a:cubicBezTo>
                  <a:cubicBezTo>
                    <a:pt x="105" y="16"/>
                    <a:pt x="105" y="16"/>
                    <a:pt x="105" y="16"/>
                  </a:cubicBezTo>
                  <a:cubicBezTo>
                    <a:pt x="100" y="17"/>
                    <a:pt x="97" y="12"/>
                    <a:pt x="95" y="9"/>
                  </a:cubicBezTo>
                  <a:cubicBezTo>
                    <a:pt x="93" y="7"/>
                    <a:pt x="86" y="3"/>
                    <a:pt x="86" y="3"/>
                  </a:cubicBezTo>
                  <a:cubicBezTo>
                    <a:pt x="82" y="0"/>
                    <a:pt x="82" y="0"/>
                    <a:pt x="82" y="0"/>
                  </a:cubicBezTo>
                  <a:cubicBezTo>
                    <a:pt x="75" y="7"/>
                    <a:pt x="75" y="7"/>
                    <a:pt x="75" y="7"/>
                  </a:cubicBezTo>
                  <a:cubicBezTo>
                    <a:pt x="65" y="5"/>
                    <a:pt x="65" y="5"/>
                    <a:pt x="65" y="5"/>
                  </a:cubicBezTo>
                  <a:cubicBezTo>
                    <a:pt x="65" y="5"/>
                    <a:pt x="58" y="12"/>
                    <a:pt x="53" y="12"/>
                  </a:cubicBezTo>
                  <a:cubicBezTo>
                    <a:pt x="49" y="13"/>
                    <a:pt x="43" y="12"/>
                    <a:pt x="43" y="12"/>
                  </a:cubicBezTo>
                  <a:cubicBezTo>
                    <a:pt x="35" y="27"/>
                    <a:pt x="35" y="27"/>
                    <a:pt x="35" y="27"/>
                  </a:cubicBezTo>
                  <a:cubicBezTo>
                    <a:pt x="26" y="18"/>
                    <a:pt x="26" y="18"/>
                    <a:pt x="26" y="18"/>
                  </a:cubicBezTo>
                  <a:cubicBezTo>
                    <a:pt x="21" y="24"/>
                    <a:pt x="21" y="24"/>
                    <a:pt x="21" y="24"/>
                  </a:cubicBezTo>
                  <a:cubicBezTo>
                    <a:pt x="21" y="24"/>
                    <a:pt x="14" y="24"/>
                    <a:pt x="11" y="29"/>
                  </a:cubicBezTo>
                  <a:cubicBezTo>
                    <a:pt x="9" y="33"/>
                    <a:pt x="13" y="43"/>
                    <a:pt x="13" y="43"/>
                  </a:cubicBezTo>
                  <a:cubicBezTo>
                    <a:pt x="3" y="49"/>
                    <a:pt x="3" y="49"/>
                    <a:pt x="3" y="49"/>
                  </a:cubicBezTo>
                  <a:cubicBezTo>
                    <a:pt x="5" y="61"/>
                    <a:pt x="5" y="61"/>
                    <a:pt x="5" y="61"/>
                  </a:cubicBezTo>
                  <a:cubicBezTo>
                    <a:pt x="0" y="65"/>
                    <a:pt x="0" y="65"/>
                    <a:pt x="0" y="65"/>
                  </a:cubicBezTo>
                  <a:cubicBezTo>
                    <a:pt x="7" y="74"/>
                    <a:pt x="7" y="74"/>
                    <a:pt x="7" y="74"/>
                  </a:cubicBezTo>
                  <a:cubicBezTo>
                    <a:pt x="3" y="79"/>
                    <a:pt x="3" y="79"/>
                    <a:pt x="3" y="79"/>
                  </a:cubicBezTo>
                  <a:cubicBezTo>
                    <a:pt x="10" y="93"/>
                    <a:pt x="10" y="93"/>
                    <a:pt x="10" y="93"/>
                  </a:cubicBezTo>
                  <a:cubicBezTo>
                    <a:pt x="15" y="94"/>
                    <a:pt x="15" y="94"/>
                    <a:pt x="15" y="94"/>
                  </a:cubicBezTo>
                  <a:cubicBezTo>
                    <a:pt x="19" y="106"/>
                    <a:pt x="19" y="106"/>
                    <a:pt x="19" y="106"/>
                  </a:cubicBezTo>
                  <a:cubicBezTo>
                    <a:pt x="26" y="102"/>
                    <a:pt x="26" y="102"/>
                    <a:pt x="26" y="102"/>
                  </a:cubicBezTo>
                  <a:cubicBezTo>
                    <a:pt x="31" y="103"/>
                    <a:pt x="31" y="103"/>
                    <a:pt x="31" y="103"/>
                  </a:cubicBezTo>
                  <a:cubicBezTo>
                    <a:pt x="32" y="106"/>
                    <a:pt x="32" y="106"/>
                    <a:pt x="32" y="106"/>
                  </a:cubicBezTo>
                  <a:cubicBezTo>
                    <a:pt x="48" y="105"/>
                    <a:pt x="48" y="105"/>
                    <a:pt x="48" y="105"/>
                  </a:cubicBezTo>
                  <a:cubicBezTo>
                    <a:pt x="48" y="105"/>
                    <a:pt x="53" y="99"/>
                    <a:pt x="57" y="99"/>
                  </a:cubicBezTo>
                  <a:cubicBezTo>
                    <a:pt x="59" y="99"/>
                    <a:pt x="63" y="101"/>
                    <a:pt x="63" y="101"/>
                  </a:cubicBezTo>
                  <a:cubicBezTo>
                    <a:pt x="63" y="101"/>
                    <a:pt x="69" y="97"/>
                    <a:pt x="73" y="95"/>
                  </a:cubicBezTo>
                  <a:cubicBezTo>
                    <a:pt x="76" y="92"/>
                    <a:pt x="74" y="88"/>
                    <a:pt x="76" y="83"/>
                  </a:cubicBezTo>
                  <a:cubicBezTo>
                    <a:pt x="78" y="80"/>
                    <a:pt x="82" y="79"/>
                    <a:pt x="82" y="79"/>
                  </a:cubicBezTo>
                  <a:cubicBezTo>
                    <a:pt x="89" y="80"/>
                    <a:pt x="89" y="80"/>
                    <a:pt x="89" y="80"/>
                  </a:cubicBezTo>
                  <a:cubicBezTo>
                    <a:pt x="93" y="77"/>
                    <a:pt x="93" y="77"/>
                    <a:pt x="93" y="77"/>
                  </a:cubicBezTo>
                  <a:cubicBezTo>
                    <a:pt x="112" y="78"/>
                    <a:pt x="112" y="78"/>
                    <a:pt x="112" y="78"/>
                  </a:cubicBezTo>
                  <a:cubicBezTo>
                    <a:pt x="113" y="74"/>
                    <a:pt x="113" y="74"/>
                    <a:pt x="113" y="74"/>
                  </a:cubicBezTo>
                  <a:cubicBezTo>
                    <a:pt x="117" y="77"/>
                    <a:pt x="117" y="77"/>
                    <a:pt x="117" y="77"/>
                  </a:cubicBezTo>
                  <a:cubicBezTo>
                    <a:pt x="117" y="77"/>
                    <a:pt x="116" y="67"/>
                    <a:pt x="117" y="63"/>
                  </a:cubicBezTo>
                  <a:cubicBezTo>
                    <a:pt x="117" y="60"/>
                    <a:pt x="126" y="62"/>
                    <a:pt x="126" y="62"/>
                  </a:cubicBezTo>
                  <a:lnTo>
                    <a:pt x="122" y="42"/>
                  </a:lnTo>
                  <a:close/>
                </a:path>
              </a:pathLst>
            </a:custGeom>
            <a:solidFill>
              <a:srgbClr val="B9CDE5"/>
            </a:solidFill>
            <a:ln w="3175">
              <a:solidFill>
                <a:schemeClr val="bg1"/>
              </a:solidFill>
              <a:round/>
              <a:headEnd/>
              <a:tailEnd/>
            </a:ln>
          </p:spPr>
          <p:txBody>
            <a:bodyPr/>
            <a:lstStyle/>
            <a:p>
              <a:endParaRPr lang="de-DE" dirty="0">
                <a:solidFill>
                  <a:prstClr val="black"/>
                </a:solidFill>
              </a:endParaRPr>
            </a:p>
          </p:txBody>
        </p:sp>
      </p:grpSp>
      <p:sp>
        <p:nvSpPr>
          <p:cNvPr id="64" name="TextBox 6"/>
          <p:cNvSpPr txBox="1"/>
          <p:nvPr/>
        </p:nvSpPr>
        <p:spPr>
          <a:xfrm>
            <a:off x="487440" y="1204929"/>
            <a:ext cx="3292471" cy="3167021"/>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GB" sz="1400" dirty="0">
                <a:solidFill>
                  <a:srgbClr val="000000"/>
                </a:solidFill>
                <a:latin typeface="Arial"/>
              </a:rPr>
              <a:t>The number of FTTH/B subscribers in the EU28 has grown more than fourfold since the last FTTH Council Europe study on socio-economic benefits of FTTH. </a:t>
            </a:r>
          </a:p>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GB" sz="1400" dirty="0">
                <a:solidFill>
                  <a:srgbClr val="000000"/>
                </a:solidFill>
                <a:latin typeface="Arial"/>
              </a:rPr>
              <a:t>Scandinavian and Baltic countries lead the way with regard to current penetration of FTTH/B.</a:t>
            </a:r>
          </a:p>
          <a:p>
            <a:pPr marL="285750" indent="-285750" eaLnBrk="0" fontAlgn="base" hangingPunct="0">
              <a:lnSpc>
                <a:spcPct val="110000"/>
              </a:lnSpc>
              <a:spcAft>
                <a:spcPts val="600"/>
              </a:spcAft>
              <a:buClr>
                <a:srgbClr val="0080CC"/>
              </a:buClr>
              <a:buSzPct val="135000"/>
              <a:buFont typeface="Wingdings" panose="05000000000000000000" pitchFamily="2" charset="2"/>
              <a:buChar char="§"/>
            </a:pPr>
            <a:r>
              <a:rPr lang="en-GB" sz="1400" dirty="0">
                <a:solidFill>
                  <a:srgbClr val="000000"/>
                </a:solidFill>
                <a:latin typeface="Arial"/>
              </a:rPr>
              <a:t>FTTH/B pioneers Sweden and the Netherlands were selected to trace the socio-economic effects of fibre in the present study.</a:t>
            </a:r>
          </a:p>
        </p:txBody>
      </p:sp>
    </p:spTree>
    <p:extLst>
      <p:ext uri="{BB962C8B-B14F-4D97-AF65-F5344CB8AC3E}">
        <p14:creationId xmlns:p14="http://schemas.microsoft.com/office/powerpoint/2010/main" val="2178210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21490" r="1523"/>
          <a:stretch/>
        </p:blipFill>
        <p:spPr>
          <a:xfrm>
            <a:off x="0" y="6990"/>
            <a:ext cx="9144000" cy="4860000"/>
          </a:xfrm>
          <a:prstGeom prst="rect">
            <a:avLst/>
          </a:prstGeom>
        </p:spPr>
      </p:pic>
      <p:sp>
        <p:nvSpPr>
          <p:cNvPr id="3" name="Shape 115"/>
          <p:cNvSpPr/>
          <p:nvPr/>
        </p:nvSpPr>
        <p:spPr>
          <a:xfrm rot="10800000" flipH="1">
            <a:off x="-8465" y="195486"/>
            <a:ext cx="652468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8037929"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…the same goes for stationary devices</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graphicFrame>
        <p:nvGraphicFramePr>
          <p:cNvPr id="6" name="Diagramm 5"/>
          <p:cNvGraphicFramePr/>
          <p:nvPr>
            <p:extLst>
              <p:ext uri="{D42A27DB-BD31-4B8C-83A1-F6EECF244321}">
                <p14:modId xmlns:p14="http://schemas.microsoft.com/office/powerpoint/2010/main" val="1172704943"/>
              </p:ext>
            </p:extLst>
          </p:nvPr>
        </p:nvGraphicFramePr>
        <p:xfrm>
          <a:off x="467544" y="-393240"/>
          <a:ext cx="6604000"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p:cNvSpPr txBox="1"/>
          <p:nvPr/>
        </p:nvSpPr>
        <p:spPr>
          <a:xfrm>
            <a:off x="5551092" y="1633031"/>
            <a:ext cx="1757212" cy="938719"/>
          </a:xfrm>
          <a:prstGeom prst="rect">
            <a:avLst/>
          </a:prstGeom>
          <a:noFill/>
        </p:spPr>
        <p:txBody>
          <a:bodyPr wrap="none" rtlCol="0">
            <a:spAutoFit/>
          </a:bodyPr>
          <a:lstStyle/>
          <a:p>
            <a:pPr algn="r" eaLnBrk="0" fontAlgn="base" hangingPunct="0">
              <a:spcBef>
                <a:spcPct val="50000"/>
              </a:spcBef>
              <a:spcAft>
                <a:spcPct val="0"/>
              </a:spcAft>
            </a:pPr>
            <a:r>
              <a:rPr lang="en-GB" sz="1100" i="1" dirty="0">
                <a:solidFill>
                  <a:srgbClr val="000000"/>
                </a:solidFill>
                <a:latin typeface="Arial" charset="0"/>
              </a:rPr>
              <a:t>Proportions in </a:t>
            </a:r>
            <a:r>
              <a:rPr lang="en-GB" sz="1100" i="1" dirty="0" smtClean="0">
                <a:solidFill>
                  <a:srgbClr val="000000"/>
                </a:solidFill>
                <a:latin typeface="Arial" charset="0"/>
              </a:rPr>
              <a:t>% of users</a:t>
            </a:r>
            <a:br>
              <a:rPr lang="en-GB" sz="1100" i="1" dirty="0" smtClean="0">
                <a:solidFill>
                  <a:srgbClr val="000000"/>
                </a:solidFill>
                <a:latin typeface="Arial" charset="0"/>
              </a:rPr>
            </a:br>
            <a:r>
              <a:rPr lang="en-GB" sz="1100" i="1" dirty="0" smtClean="0">
                <a:solidFill>
                  <a:srgbClr val="000000"/>
                </a:solidFill>
                <a:latin typeface="Arial" charset="0"/>
              </a:rPr>
              <a:t>owning specific     </a:t>
            </a:r>
            <a:br>
              <a:rPr lang="en-GB" sz="1100" i="1" dirty="0" smtClean="0">
                <a:solidFill>
                  <a:srgbClr val="000000"/>
                </a:solidFill>
                <a:latin typeface="Arial" charset="0"/>
              </a:rPr>
            </a:br>
            <a:r>
              <a:rPr lang="en-GB" sz="1100" i="1" dirty="0" smtClean="0">
                <a:solidFill>
                  <a:srgbClr val="000000"/>
                </a:solidFill>
                <a:latin typeface="Arial" charset="0"/>
              </a:rPr>
              <a:t>stationary devices        </a:t>
            </a:r>
            <a:br>
              <a:rPr lang="en-GB" sz="1100" i="1" dirty="0" smtClean="0">
                <a:solidFill>
                  <a:srgbClr val="000000"/>
                </a:solidFill>
                <a:latin typeface="Arial" charset="0"/>
              </a:rPr>
            </a:br>
            <a:r>
              <a:rPr lang="en-GB" sz="1100" i="1" dirty="0" smtClean="0">
                <a:solidFill>
                  <a:srgbClr val="000000"/>
                </a:solidFill>
                <a:latin typeface="Arial" charset="0"/>
              </a:rPr>
              <a:t>connected to the             </a:t>
            </a:r>
            <a:br>
              <a:rPr lang="en-GB" sz="1100" i="1" dirty="0" smtClean="0">
                <a:solidFill>
                  <a:srgbClr val="000000"/>
                </a:solidFill>
                <a:latin typeface="Arial" charset="0"/>
              </a:rPr>
            </a:br>
            <a:r>
              <a:rPr lang="en-GB" sz="1100" i="1" dirty="0" smtClean="0">
                <a:solidFill>
                  <a:srgbClr val="000000"/>
                </a:solidFill>
                <a:latin typeface="Arial" charset="0"/>
              </a:rPr>
              <a:t>Internet                </a:t>
            </a:r>
            <a:endParaRPr lang="en-GB" sz="1100" i="1" dirty="0">
              <a:solidFill>
                <a:srgbClr val="000000"/>
              </a:solidFill>
              <a:latin typeface="Arial" charset="0"/>
            </a:endParaRPr>
          </a:p>
        </p:txBody>
      </p:sp>
      <p:sp>
        <p:nvSpPr>
          <p:cNvPr id="9" name="Rechteck 8"/>
          <p:cNvSpPr/>
          <p:nvPr/>
        </p:nvSpPr>
        <p:spPr>
          <a:xfrm>
            <a:off x="-3779" y="4970391"/>
            <a:ext cx="5464934" cy="180000"/>
          </a:xfrm>
          <a:prstGeom prst="rect">
            <a:avLst/>
          </a:prstGeom>
        </p:spPr>
        <p:txBody>
          <a:bodyPr wrap="square" lIns="79200" tIns="39600" rIns="79200" bIns="39600">
            <a:spAutoFit/>
          </a:bodyPr>
          <a:lstStyle/>
          <a:p>
            <a:pPr eaLnBrk="0" fontAlgn="base" hangingPunct="0">
              <a:spcBef>
                <a:spcPct val="50000"/>
              </a:spcBef>
              <a:spcAft>
                <a:spcPct val="0"/>
              </a:spcAft>
            </a:pPr>
            <a:r>
              <a:rPr lang="en-US" sz="700" dirty="0">
                <a:solidFill>
                  <a:srgbClr val="000000"/>
                </a:solidFill>
                <a:latin typeface="Arial" charset="0"/>
              </a:rPr>
              <a:t>Source: Representative consumer survey (2017), N=924; Significance: *** 0.01, ** 0.05, *0.1.</a:t>
            </a:r>
          </a:p>
        </p:txBody>
      </p:sp>
    </p:spTree>
    <p:extLst>
      <p:ext uri="{BB962C8B-B14F-4D97-AF65-F5344CB8AC3E}">
        <p14:creationId xmlns:p14="http://schemas.microsoft.com/office/powerpoint/2010/main" val="3408118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 y="1779662"/>
            <a:ext cx="2347950" cy="3363838"/>
          </a:xfrm>
          <a:prstGeom prst="rect">
            <a:avLst/>
          </a:prstGeom>
        </p:spPr>
      </p:pic>
      <p:sp>
        <p:nvSpPr>
          <p:cNvPr id="4" name="Shape 115"/>
          <p:cNvSpPr/>
          <p:nvPr/>
        </p:nvSpPr>
        <p:spPr>
          <a:xfrm rot="10800000" flipH="1">
            <a:off x="-8464" y="195486"/>
            <a:ext cx="3932392"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 name="Shape 116"/>
          <p:cNvSpPr txBox="1"/>
          <p:nvPr/>
        </p:nvSpPr>
        <p:spPr>
          <a:xfrm>
            <a:off x="566519" y="290320"/>
            <a:ext cx="3285401"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Video streaming</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graphicFrame>
        <p:nvGraphicFramePr>
          <p:cNvPr id="9" name="Diagramm 8"/>
          <p:cNvGraphicFramePr/>
          <p:nvPr>
            <p:extLst>
              <p:ext uri="{D42A27DB-BD31-4B8C-83A1-F6EECF244321}">
                <p14:modId xmlns:p14="http://schemas.microsoft.com/office/powerpoint/2010/main" val="1038773173"/>
              </p:ext>
            </p:extLst>
          </p:nvPr>
        </p:nvGraphicFramePr>
        <p:xfrm>
          <a:off x="2699792" y="1215944"/>
          <a:ext cx="5529886" cy="330002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feld 9"/>
          <p:cNvSpPr txBox="1"/>
          <p:nvPr/>
        </p:nvSpPr>
        <p:spPr>
          <a:xfrm>
            <a:off x="2799017" y="1349375"/>
            <a:ext cx="1029449" cy="338554"/>
          </a:xfrm>
          <a:prstGeom prst="rect">
            <a:avLst/>
          </a:prstGeom>
          <a:noFill/>
        </p:spPr>
        <p:txBody>
          <a:bodyPr wrap="none" rtlCol="0">
            <a:spAutoFit/>
          </a:bodyPr>
          <a:lstStyle/>
          <a:p>
            <a:pPr eaLnBrk="0" fontAlgn="base" hangingPunct="0">
              <a:spcBef>
                <a:spcPct val="50000"/>
              </a:spcBef>
              <a:spcAft>
                <a:spcPct val="0"/>
              </a:spcAft>
            </a:pPr>
            <a:r>
              <a:rPr lang="en-GB" sz="1600" i="1" dirty="0" smtClean="0">
                <a:solidFill>
                  <a:srgbClr val="000000"/>
                </a:solidFill>
                <a:latin typeface="Arial" charset="0"/>
              </a:rPr>
              <a:t>Germany</a:t>
            </a:r>
            <a:endParaRPr lang="en-GB" sz="1600" i="1" dirty="0">
              <a:solidFill>
                <a:srgbClr val="000000"/>
              </a:solidFill>
              <a:latin typeface="Arial" charset="0"/>
            </a:endParaRPr>
          </a:p>
        </p:txBody>
      </p:sp>
      <p:sp>
        <p:nvSpPr>
          <p:cNvPr id="11" name="Textfeld 10"/>
          <p:cNvSpPr txBox="1"/>
          <p:nvPr/>
        </p:nvSpPr>
        <p:spPr>
          <a:xfrm>
            <a:off x="2799017" y="2715766"/>
            <a:ext cx="923651" cy="338554"/>
          </a:xfrm>
          <a:prstGeom prst="rect">
            <a:avLst/>
          </a:prstGeom>
          <a:noFill/>
        </p:spPr>
        <p:txBody>
          <a:bodyPr wrap="none" rtlCol="0">
            <a:spAutoFit/>
          </a:bodyPr>
          <a:lstStyle/>
          <a:p>
            <a:pPr eaLnBrk="0" fontAlgn="base" hangingPunct="0">
              <a:spcBef>
                <a:spcPct val="50000"/>
              </a:spcBef>
              <a:spcAft>
                <a:spcPct val="0"/>
              </a:spcAft>
            </a:pPr>
            <a:r>
              <a:rPr lang="en-GB" sz="1600" i="1" dirty="0" smtClean="0">
                <a:solidFill>
                  <a:srgbClr val="000000"/>
                </a:solidFill>
                <a:latin typeface="Arial" charset="0"/>
              </a:rPr>
              <a:t>Sweden</a:t>
            </a:r>
            <a:endParaRPr lang="en-GB" sz="1600" i="1" dirty="0">
              <a:solidFill>
                <a:srgbClr val="000000"/>
              </a:solidFill>
              <a:latin typeface="Arial" charset="0"/>
            </a:endParaRPr>
          </a:p>
        </p:txBody>
      </p:sp>
      <p:sp>
        <p:nvSpPr>
          <p:cNvPr id="14" name="Textfeld 13"/>
          <p:cNvSpPr txBox="1"/>
          <p:nvPr/>
        </p:nvSpPr>
        <p:spPr>
          <a:xfrm>
            <a:off x="566519" y="915566"/>
            <a:ext cx="4895264" cy="707886"/>
          </a:xfrm>
          <a:prstGeom prst="rect">
            <a:avLst/>
          </a:prstGeom>
          <a:noFill/>
        </p:spPr>
        <p:txBody>
          <a:bodyPr wrap="square" rtlCol="0">
            <a:spAutoFit/>
          </a:bodyPr>
          <a:lstStyle/>
          <a:p>
            <a:pPr eaLnBrk="0" fontAlgn="base" hangingPunct="0">
              <a:spcBef>
                <a:spcPct val="50000"/>
              </a:spcBef>
              <a:spcAft>
                <a:spcPct val="0"/>
              </a:spcAft>
            </a:pPr>
            <a:r>
              <a:rPr lang="de-DE" sz="1000" i="1" dirty="0">
                <a:solidFill>
                  <a:srgbClr val="000000"/>
                </a:solidFill>
                <a:latin typeface="Arial" charset="0"/>
              </a:rPr>
              <a:t>Percentage shares </a:t>
            </a:r>
            <a:r>
              <a:rPr lang="de-DE" sz="1000" i="1" dirty="0" err="1">
                <a:solidFill>
                  <a:srgbClr val="000000"/>
                </a:solidFill>
                <a:latin typeface="Arial" charset="0"/>
              </a:rPr>
              <a:t>of</a:t>
            </a:r>
            <a:r>
              <a:rPr lang="de-DE" sz="1000" i="1" dirty="0">
                <a:solidFill>
                  <a:srgbClr val="000000"/>
                </a:solidFill>
                <a:latin typeface="Arial" charset="0"/>
              </a:rPr>
              <a:t> </a:t>
            </a:r>
            <a:r>
              <a:rPr lang="de-DE" sz="1000" i="1" dirty="0" smtClean="0">
                <a:solidFill>
                  <a:srgbClr val="000000"/>
                </a:solidFill>
                <a:latin typeface="Arial" charset="0"/>
              </a:rPr>
              <a:t/>
            </a:r>
            <a:br>
              <a:rPr lang="de-DE" sz="1000" i="1" dirty="0" smtClean="0">
                <a:solidFill>
                  <a:srgbClr val="000000"/>
                </a:solidFill>
                <a:latin typeface="Arial" charset="0"/>
              </a:rPr>
            </a:br>
            <a:r>
              <a:rPr lang="de-DE" sz="1000" i="1" dirty="0" smtClean="0">
                <a:solidFill>
                  <a:srgbClr val="000000"/>
                </a:solidFill>
                <a:latin typeface="Arial" charset="0"/>
              </a:rPr>
              <a:t>OTT </a:t>
            </a:r>
            <a:r>
              <a:rPr lang="de-DE" sz="1000" i="1" dirty="0">
                <a:solidFill>
                  <a:srgbClr val="000000"/>
                </a:solidFill>
                <a:latin typeface="Arial" charset="0"/>
              </a:rPr>
              <a:t>services used </a:t>
            </a:r>
            <a:r>
              <a:rPr lang="de-DE" sz="1000" i="1" dirty="0" err="1">
                <a:solidFill>
                  <a:srgbClr val="000000"/>
                </a:solidFill>
                <a:latin typeface="Arial" charset="0"/>
              </a:rPr>
              <a:t>for</a:t>
            </a:r>
            <a:r>
              <a:rPr lang="de-DE" sz="1000" i="1" dirty="0">
                <a:solidFill>
                  <a:srgbClr val="000000"/>
                </a:solidFill>
                <a:latin typeface="Arial" charset="0"/>
              </a:rPr>
              <a:t> </a:t>
            </a:r>
            <a:br>
              <a:rPr lang="de-DE" sz="1000" i="1" dirty="0">
                <a:solidFill>
                  <a:srgbClr val="000000"/>
                </a:solidFill>
                <a:latin typeface="Arial" charset="0"/>
              </a:rPr>
            </a:br>
            <a:r>
              <a:rPr lang="de-DE" sz="1000" i="1" dirty="0" err="1" smtClean="0">
                <a:solidFill>
                  <a:srgbClr val="000000"/>
                </a:solidFill>
                <a:latin typeface="Arial" charset="0"/>
              </a:rPr>
              <a:t>video</a:t>
            </a:r>
            <a:r>
              <a:rPr lang="de-DE" sz="1000" i="1" dirty="0" smtClean="0">
                <a:solidFill>
                  <a:srgbClr val="000000"/>
                </a:solidFill>
                <a:latin typeface="Arial" charset="0"/>
              </a:rPr>
              <a:t> </a:t>
            </a:r>
            <a:r>
              <a:rPr lang="de-DE" sz="1000" i="1" dirty="0" err="1">
                <a:solidFill>
                  <a:srgbClr val="000000"/>
                </a:solidFill>
                <a:latin typeface="Arial" charset="0"/>
              </a:rPr>
              <a:t>content</a:t>
            </a:r>
            <a:r>
              <a:rPr lang="de-DE" sz="1000" i="1" dirty="0">
                <a:solidFill>
                  <a:srgbClr val="000000"/>
                </a:solidFill>
                <a:latin typeface="Arial" charset="0"/>
              </a:rPr>
              <a:t> </a:t>
            </a:r>
            <a:r>
              <a:rPr lang="de-DE" sz="1000" i="1" dirty="0" err="1" smtClean="0">
                <a:solidFill>
                  <a:srgbClr val="000000"/>
                </a:solidFill>
                <a:latin typeface="Arial" charset="0"/>
              </a:rPr>
              <a:t>consumption</a:t>
            </a:r>
            <a:r>
              <a:rPr lang="de-DE" sz="1000" i="1" dirty="0" smtClean="0">
                <a:solidFill>
                  <a:srgbClr val="000000"/>
                </a:solidFill>
                <a:latin typeface="Arial" charset="0"/>
              </a:rPr>
              <a:t> </a:t>
            </a:r>
            <a:br>
              <a:rPr lang="de-DE" sz="1000" i="1" dirty="0" smtClean="0">
                <a:solidFill>
                  <a:srgbClr val="000000"/>
                </a:solidFill>
                <a:latin typeface="Arial" charset="0"/>
              </a:rPr>
            </a:br>
            <a:r>
              <a:rPr lang="de-DE" sz="1000" i="1" dirty="0" smtClean="0">
                <a:solidFill>
                  <a:srgbClr val="000000"/>
                </a:solidFill>
                <a:latin typeface="Arial" charset="0"/>
              </a:rPr>
              <a:t>(</a:t>
            </a:r>
            <a:r>
              <a:rPr lang="de-DE" sz="1000" i="1" dirty="0">
                <a:solidFill>
                  <a:srgbClr val="000000"/>
                </a:solidFill>
                <a:latin typeface="Arial" charset="0"/>
              </a:rPr>
              <a:t>in an average month)</a:t>
            </a:r>
          </a:p>
        </p:txBody>
      </p:sp>
    </p:spTree>
    <p:extLst>
      <p:ext uri="{BB962C8B-B14F-4D97-AF65-F5344CB8AC3E}">
        <p14:creationId xmlns:p14="http://schemas.microsoft.com/office/powerpoint/2010/main" val="3802076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rotWithShape="1">
          <a:blip r:embed="rId2" cstate="print">
            <a:extLst>
              <a:ext uri="{28A0092B-C50C-407E-A947-70E740481C1C}">
                <a14:useLocalDpi xmlns:a14="http://schemas.microsoft.com/office/drawing/2010/main"/>
              </a:ext>
            </a:extLst>
          </a:blip>
          <a:srcRect r="22996" b="94841"/>
          <a:stretch/>
        </p:blipFill>
        <p:spPr>
          <a:xfrm>
            <a:off x="5355330" y="0"/>
            <a:ext cx="3795877" cy="1668413"/>
          </a:xfrm>
          <a:prstGeom prst="rect">
            <a:avLst/>
          </a:prstGeom>
        </p:spPr>
      </p:pic>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r="22996"/>
          <a:stretch/>
        </p:blipFill>
        <p:spPr>
          <a:xfrm>
            <a:off x="5355330" y="1583644"/>
            <a:ext cx="3795877" cy="3286298"/>
          </a:xfrm>
          <a:prstGeom prst="rect">
            <a:avLst/>
          </a:prstGeom>
        </p:spPr>
      </p:pic>
      <p:pic>
        <p:nvPicPr>
          <p:cNvPr id="3" name="Grafik 2"/>
          <p:cNvPicPr>
            <a:picLocks noChangeAspect="1"/>
          </p:cNvPicPr>
          <p:nvPr/>
        </p:nvPicPr>
        <p:blipFill rotWithShape="1">
          <a:blip r:embed="rId2" cstate="print">
            <a:extLst>
              <a:ext uri="{28A0092B-C50C-407E-A947-70E740481C1C}">
                <a14:useLocalDpi xmlns:a14="http://schemas.microsoft.com/office/drawing/2010/main"/>
              </a:ext>
            </a:extLst>
          </a:blip>
          <a:srcRect r="76341"/>
          <a:stretch/>
        </p:blipFill>
        <p:spPr>
          <a:xfrm>
            <a:off x="-11111" y="0"/>
            <a:ext cx="5879255" cy="4869942"/>
          </a:xfrm>
          <a:prstGeom prst="rect">
            <a:avLst/>
          </a:prstGeom>
        </p:spPr>
      </p:pic>
      <p:sp>
        <p:nvSpPr>
          <p:cNvPr id="4" name="Shape 115"/>
          <p:cNvSpPr/>
          <p:nvPr/>
        </p:nvSpPr>
        <p:spPr>
          <a:xfrm rot="10800000" flipH="1">
            <a:off x="-8464" y="195486"/>
            <a:ext cx="3932392"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 name="Shape 116"/>
          <p:cNvSpPr txBox="1"/>
          <p:nvPr/>
        </p:nvSpPr>
        <p:spPr>
          <a:xfrm>
            <a:off x="566519" y="290320"/>
            <a:ext cx="3285401"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Music streaming</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graphicFrame>
        <p:nvGraphicFramePr>
          <p:cNvPr id="9" name="Diagramm 8"/>
          <p:cNvGraphicFramePr/>
          <p:nvPr>
            <p:extLst>
              <p:ext uri="{D42A27DB-BD31-4B8C-83A1-F6EECF244321}">
                <p14:modId xmlns:p14="http://schemas.microsoft.com/office/powerpoint/2010/main" val="325784485"/>
              </p:ext>
            </p:extLst>
          </p:nvPr>
        </p:nvGraphicFramePr>
        <p:xfrm>
          <a:off x="482274" y="1141571"/>
          <a:ext cx="5529886" cy="324036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feld 9"/>
          <p:cNvSpPr txBox="1"/>
          <p:nvPr/>
        </p:nvSpPr>
        <p:spPr>
          <a:xfrm>
            <a:off x="637865" y="1260489"/>
            <a:ext cx="1029449" cy="338554"/>
          </a:xfrm>
          <a:prstGeom prst="rect">
            <a:avLst/>
          </a:prstGeom>
          <a:noFill/>
        </p:spPr>
        <p:txBody>
          <a:bodyPr wrap="none" rtlCol="0">
            <a:spAutoFit/>
          </a:bodyPr>
          <a:lstStyle/>
          <a:p>
            <a:pPr eaLnBrk="0" fontAlgn="base" hangingPunct="0">
              <a:spcBef>
                <a:spcPct val="50000"/>
              </a:spcBef>
              <a:spcAft>
                <a:spcPct val="0"/>
              </a:spcAft>
            </a:pPr>
            <a:r>
              <a:rPr lang="en-GB" sz="1600" i="1" dirty="0" smtClean="0">
                <a:solidFill>
                  <a:srgbClr val="000000"/>
                </a:solidFill>
                <a:latin typeface="Arial" charset="0"/>
              </a:rPr>
              <a:t>Germany</a:t>
            </a:r>
            <a:endParaRPr lang="en-GB" sz="1600" i="1" dirty="0">
              <a:solidFill>
                <a:srgbClr val="000000"/>
              </a:solidFill>
              <a:latin typeface="Arial" charset="0"/>
            </a:endParaRPr>
          </a:p>
        </p:txBody>
      </p:sp>
      <p:sp>
        <p:nvSpPr>
          <p:cNvPr id="11" name="Textfeld 10"/>
          <p:cNvSpPr txBox="1"/>
          <p:nvPr/>
        </p:nvSpPr>
        <p:spPr>
          <a:xfrm>
            <a:off x="637865" y="2542143"/>
            <a:ext cx="923651" cy="338554"/>
          </a:xfrm>
          <a:prstGeom prst="rect">
            <a:avLst/>
          </a:prstGeom>
          <a:noFill/>
        </p:spPr>
        <p:txBody>
          <a:bodyPr wrap="none" rtlCol="0">
            <a:spAutoFit/>
          </a:bodyPr>
          <a:lstStyle/>
          <a:p>
            <a:pPr eaLnBrk="0" fontAlgn="base" hangingPunct="0">
              <a:spcBef>
                <a:spcPct val="50000"/>
              </a:spcBef>
              <a:spcAft>
                <a:spcPct val="0"/>
              </a:spcAft>
            </a:pPr>
            <a:r>
              <a:rPr lang="en-GB" sz="1600" i="1" dirty="0" smtClean="0">
                <a:solidFill>
                  <a:srgbClr val="000000"/>
                </a:solidFill>
                <a:latin typeface="Arial" charset="0"/>
              </a:rPr>
              <a:t>Sweden</a:t>
            </a:r>
            <a:endParaRPr lang="en-GB" sz="1600" i="1" dirty="0">
              <a:solidFill>
                <a:srgbClr val="000000"/>
              </a:solidFill>
              <a:latin typeface="Arial" charset="0"/>
            </a:endParaRPr>
          </a:p>
        </p:txBody>
      </p:sp>
      <p:sp>
        <p:nvSpPr>
          <p:cNvPr id="13" name="Textfeld 12"/>
          <p:cNvSpPr txBox="1"/>
          <p:nvPr/>
        </p:nvSpPr>
        <p:spPr>
          <a:xfrm>
            <a:off x="637865" y="4439055"/>
            <a:ext cx="4895264" cy="400110"/>
          </a:xfrm>
          <a:prstGeom prst="rect">
            <a:avLst/>
          </a:prstGeom>
          <a:noFill/>
        </p:spPr>
        <p:txBody>
          <a:bodyPr wrap="square" rtlCol="0">
            <a:spAutoFit/>
          </a:bodyPr>
          <a:lstStyle/>
          <a:p>
            <a:pPr eaLnBrk="0" fontAlgn="base" hangingPunct="0">
              <a:spcBef>
                <a:spcPct val="50000"/>
              </a:spcBef>
              <a:spcAft>
                <a:spcPct val="0"/>
              </a:spcAft>
            </a:pPr>
            <a:r>
              <a:rPr lang="de-DE" sz="1000" i="1" dirty="0">
                <a:solidFill>
                  <a:srgbClr val="000000"/>
                </a:solidFill>
                <a:latin typeface="Arial" charset="0"/>
              </a:rPr>
              <a:t>Percentage </a:t>
            </a:r>
            <a:r>
              <a:rPr lang="de-DE" sz="1000" i="1" dirty="0" err="1">
                <a:solidFill>
                  <a:srgbClr val="000000"/>
                </a:solidFill>
                <a:latin typeface="Arial" charset="0"/>
              </a:rPr>
              <a:t>shares</a:t>
            </a:r>
            <a:r>
              <a:rPr lang="de-DE" sz="1000" i="1" dirty="0">
                <a:solidFill>
                  <a:srgbClr val="000000"/>
                </a:solidFill>
                <a:latin typeface="Arial" charset="0"/>
              </a:rPr>
              <a:t> </a:t>
            </a:r>
            <a:r>
              <a:rPr lang="de-DE" sz="1000" i="1" dirty="0" err="1" smtClean="0">
                <a:solidFill>
                  <a:srgbClr val="000000"/>
                </a:solidFill>
                <a:latin typeface="Arial" charset="0"/>
              </a:rPr>
              <a:t>of</a:t>
            </a:r>
            <a:r>
              <a:rPr lang="de-DE" sz="1000" i="1" dirty="0" smtClean="0">
                <a:solidFill>
                  <a:srgbClr val="000000"/>
                </a:solidFill>
                <a:latin typeface="Arial" charset="0"/>
              </a:rPr>
              <a:t> OTT </a:t>
            </a:r>
            <a:r>
              <a:rPr lang="de-DE" sz="1000" i="1" dirty="0">
                <a:solidFill>
                  <a:srgbClr val="000000"/>
                </a:solidFill>
                <a:latin typeface="Arial" charset="0"/>
              </a:rPr>
              <a:t>services used </a:t>
            </a:r>
            <a:r>
              <a:rPr lang="de-DE" sz="1000" i="1" dirty="0" err="1">
                <a:solidFill>
                  <a:srgbClr val="000000"/>
                </a:solidFill>
                <a:latin typeface="Arial" charset="0"/>
              </a:rPr>
              <a:t>for</a:t>
            </a:r>
            <a:r>
              <a:rPr lang="de-DE" sz="1000" i="1" dirty="0">
                <a:solidFill>
                  <a:srgbClr val="000000"/>
                </a:solidFill>
                <a:latin typeface="Arial" charset="0"/>
              </a:rPr>
              <a:t> </a:t>
            </a:r>
            <a:r>
              <a:rPr lang="de-DE" sz="1000" i="1" dirty="0" err="1" smtClean="0">
                <a:solidFill>
                  <a:srgbClr val="000000"/>
                </a:solidFill>
                <a:latin typeface="Arial" charset="0"/>
              </a:rPr>
              <a:t>music</a:t>
            </a:r>
            <a:r>
              <a:rPr lang="de-DE" sz="1000" i="1" dirty="0" smtClean="0">
                <a:solidFill>
                  <a:srgbClr val="000000"/>
                </a:solidFill>
                <a:latin typeface="Arial" charset="0"/>
              </a:rPr>
              <a:t> </a:t>
            </a:r>
            <a:r>
              <a:rPr lang="de-DE" sz="1000" i="1" dirty="0" err="1" smtClean="0">
                <a:solidFill>
                  <a:srgbClr val="000000"/>
                </a:solidFill>
                <a:latin typeface="Arial" charset="0"/>
              </a:rPr>
              <a:t>content</a:t>
            </a:r>
            <a:r>
              <a:rPr lang="de-DE" sz="1000" i="1" dirty="0" smtClean="0">
                <a:solidFill>
                  <a:srgbClr val="000000"/>
                </a:solidFill>
                <a:latin typeface="Arial" charset="0"/>
              </a:rPr>
              <a:t> </a:t>
            </a:r>
            <a:r>
              <a:rPr lang="de-DE" sz="1000" i="1" dirty="0" err="1" smtClean="0">
                <a:solidFill>
                  <a:srgbClr val="000000"/>
                </a:solidFill>
                <a:latin typeface="Arial" charset="0"/>
              </a:rPr>
              <a:t>consumption</a:t>
            </a:r>
            <a:r>
              <a:rPr lang="de-DE" sz="1000" i="1" dirty="0" smtClean="0">
                <a:solidFill>
                  <a:srgbClr val="000000"/>
                </a:solidFill>
                <a:latin typeface="Arial" charset="0"/>
              </a:rPr>
              <a:t> </a:t>
            </a:r>
            <a:br>
              <a:rPr lang="de-DE" sz="1000" i="1" dirty="0" smtClean="0">
                <a:solidFill>
                  <a:srgbClr val="000000"/>
                </a:solidFill>
                <a:latin typeface="Arial" charset="0"/>
              </a:rPr>
            </a:br>
            <a:r>
              <a:rPr lang="de-DE" sz="1000" i="1" dirty="0" smtClean="0">
                <a:solidFill>
                  <a:srgbClr val="000000"/>
                </a:solidFill>
                <a:latin typeface="Arial" charset="0"/>
              </a:rPr>
              <a:t>(</a:t>
            </a:r>
            <a:r>
              <a:rPr lang="de-DE" sz="1000" i="1" dirty="0">
                <a:solidFill>
                  <a:srgbClr val="000000"/>
                </a:solidFill>
                <a:latin typeface="Arial" charset="0"/>
              </a:rPr>
              <a:t>in an average month)</a:t>
            </a:r>
          </a:p>
        </p:txBody>
      </p:sp>
    </p:spTree>
    <p:extLst>
      <p:ext uri="{BB962C8B-B14F-4D97-AF65-F5344CB8AC3E}">
        <p14:creationId xmlns:p14="http://schemas.microsoft.com/office/powerpoint/2010/main" val="3755654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13532" r="908" b="7417"/>
          <a:stretch/>
        </p:blipFill>
        <p:spPr>
          <a:xfrm>
            <a:off x="5823" y="-11994"/>
            <a:ext cx="9138177" cy="4860000"/>
          </a:xfrm>
          <a:prstGeom prst="rect">
            <a:avLst/>
          </a:prstGeom>
        </p:spPr>
      </p:pic>
      <p:sp>
        <p:nvSpPr>
          <p:cNvPr id="3" name="Shape 106"/>
          <p:cNvSpPr/>
          <p:nvPr/>
        </p:nvSpPr>
        <p:spPr>
          <a:xfrm rot="10800000">
            <a:off x="5093240" y="843558"/>
            <a:ext cx="4050759" cy="2016224"/>
          </a:xfrm>
          <a:prstGeom prst="snip1Rect">
            <a:avLst>
              <a:gd name="adj" fmla="val 27495"/>
            </a:avLst>
          </a:prstGeom>
          <a:solidFill>
            <a:srgbClr val="0E6692">
              <a:alpha val="85098"/>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4" name="Shape 107"/>
          <p:cNvSpPr txBox="1"/>
          <p:nvPr/>
        </p:nvSpPr>
        <p:spPr>
          <a:xfrm>
            <a:off x="5093241" y="1215875"/>
            <a:ext cx="3822022" cy="2059983"/>
          </a:xfrm>
          <a:prstGeom prst="rect">
            <a:avLst/>
          </a:prstGeom>
          <a:noFill/>
          <a:ln>
            <a:noFill/>
          </a:ln>
        </p:spPr>
        <p:txBody>
          <a:bodyPr lIns="91425" tIns="45700" rIns="91425" bIns="45700" anchor="t" anchorCtr="0">
            <a:noAutofit/>
          </a:bodyPr>
          <a:lstStyle/>
          <a:p>
            <a:pPr lvl="0" algn="r">
              <a:spcAft>
                <a:spcPts val="800"/>
              </a:spcAft>
              <a:buClr>
                <a:srgbClr val="FF0000"/>
              </a:buClr>
              <a:buSzPct val="25000"/>
            </a:pPr>
            <a:r>
              <a:rPr lang="de-DE" sz="2400" b="1" dirty="0" smtClean="0">
                <a:solidFill>
                  <a:schemeClr val="lt1"/>
                </a:solidFill>
                <a:latin typeface="Arial" panose="020B0604020202020204" pitchFamily="34" charset="0"/>
                <a:cs typeface="Arial" panose="020B0604020202020204" pitchFamily="34" charset="0"/>
              </a:rPr>
              <a:t>Case Study</a:t>
            </a:r>
            <a:r>
              <a:rPr lang="de-DE" sz="2400" b="1" dirty="0">
                <a:solidFill>
                  <a:schemeClr val="lt1"/>
                </a:solidFill>
                <a:latin typeface="Arial" panose="020B0604020202020204" pitchFamily="34" charset="0"/>
                <a:cs typeface="Arial" panose="020B0604020202020204" pitchFamily="34" charset="0"/>
              </a:rPr>
              <a:t/>
            </a:r>
            <a:br>
              <a:rPr lang="de-DE" sz="2400" b="1" dirty="0">
                <a:solidFill>
                  <a:schemeClr val="lt1"/>
                </a:solidFill>
                <a:latin typeface="Arial" panose="020B0604020202020204" pitchFamily="34" charset="0"/>
                <a:cs typeface="Arial" panose="020B0604020202020204" pitchFamily="34" charset="0"/>
              </a:rPr>
            </a:br>
            <a:r>
              <a:rPr lang="de-DE" sz="2400" b="1" dirty="0" err="1" smtClean="0">
                <a:solidFill>
                  <a:schemeClr val="lt1"/>
                </a:solidFill>
                <a:latin typeface="Arial" panose="020B0604020202020204" pitchFamily="34" charset="0"/>
                <a:cs typeface="Arial" panose="020B0604020202020204" pitchFamily="34" charset="0"/>
              </a:rPr>
              <a:t>Sweden</a:t>
            </a:r>
            <a:endParaRPr lang="de-DE" sz="2400" b="1" dirty="0" smtClean="0">
              <a:solidFill>
                <a:schemeClr val="l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1272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820825"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Municipalities for success – </a:t>
            </a:r>
            <a:r>
              <a:rPr lang="en-US" sz="2400" dirty="0" err="1" smtClean="0">
                <a:solidFill>
                  <a:srgbClr val="FFFFFF"/>
                </a:solidFill>
                <a:latin typeface="Arial" panose="020B0604020202020204" pitchFamily="34" charset="0"/>
                <a:cs typeface="Arial" panose="020B0604020202020204" pitchFamily="34" charset="0"/>
                <a:sym typeface="Arial"/>
              </a:rPr>
              <a:t>Fibre</a:t>
            </a:r>
            <a:r>
              <a:rPr lang="en-US" sz="2400" dirty="0" smtClean="0">
                <a:solidFill>
                  <a:srgbClr val="FFFFFF"/>
                </a:solidFill>
                <a:latin typeface="Arial" panose="020B0604020202020204" pitchFamily="34" charset="0"/>
                <a:cs typeface="Arial" panose="020B0604020202020204" pitchFamily="34" charset="0"/>
                <a:sym typeface="Arial"/>
              </a:rPr>
              <a:t> roll-out in Sweden</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p:cNvSpPr txBox="1"/>
          <p:nvPr/>
        </p:nvSpPr>
        <p:spPr>
          <a:xfrm>
            <a:off x="5940152" y="627534"/>
            <a:ext cx="1603324" cy="3154710"/>
          </a:xfrm>
          <a:prstGeom prst="rect">
            <a:avLst/>
          </a:prstGeom>
          <a:noFill/>
        </p:spPr>
        <p:txBody>
          <a:bodyPr wrap="none" rtlCol="0">
            <a:spAutoFit/>
          </a:bodyPr>
          <a:lstStyle/>
          <a:p>
            <a:pPr algn="ctr" eaLnBrk="0" fontAlgn="base" hangingPunct="0">
              <a:spcBef>
                <a:spcPct val="50000"/>
              </a:spcBef>
              <a:spcAft>
                <a:spcPct val="0"/>
              </a:spcAft>
            </a:pPr>
            <a:r>
              <a:rPr lang="de-DE" sz="19900" dirty="0" smtClean="0">
                <a:solidFill>
                  <a:srgbClr val="000000"/>
                </a:solidFill>
                <a:latin typeface="Arial" charset="0"/>
              </a:rPr>
              <a:t>6</a:t>
            </a:r>
            <a:endParaRPr lang="de-DE" sz="19900" dirty="0">
              <a:solidFill>
                <a:srgbClr val="000000"/>
              </a:solidFill>
              <a:latin typeface="Arial" charset="0"/>
            </a:endParaRPr>
          </a:p>
        </p:txBody>
      </p:sp>
      <p:sp>
        <p:nvSpPr>
          <p:cNvPr id="28" name="Textfeld 27"/>
          <p:cNvSpPr txBox="1"/>
          <p:nvPr/>
        </p:nvSpPr>
        <p:spPr>
          <a:xfrm>
            <a:off x="7210467" y="1050057"/>
            <a:ext cx="1369286" cy="2646878"/>
          </a:xfrm>
          <a:prstGeom prst="rect">
            <a:avLst/>
          </a:prstGeom>
          <a:noFill/>
        </p:spPr>
        <p:txBody>
          <a:bodyPr wrap="none" rtlCol="0">
            <a:spAutoFit/>
          </a:bodyPr>
          <a:lstStyle/>
          <a:p>
            <a:pPr algn="ctr" eaLnBrk="0" fontAlgn="base" hangingPunct="0">
              <a:spcBef>
                <a:spcPct val="50000"/>
              </a:spcBef>
              <a:spcAft>
                <a:spcPct val="0"/>
              </a:spcAft>
            </a:pPr>
            <a:r>
              <a:rPr lang="de-DE" sz="16600" dirty="0">
                <a:solidFill>
                  <a:srgbClr val="000000"/>
                </a:solidFill>
                <a:latin typeface="Arial" charset="0"/>
              </a:rPr>
              <a:t>7</a:t>
            </a:r>
          </a:p>
        </p:txBody>
      </p:sp>
      <p:sp>
        <p:nvSpPr>
          <p:cNvPr id="29" name="Textfeld 28"/>
          <p:cNvSpPr txBox="1"/>
          <p:nvPr/>
        </p:nvSpPr>
        <p:spPr>
          <a:xfrm>
            <a:off x="8317633" y="2697857"/>
            <a:ext cx="550152" cy="584775"/>
          </a:xfrm>
          <a:prstGeom prst="rect">
            <a:avLst/>
          </a:prstGeom>
          <a:noFill/>
        </p:spPr>
        <p:txBody>
          <a:bodyPr wrap="none" rtlCol="0">
            <a:spAutoFit/>
          </a:bodyPr>
          <a:lstStyle/>
          <a:p>
            <a:pPr algn="ctr" eaLnBrk="0" fontAlgn="base" hangingPunct="0">
              <a:spcBef>
                <a:spcPct val="50000"/>
              </a:spcBef>
              <a:spcAft>
                <a:spcPct val="0"/>
              </a:spcAft>
            </a:pPr>
            <a:r>
              <a:rPr lang="de-DE" sz="3200" dirty="0" smtClean="0">
                <a:solidFill>
                  <a:srgbClr val="000000"/>
                </a:solidFill>
                <a:latin typeface="Arial" charset="0"/>
              </a:rPr>
              <a:t>%</a:t>
            </a:r>
            <a:endParaRPr lang="de-DE" sz="3200" dirty="0">
              <a:solidFill>
                <a:srgbClr val="000000"/>
              </a:solidFill>
              <a:latin typeface="Arial" charset="0"/>
            </a:endParaRPr>
          </a:p>
        </p:txBody>
      </p:sp>
      <p:sp>
        <p:nvSpPr>
          <p:cNvPr id="30" name="Textfeld 29"/>
          <p:cNvSpPr txBox="1"/>
          <p:nvPr/>
        </p:nvSpPr>
        <p:spPr>
          <a:xfrm>
            <a:off x="6065287" y="3376612"/>
            <a:ext cx="2802497" cy="923330"/>
          </a:xfrm>
          <a:prstGeom prst="rect">
            <a:avLst/>
          </a:prstGeom>
          <a:noFill/>
        </p:spPr>
        <p:txBody>
          <a:bodyPr wrap="square" rtlCol="0">
            <a:spAutoFit/>
          </a:bodyPr>
          <a:lstStyle/>
          <a:p>
            <a:pPr eaLnBrk="0" fontAlgn="base" hangingPunct="0">
              <a:spcBef>
                <a:spcPct val="50000"/>
              </a:spcBef>
              <a:spcAft>
                <a:spcPct val="0"/>
              </a:spcAft>
            </a:pPr>
            <a:r>
              <a:rPr lang="de-DE" dirty="0" smtClean="0">
                <a:solidFill>
                  <a:srgbClr val="000000"/>
                </a:solidFill>
                <a:latin typeface="Arial" charset="0"/>
              </a:rPr>
              <a:t>of </a:t>
            </a:r>
            <a:r>
              <a:rPr lang="de-DE" dirty="0" err="1" smtClean="0">
                <a:solidFill>
                  <a:srgbClr val="000000"/>
                </a:solidFill>
                <a:latin typeface="Arial" charset="0"/>
              </a:rPr>
              <a:t>municipalities</a:t>
            </a:r>
            <a:r>
              <a:rPr lang="de-DE" dirty="0" smtClean="0">
                <a:solidFill>
                  <a:srgbClr val="000000"/>
                </a:solidFill>
                <a:latin typeface="Arial" charset="0"/>
              </a:rPr>
              <a:t> </a:t>
            </a:r>
            <a:br>
              <a:rPr lang="de-DE" dirty="0" smtClean="0">
                <a:solidFill>
                  <a:srgbClr val="000000"/>
                </a:solidFill>
                <a:latin typeface="Arial" charset="0"/>
              </a:rPr>
            </a:br>
            <a:r>
              <a:rPr lang="de-DE" smtClean="0">
                <a:solidFill>
                  <a:srgbClr val="000000"/>
                </a:solidFill>
                <a:latin typeface="Arial" charset="0"/>
              </a:rPr>
              <a:t>in Sweden have </a:t>
            </a:r>
            <a:r>
              <a:rPr lang="de-DE" dirty="0" err="1" smtClean="0">
                <a:solidFill>
                  <a:srgbClr val="000000"/>
                </a:solidFill>
                <a:latin typeface="Arial" charset="0"/>
              </a:rPr>
              <a:t>deployed</a:t>
            </a:r>
            <a:r>
              <a:rPr lang="de-DE" dirty="0" smtClean="0">
                <a:solidFill>
                  <a:srgbClr val="000000"/>
                </a:solidFill>
                <a:latin typeface="Arial" charset="0"/>
              </a:rPr>
              <a:t> </a:t>
            </a:r>
            <a:br>
              <a:rPr lang="de-DE" dirty="0" smtClean="0">
                <a:solidFill>
                  <a:srgbClr val="000000"/>
                </a:solidFill>
                <a:latin typeface="Arial" charset="0"/>
              </a:rPr>
            </a:br>
            <a:r>
              <a:rPr lang="de-DE" dirty="0" err="1" smtClean="0">
                <a:solidFill>
                  <a:srgbClr val="000000"/>
                </a:solidFill>
                <a:latin typeface="Arial" charset="0"/>
              </a:rPr>
              <a:t>local</a:t>
            </a:r>
            <a:r>
              <a:rPr lang="de-DE" dirty="0" smtClean="0">
                <a:solidFill>
                  <a:srgbClr val="000000"/>
                </a:solidFill>
                <a:latin typeface="Arial" charset="0"/>
              </a:rPr>
              <a:t> fibre networks</a:t>
            </a:r>
            <a:r>
              <a:rPr lang="de-DE" baseline="30000" dirty="0" smtClean="0">
                <a:solidFill>
                  <a:srgbClr val="000000"/>
                </a:solidFill>
                <a:latin typeface="Arial" charset="0"/>
              </a:rPr>
              <a:t>1</a:t>
            </a:r>
            <a:endParaRPr lang="de-DE" baseline="30000" dirty="0">
              <a:solidFill>
                <a:srgbClr val="000000"/>
              </a:solidFill>
              <a:latin typeface="Arial" charset="0"/>
            </a:endParaRPr>
          </a:p>
        </p:txBody>
      </p:sp>
      <p:sp>
        <p:nvSpPr>
          <p:cNvPr id="52" name="Inhaltsplatzhalter 2"/>
          <p:cNvSpPr txBox="1">
            <a:spLocks/>
          </p:cNvSpPr>
          <p:nvPr/>
        </p:nvSpPr>
        <p:spPr bwMode="auto">
          <a:xfrm>
            <a:off x="566519" y="1131590"/>
            <a:ext cx="5373633" cy="28500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rPr>
              <a:t>Municipalities have been in the driver’s seat</a:t>
            </a:r>
            <a:r>
              <a:rPr kumimoji="0" lang="en-US" sz="1600" b="0" i="0" u="none" strike="noStrike" kern="0" cap="none" spc="0" normalizeH="0" noProof="0" dirty="0" smtClean="0">
                <a:ln>
                  <a:noFill/>
                </a:ln>
                <a:solidFill>
                  <a:srgbClr val="000000"/>
                </a:solidFill>
                <a:effectLst/>
                <a:uLnTx/>
                <a:uFillTx/>
                <a:latin typeface="Arial"/>
                <a:ea typeface="+mn-ea"/>
                <a:cs typeface="+mn-cs"/>
              </a:rPr>
              <a:t> of </a:t>
            </a:r>
            <a:r>
              <a:rPr kumimoji="0" lang="en-US" sz="1600" b="0" i="0" u="none" strike="noStrike" kern="0" cap="none" spc="0" normalizeH="0" noProof="0" dirty="0" err="1" smtClean="0">
                <a:ln>
                  <a:noFill/>
                </a:ln>
                <a:solidFill>
                  <a:srgbClr val="000000"/>
                </a:solidFill>
                <a:effectLst/>
                <a:uLnTx/>
                <a:uFillTx/>
                <a:latin typeface="Arial"/>
                <a:ea typeface="+mn-ea"/>
                <a:cs typeface="+mn-cs"/>
              </a:rPr>
              <a:t>fibre</a:t>
            </a:r>
            <a:r>
              <a:rPr kumimoji="0" lang="en-US" sz="1600" b="0" i="0" u="none" strike="noStrike" kern="0" cap="none" spc="0" normalizeH="0" noProof="0" dirty="0" smtClean="0">
                <a:ln>
                  <a:noFill/>
                </a:ln>
                <a:solidFill>
                  <a:srgbClr val="000000"/>
                </a:solidFill>
                <a:effectLst/>
                <a:uLnTx/>
                <a:uFillTx/>
                <a:latin typeface="Arial"/>
                <a:ea typeface="+mn-ea"/>
                <a:cs typeface="+mn-cs"/>
              </a:rPr>
              <a:t> </a:t>
            </a:r>
            <a:br>
              <a:rPr kumimoji="0" lang="en-US" sz="1600" b="0" i="0" u="none" strike="noStrike" kern="0" cap="none" spc="0" normalizeH="0" noProof="0" dirty="0" smtClean="0">
                <a:ln>
                  <a:noFill/>
                </a:ln>
                <a:solidFill>
                  <a:srgbClr val="000000"/>
                </a:solidFill>
                <a:effectLst/>
                <a:uLnTx/>
                <a:uFillTx/>
                <a:latin typeface="Arial"/>
                <a:ea typeface="+mn-ea"/>
                <a:cs typeface="+mn-cs"/>
              </a:rPr>
            </a:br>
            <a:r>
              <a:rPr kumimoji="0" lang="en-US" sz="1600" b="0" i="0" u="none" strike="noStrike" kern="0" cap="none" spc="0" normalizeH="0" noProof="0" dirty="0" smtClean="0">
                <a:ln>
                  <a:noFill/>
                </a:ln>
                <a:solidFill>
                  <a:srgbClr val="000000"/>
                </a:solidFill>
                <a:effectLst/>
                <a:uLnTx/>
                <a:uFillTx/>
                <a:latin typeface="Arial"/>
                <a:ea typeface="+mn-ea"/>
                <a:cs typeface="+mn-cs"/>
              </a:rPr>
              <a:t>roll-out for 20 years now. </a:t>
            </a:r>
            <a:endParaRPr kumimoji="0" lang="en-US" sz="1600" b="0" i="0" u="none" strike="noStrike" kern="0" cap="none" spc="0" normalizeH="0" baseline="0" noProof="0" dirty="0" smtClean="0">
              <a:ln>
                <a:noFill/>
              </a:ln>
              <a:solidFill>
                <a:srgbClr val="000000"/>
              </a:solidFill>
              <a:effectLst/>
              <a:uLnTx/>
              <a:uFillTx/>
              <a:latin typeface="Arial"/>
              <a:ea typeface="+mn-ea"/>
              <a:cs typeface="+mn-cs"/>
            </a:endParaRP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de-DE" sz="1600" b="0" i="0" u="none" strike="noStrike" kern="0" cap="none" spc="0" normalizeH="0" baseline="0" noProof="0" dirty="0" err="1" smtClean="0">
                <a:ln>
                  <a:noFill/>
                </a:ln>
                <a:solidFill>
                  <a:srgbClr val="000000"/>
                </a:solidFill>
                <a:effectLst/>
                <a:uLnTx/>
                <a:uFillTx/>
                <a:latin typeface="Arial"/>
                <a:ea typeface="+mn-ea"/>
                <a:cs typeface="+mn-cs"/>
              </a:rPr>
              <a:t>They</a:t>
            </a:r>
            <a:r>
              <a:rPr kumimoji="0" lang="de-DE" sz="1600" b="0" i="0" u="none" strike="noStrike" kern="0" cap="none" spc="0" normalizeH="0" noProof="0" dirty="0" smtClean="0">
                <a:ln>
                  <a:noFill/>
                </a:ln>
                <a:solidFill>
                  <a:srgbClr val="000000"/>
                </a:solidFill>
                <a:effectLst/>
                <a:uLnTx/>
                <a:uFillTx/>
                <a:latin typeface="Arial"/>
                <a:ea typeface="+mn-ea"/>
                <a:cs typeface="+mn-cs"/>
              </a:rPr>
              <a:t> </a:t>
            </a:r>
            <a:r>
              <a:rPr kumimoji="0" lang="de-DE" sz="1600" b="0" i="0" u="none" strike="noStrike" kern="0" cap="none" spc="0" normalizeH="0" noProof="0" dirty="0" err="1" smtClean="0">
                <a:ln>
                  <a:noFill/>
                </a:ln>
                <a:solidFill>
                  <a:srgbClr val="000000"/>
                </a:solidFill>
                <a:effectLst/>
                <a:uLnTx/>
                <a:uFillTx/>
                <a:latin typeface="Arial"/>
                <a:ea typeface="+mn-ea"/>
                <a:cs typeface="+mn-cs"/>
              </a:rPr>
              <a:t>feel</a:t>
            </a:r>
            <a:r>
              <a:rPr kumimoji="0" lang="en-GB" sz="1600" b="0" i="0" u="none" strike="noStrike" kern="0" cap="none" spc="0" normalizeH="0" baseline="0" noProof="0" dirty="0" smtClean="0">
                <a:ln>
                  <a:noFill/>
                </a:ln>
                <a:solidFill>
                  <a:srgbClr val="000000"/>
                </a:solidFill>
                <a:effectLst/>
                <a:uLnTx/>
                <a:uFillTx/>
                <a:latin typeface="Arial"/>
                <a:ea typeface="+mn-ea"/>
                <a:cs typeface="+mn-cs"/>
              </a:rPr>
              <a:t> a future-proof infrastructure can help retaining young affluent inhabitants.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US" sz="1600" b="0" i="0" u="none" strike="noStrike" kern="0" cap="none" spc="0" normalizeH="0" baseline="0" noProof="0" dirty="0" smtClean="0">
                <a:ln>
                  <a:noFill/>
                </a:ln>
                <a:solidFill>
                  <a:srgbClr val="000000"/>
                </a:solidFill>
                <a:effectLst/>
                <a:uLnTx/>
                <a:uFillTx/>
                <a:latin typeface="Arial"/>
                <a:ea typeface="+mn-ea"/>
                <a:cs typeface="+mn-cs"/>
              </a:rPr>
              <a:t>Existing utility infrastructure was widely used </a:t>
            </a:r>
            <a:br>
              <a:rPr kumimoji="0" lang="en-US" sz="1600" b="0" i="0" u="none" strike="noStrike" kern="0" cap="none" spc="0" normalizeH="0" baseline="0" noProof="0" dirty="0" smtClean="0">
                <a:ln>
                  <a:noFill/>
                </a:ln>
                <a:solidFill>
                  <a:srgbClr val="000000"/>
                </a:solidFill>
                <a:effectLst/>
                <a:uLnTx/>
                <a:uFillTx/>
                <a:latin typeface="Arial"/>
                <a:ea typeface="+mn-ea"/>
                <a:cs typeface="+mn-cs"/>
              </a:rPr>
            </a:br>
            <a:r>
              <a:rPr kumimoji="0" lang="en-GB" sz="1600" b="0" i="0" u="none" strike="noStrike" kern="0" cap="none" spc="0" normalizeH="0" baseline="0" noProof="0" dirty="0" smtClean="0">
                <a:ln>
                  <a:noFill/>
                </a:ln>
                <a:solidFill>
                  <a:srgbClr val="000000"/>
                </a:solidFill>
                <a:effectLst/>
                <a:uLnTx/>
                <a:uFillTx/>
                <a:latin typeface="Arial"/>
                <a:ea typeface="+mn-ea"/>
                <a:cs typeface="+mn-cs"/>
              </a:rPr>
              <a:t>to make fibre roll-out more efficient.</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de-DE" sz="1600" b="0" i="0" u="none" strike="noStrike" kern="0" cap="none" spc="0" normalizeH="0" baseline="0" noProof="0" dirty="0" smtClean="0">
                <a:ln>
                  <a:noFill/>
                </a:ln>
                <a:solidFill>
                  <a:srgbClr val="000000"/>
                </a:solidFill>
                <a:effectLst/>
                <a:uLnTx/>
                <a:uFillTx/>
                <a:latin typeface="Arial"/>
                <a:ea typeface="+mn-ea"/>
                <a:cs typeface="+mn-cs"/>
              </a:rPr>
              <a:t>Open </a:t>
            </a:r>
            <a:r>
              <a:rPr kumimoji="0" lang="de-DE" sz="1600" b="0" i="0" u="none" strike="noStrike" kern="0" cap="none" spc="0" normalizeH="0" baseline="0" noProof="0" dirty="0" err="1" smtClean="0">
                <a:ln>
                  <a:noFill/>
                </a:ln>
                <a:solidFill>
                  <a:srgbClr val="000000"/>
                </a:solidFill>
                <a:effectLst/>
                <a:uLnTx/>
                <a:uFillTx/>
                <a:latin typeface="Arial"/>
                <a:ea typeface="+mn-ea"/>
                <a:cs typeface="+mn-cs"/>
              </a:rPr>
              <a:t>access</a:t>
            </a:r>
            <a:r>
              <a:rPr kumimoji="0" lang="de-DE" sz="1600" b="0" i="0" u="none" strike="noStrike" kern="0" cap="none" spc="0" normalizeH="0" baseline="0" noProof="0" dirty="0" smtClean="0">
                <a:ln>
                  <a:noFill/>
                </a:ln>
                <a:solidFill>
                  <a:srgbClr val="000000"/>
                </a:solidFill>
                <a:effectLst/>
                <a:uLnTx/>
                <a:uFillTx/>
                <a:latin typeface="Arial"/>
                <a:ea typeface="+mn-ea"/>
                <a:cs typeface="+mn-cs"/>
              </a:rPr>
              <a:t> </a:t>
            </a:r>
            <a:r>
              <a:rPr kumimoji="0" lang="de-DE" sz="1600" b="0" i="0" u="none" strike="noStrike" kern="0" cap="none" spc="0" normalizeH="0" baseline="0" noProof="0" dirty="0" err="1" smtClean="0">
                <a:ln>
                  <a:noFill/>
                </a:ln>
                <a:solidFill>
                  <a:srgbClr val="000000"/>
                </a:solidFill>
                <a:effectLst/>
                <a:uLnTx/>
                <a:uFillTx/>
                <a:latin typeface="Arial"/>
                <a:ea typeface="+mn-ea"/>
                <a:cs typeface="+mn-cs"/>
              </a:rPr>
              <a:t>is</a:t>
            </a:r>
            <a:r>
              <a:rPr kumimoji="0" lang="de-DE" sz="1600" b="0" i="0" u="none" strike="noStrike" kern="0" cap="none" spc="0" normalizeH="0" baseline="0" noProof="0" dirty="0" smtClean="0">
                <a:ln>
                  <a:noFill/>
                </a:ln>
                <a:solidFill>
                  <a:srgbClr val="000000"/>
                </a:solidFill>
                <a:effectLst/>
                <a:uLnTx/>
                <a:uFillTx/>
                <a:latin typeface="Arial"/>
                <a:ea typeface="+mn-ea"/>
                <a:cs typeface="+mn-cs"/>
              </a:rPr>
              <a:t> a </a:t>
            </a:r>
            <a:r>
              <a:rPr kumimoji="0" lang="de-DE" sz="1600" b="0" i="0" u="none" strike="noStrike" kern="0" cap="none" spc="0" normalizeH="0" baseline="0" noProof="0" dirty="0" err="1" smtClean="0">
                <a:ln>
                  <a:noFill/>
                </a:ln>
                <a:solidFill>
                  <a:srgbClr val="000000"/>
                </a:solidFill>
                <a:effectLst/>
                <a:uLnTx/>
                <a:uFillTx/>
                <a:latin typeface="Arial"/>
                <a:ea typeface="+mn-ea"/>
                <a:cs typeface="+mn-cs"/>
              </a:rPr>
              <a:t>key</a:t>
            </a:r>
            <a:r>
              <a:rPr kumimoji="0" lang="de-DE" sz="1600" b="0" i="0" u="none" strike="noStrike" kern="0" cap="none" spc="0" normalizeH="0" baseline="0" noProof="0" dirty="0" smtClean="0">
                <a:ln>
                  <a:noFill/>
                </a:ln>
                <a:solidFill>
                  <a:srgbClr val="000000"/>
                </a:solidFill>
                <a:effectLst/>
                <a:uLnTx/>
                <a:uFillTx/>
                <a:latin typeface="Arial"/>
                <a:ea typeface="+mn-ea"/>
                <a:cs typeface="+mn-cs"/>
              </a:rPr>
              <a:t> </a:t>
            </a:r>
            <a:r>
              <a:rPr kumimoji="0" lang="de-DE" sz="1600" b="0" i="0" u="none" strike="noStrike" kern="0" cap="none" spc="0" normalizeH="0" baseline="0" noProof="0" dirty="0" err="1" smtClean="0">
                <a:ln>
                  <a:noFill/>
                </a:ln>
                <a:solidFill>
                  <a:srgbClr val="000000"/>
                </a:solidFill>
                <a:effectLst/>
                <a:uLnTx/>
                <a:uFillTx/>
                <a:latin typeface="Arial"/>
                <a:ea typeface="+mn-ea"/>
                <a:cs typeface="+mn-cs"/>
              </a:rPr>
              <a:t>success</a:t>
            </a:r>
            <a:r>
              <a:rPr kumimoji="0" lang="de-DE" sz="1600" b="0" i="0" u="none" strike="noStrike" kern="0" cap="none" spc="0" normalizeH="0" baseline="0" noProof="0" dirty="0" smtClean="0">
                <a:ln>
                  <a:noFill/>
                </a:ln>
                <a:solidFill>
                  <a:srgbClr val="000000"/>
                </a:solidFill>
                <a:effectLst/>
                <a:uLnTx/>
                <a:uFillTx/>
                <a:latin typeface="Arial"/>
                <a:ea typeface="+mn-ea"/>
                <a:cs typeface="+mn-cs"/>
              </a:rPr>
              <a:t> </a:t>
            </a:r>
            <a:r>
              <a:rPr kumimoji="0" lang="de-DE" sz="1600" b="0" i="0" u="none" strike="noStrike" kern="0" cap="none" spc="0" normalizeH="0" baseline="0" noProof="0" dirty="0" err="1" smtClean="0">
                <a:ln>
                  <a:noFill/>
                </a:ln>
                <a:solidFill>
                  <a:srgbClr val="000000"/>
                </a:solidFill>
                <a:effectLst/>
                <a:uLnTx/>
                <a:uFillTx/>
                <a:latin typeface="Arial"/>
                <a:ea typeface="+mn-ea"/>
                <a:cs typeface="+mn-cs"/>
              </a:rPr>
              <a:t>factor</a:t>
            </a:r>
            <a:r>
              <a:rPr kumimoji="0" lang="de-DE" sz="1600" b="0" i="0" u="none" strike="noStrike" kern="0" cap="none" spc="0" normalizeH="0" noProof="0" dirty="0" smtClean="0">
                <a:ln>
                  <a:noFill/>
                </a:ln>
                <a:solidFill>
                  <a:srgbClr val="000000"/>
                </a:solidFill>
                <a:effectLst/>
                <a:uLnTx/>
                <a:uFillTx/>
                <a:latin typeface="Arial"/>
                <a:ea typeface="+mn-ea"/>
                <a:cs typeface="+mn-cs"/>
              </a:rPr>
              <a:t> </a:t>
            </a:r>
            <a:r>
              <a:rPr kumimoji="0" lang="de-DE" sz="1600" b="0" i="0" u="none" strike="noStrike" kern="0" cap="none" spc="0" normalizeH="0" noProof="0" dirty="0" err="1" smtClean="0">
                <a:ln>
                  <a:noFill/>
                </a:ln>
                <a:solidFill>
                  <a:srgbClr val="000000"/>
                </a:solidFill>
                <a:effectLst/>
                <a:uLnTx/>
                <a:uFillTx/>
                <a:latin typeface="Arial"/>
                <a:ea typeface="+mn-ea"/>
                <a:cs typeface="+mn-cs"/>
              </a:rPr>
              <a:t>as</a:t>
            </a:r>
            <a:r>
              <a:rPr kumimoji="0" lang="de-DE" sz="1600" b="0" i="0" u="none" strike="noStrike" kern="0" cap="none" spc="0" normalizeH="0" noProof="0" dirty="0" smtClean="0">
                <a:ln>
                  <a:noFill/>
                </a:ln>
                <a:solidFill>
                  <a:srgbClr val="000000"/>
                </a:solidFill>
                <a:effectLst/>
                <a:uLnTx/>
                <a:uFillTx/>
                <a:latin typeface="Arial"/>
                <a:ea typeface="+mn-ea"/>
                <a:cs typeface="+mn-cs"/>
              </a:rPr>
              <a:t> </a:t>
            </a:r>
            <a:br>
              <a:rPr kumimoji="0" lang="de-DE" sz="1600" b="0" i="0" u="none" strike="noStrike" kern="0" cap="none" spc="0" normalizeH="0" noProof="0" dirty="0" smtClean="0">
                <a:ln>
                  <a:noFill/>
                </a:ln>
                <a:solidFill>
                  <a:srgbClr val="000000"/>
                </a:solidFill>
                <a:effectLst/>
                <a:uLnTx/>
                <a:uFillTx/>
                <a:latin typeface="Arial"/>
                <a:ea typeface="+mn-ea"/>
                <a:cs typeface="+mn-cs"/>
              </a:rPr>
            </a:br>
            <a:r>
              <a:rPr kumimoji="0" lang="de-DE" sz="1600" b="0" i="0" u="none" strike="noStrike" kern="0" cap="none" spc="0" normalizeH="0" noProof="0" dirty="0" err="1" smtClean="0">
                <a:ln>
                  <a:noFill/>
                </a:ln>
                <a:solidFill>
                  <a:srgbClr val="000000"/>
                </a:solidFill>
                <a:effectLst/>
                <a:uLnTx/>
                <a:uFillTx/>
                <a:latin typeface="Arial"/>
                <a:ea typeface="+mn-ea"/>
                <a:cs typeface="+mn-cs"/>
              </a:rPr>
              <a:t>it</a:t>
            </a:r>
            <a:r>
              <a:rPr kumimoji="0" lang="de-DE" sz="1600" b="0" i="0" u="none" strike="noStrike" kern="0" cap="none" spc="0" normalizeH="0" noProof="0" dirty="0" smtClean="0">
                <a:ln>
                  <a:noFill/>
                </a:ln>
                <a:solidFill>
                  <a:srgbClr val="000000"/>
                </a:solidFill>
                <a:effectLst/>
                <a:uLnTx/>
                <a:uFillTx/>
                <a:latin typeface="Arial"/>
                <a:ea typeface="+mn-ea"/>
                <a:cs typeface="+mn-cs"/>
              </a:rPr>
              <a:t> </a:t>
            </a:r>
            <a:r>
              <a:rPr kumimoji="0" lang="de-DE" sz="1600" b="0" i="0" u="none" strike="noStrike" kern="0" cap="none" spc="0" normalizeH="0" noProof="0" dirty="0" err="1" smtClean="0">
                <a:ln>
                  <a:noFill/>
                </a:ln>
                <a:solidFill>
                  <a:srgbClr val="000000"/>
                </a:solidFill>
                <a:effectLst/>
                <a:uLnTx/>
                <a:uFillTx/>
                <a:latin typeface="Arial"/>
                <a:ea typeface="+mn-ea"/>
                <a:cs typeface="+mn-cs"/>
              </a:rPr>
              <a:t>leads</a:t>
            </a:r>
            <a:r>
              <a:rPr kumimoji="0" lang="de-DE" sz="1600" b="0" i="0" u="none" strike="noStrike" kern="0" cap="none" spc="0" normalizeH="0" noProof="0" dirty="0" smtClean="0">
                <a:ln>
                  <a:noFill/>
                </a:ln>
                <a:solidFill>
                  <a:srgbClr val="000000"/>
                </a:solidFill>
                <a:effectLst/>
                <a:uLnTx/>
                <a:uFillTx/>
                <a:latin typeface="Arial"/>
                <a:ea typeface="+mn-ea"/>
                <a:cs typeface="+mn-cs"/>
              </a:rPr>
              <a:t> </a:t>
            </a:r>
            <a:r>
              <a:rPr kumimoji="0" lang="de-DE" sz="1600" b="0" i="0" u="none" strike="noStrike" kern="0" cap="none" spc="0" normalizeH="0" noProof="0" dirty="0" err="1" smtClean="0">
                <a:ln>
                  <a:noFill/>
                </a:ln>
                <a:solidFill>
                  <a:srgbClr val="000000"/>
                </a:solidFill>
                <a:effectLst/>
                <a:uLnTx/>
                <a:uFillTx/>
                <a:latin typeface="Arial"/>
                <a:ea typeface="+mn-ea"/>
                <a:cs typeface="+mn-cs"/>
              </a:rPr>
              <a:t>to</a:t>
            </a:r>
            <a:r>
              <a:rPr kumimoji="0" lang="de-DE" sz="1600" b="0" i="0" u="none" strike="noStrike" kern="0" cap="none" spc="0" normalizeH="0" noProof="0" dirty="0" smtClean="0">
                <a:ln>
                  <a:noFill/>
                </a:ln>
                <a:solidFill>
                  <a:srgbClr val="000000"/>
                </a:solidFill>
                <a:effectLst/>
                <a:uLnTx/>
                <a:uFillTx/>
                <a:latin typeface="Arial"/>
                <a:ea typeface="+mn-ea"/>
                <a:cs typeface="+mn-cs"/>
              </a:rPr>
              <a:t> </a:t>
            </a:r>
            <a:r>
              <a:rPr kumimoji="0" lang="de-DE" sz="1600" b="0" i="0" u="none" strike="noStrike" kern="0" cap="none" spc="0" normalizeH="0" noProof="0" dirty="0" err="1" smtClean="0">
                <a:ln>
                  <a:noFill/>
                </a:ln>
                <a:solidFill>
                  <a:srgbClr val="000000"/>
                </a:solidFill>
                <a:effectLst/>
                <a:uLnTx/>
                <a:uFillTx/>
                <a:latin typeface="Arial"/>
                <a:ea typeface="+mn-ea"/>
                <a:cs typeface="+mn-cs"/>
              </a:rPr>
              <a:t>vibrant</a:t>
            </a:r>
            <a:r>
              <a:rPr kumimoji="0" lang="de-DE" sz="1600" b="0" i="0" u="none" strike="noStrike" kern="0" cap="none" spc="0" normalizeH="0" noProof="0" dirty="0" smtClean="0">
                <a:ln>
                  <a:noFill/>
                </a:ln>
                <a:solidFill>
                  <a:srgbClr val="000000"/>
                </a:solidFill>
                <a:effectLst/>
                <a:uLnTx/>
                <a:uFillTx/>
                <a:latin typeface="Arial"/>
                <a:ea typeface="+mn-ea"/>
                <a:cs typeface="+mn-cs"/>
              </a:rPr>
              <a:t> </a:t>
            </a:r>
            <a:r>
              <a:rPr kumimoji="0" lang="de-DE" sz="1600" b="0" i="0" u="none" strike="noStrike" kern="0" cap="none" spc="0" normalizeH="0" noProof="0" dirty="0" err="1" smtClean="0">
                <a:ln>
                  <a:noFill/>
                </a:ln>
                <a:solidFill>
                  <a:srgbClr val="000000"/>
                </a:solidFill>
                <a:effectLst/>
                <a:uLnTx/>
                <a:uFillTx/>
                <a:latin typeface="Arial"/>
                <a:ea typeface="+mn-ea"/>
                <a:cs typeface="+mn-cs"/>
              </a:rPr>
              <a:t>competition</a:t>
            </a:r>
            <a:r>
              <a:rPr kumimoji="0" lang="de-DE" sz="1600" b="0" i="0" u="none" strike="noStrike" kern="0" cap="none" spc="0" normalizeH="0" noProof="0" dirty="0" smtClean="0">
                <a:ln>
                  <a:noFill/>
                </a:ln>
                <a:solidFill>
                  <a:srgbClr val="000000"/>
                </a:solidFill>
                <a:effectLst/>
                <a:uLnTx/>
                <a:uFillTx/>
                <a:latin typeface="Arial"/>
                <a:ea typeface="+mn-ea"/>
                <a:cs typeface="+mn-cs"/>
              </a:rPr>
              <a:t>. </a:t>
            </a:r>
            <a:endParaRPr kumimoji="0" lang="en-GB" sz="16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54" name="Textfeld 53"/>
          <p:cNvSpPr txBox="1"/>
          <p:nvPr/>
        </p:nvSpPr>
        <p:spPr>
          <a:xfrm>
            <a:off x="3347" y="4948014"/>
            <a:ext cx="5767388" cy="200055"/>
          </a:xfrm>
          <a:prstGeom prst="rect">
            <a:avLst/>
          </a:prstGeom>
          <a:noFill/>
        </p:spPr>
        <p:txBody>
          <a:bodyPr wrap="square" rtlCol="0">
            <a:spAutoFit/>
          </a:bodyPr>
          <a:lstStyle/>
          <a:p>
            <a:pPr eaLnBrk="0" fontAlgn="base" hangingPunct="0">
              <a:spcBef>
                <a:spcPct val="50000"/>
              </a:spcBef>
              <a:spcAft>
                <a:spcPct val="0"/>
              </a:spcAft>
            </a:pPr>
            <a:r>
              <a:rPr lang="de-DE" sz="700" dirty="0">
                <a:solidFill>
                  <a:srgbClr val="000000"/>
                </a:solidFill>
                <a:latin typeface="Arial" charset="0"/>
              </a:rPr>
              <a:t>1 </a:t>
            </a:r>
            <a:r>
              <a:rPr lang="de-DE" sz="700" dirty="0" err="1">
                <a:solidFill>
                  <a:srgbClr val="000000"/>
                </a:solidFill>
                <a:latin typeface="Arial" charset="0"/>
              </a:rPr>
              <a:t>Svenska</a:t>
            </a:r>
            <a:r>
              <a:rPr lang="de-DE" sz="700" dirty="0">
                <a:solidFill>
                  <a:srgbClr val="000000"/>
                </a:solidFill>
                <a:latin typeface="Arial" charset="0"/>
              </a:rPr>
              <a:t> </a:t>
            </a:r>
            <a:r>
              <a:rPr lang="de-DE" sz="700" dirty="0" err="1">
                <a:solidFill>
                  <a:srgbClr val="000000"/>
                </a:solidFill>
                <a:latin typeface="Arial" charset="0"/>
              </a:rPr>
              <a:t>Stadsnätsföreningen</a:t>
            </a:r>
            <a:r>
              <a:rPr lang="de-DE" sz="700" dirty="0">
                <a:solidFill>
                  <a:srgbClr val="000000"/>
                </a:solidFill>
                <a:latin typeface="Arial" charset="0"/>
              </a:rPr>
              <a:t> </a:t>
            </a:r>
          </a:p>
        </p:txBody>
      </p:sp>
    </p:spTree>
    <p:extLst>
      <p:ext uri="{BB962C8B-B14F-4D97-AF65-F5344CB8AC3E}">
        <p14:creationId xmlns:p14="http://schemas.microsoft.com/office/powerpoint/2010/main" val="1846840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95484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677889" cy="265206"/>
          </a:xfrm>
          <a:prstGeom prst="rect">
            <a:avLst/>
          </a:prstGeom>
          <a:noFill/>
          <a:ln>
            <a:noFill/>
          </a:ln>
        </p:spPr>
        <p:txBody>
          <a:bodyPr lIns="0" tIns="0" rIns="0" bIns="0" anchor="ctr" anchorCtr="0">
            <a:noAutofit/>
          </a:bodyPr>
          <a:lstStyle/>
          <a:p>
            <a:pPr lvl="0">
              <a:buClr>
                <a:srgbClr val="FFFFFF"/>
              </a:buClr>
              <a:buSzPct val="25000"/>
            </a:pPr>
            <a:r>
              <a:rPr lang="en-US" sz="2400" dirty="0" err="1">
                <a:solidFill>
                  <a:srgbClr val="FFFFFF"/>
                </a:solidFill>
                <a:latin typeface="Arial" panose="020B0604020202020204" pitchFamily="34" charset="0"/>
                <a:cs typeface="Arial" panose="020B0604020202020204" pitchFamily="34" charset="0"/>
                <a:sym typeface="Arial"/>
              </a:rPr>
              <a:t>Stokab</a:t>
            </a:r>
            <a:r>
              <a:rPr lang="en-US" sz="2400" dirty="0">
                <a:solidFill>
                  <a:srgbClr val="FFFFFF"/>
                </a:solidFill>
                <a:latin typeface="Arial" panose="020B0604020202020204" pitchFamily="34" charset="0"/>
                <a:cs typeface="Arial" panose="020B0604020202020204" pitchFamily="34" charset="0"/>
                <a:sym typeface="Arial"/>
              </a:rPr>
              <a:t> connects 90% of all households </a:t>
            </a:r>
            <a:r>
              <a:rPr lang="en-US" sz="2400" dirty="0" smtClean="0">
                <a:solidFill>
                  <a:srgbClr val="FFFFFF"/>
                </a:solidFill>
                <a:latin typeface="Arial" panose="020B0604020202020204" pitchFamily="34" charset="0"/>
                <a:cs typeface="Arial" panose="020B0604020202020204" pitchFamily="34" charset="0"/>
                <a:sym typeface="Arial"/>
              </a:rPr>
              <a:t>in Stockholm</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bwMode="auto">
          <a:xfrm>
            <a:off x="4944213" y="965910"/>
            <a:ext cx="4020274" cy="1800000"/>
          </a:xfrm>
          <a:prstGeom prst="rect">
            <a:avLst/>
          </a:prstGeom>
          <a:solidFill>
            <a:srgbClr val="DBE8F1"/>
          </a:solidFill>
          <a:ln w="12700" cap="flat" cmpd="sng" algn="ctr">
            <a:noFill/>
            <a:prstDash val="solid"/>
            <a:round/>
            <a:headEnd type="none" w="med" len="med"/>
            <a:tailEnd type="none" w="med" len="med"/>
          </a:ln>
          <a:effectLst/>
          <a:extLst/>
        </p:spPr>
        <p:txBody>
          <a:bodyPr vert="horz" wrap="square" lIns="90000" tIns="45720" rIns="91440" bIns="45720" numCol="1" rtlCol="0" anchor="ctr" anchorCtr="0" compatLnSpc="1">
            <a:prstTxWarp prst="textNoShape">
              <a:avLst/>
            </a:prstTxWarp>
            <a:spAutoFit/>
          </a:bodyPr>
          <a:lstStyle/>
          <a:p>
            <a:pPr algn="ctr" eaLnBrk="0" fontAlgn="base" hangingPunct="0">
              <a:spcBef>
                <a:spcPct val="50000"/>
              </a:spcBef>
              <a:spcAft>
                <a:spcPct val="0"/>
              </a:spcAft>
            </a:pPr>
            <a:endParaRPr lang="de-DE" sz="1600" smtClean="0">
              <a:solidFill>
                <a:srgbClr val="000000"/>
              </a:solidFill>
              <a:latin typeface="Arial" charset="0"/>
            </a:endParaRPr>
          </a:p>
        </p:txBody>
      </p:sp>
      <p:sp>
        <p:nvSpPr>
          <p:cNvPr id="33" name="Textfeld 32"/>
          <p:cNvSpPr txBox="1"/>
          <p:nvPr/>
        </p:nvSpPr>
        <p:spPr>
          <a:xfrm>
            <a:off x="4956386" y="975192"/>
            <a:ext cx="2637260" cy="338554"/>
          </a:xfrm>
          <a:prstGeom prst="rect">
            <a:avLst/>
          </a:prstGeom>
          <a:noFill/>
        </p:spPr>
        <p:txBody>
          <a:bodyPr wrap="none" rtlCol="0">
            <a:spAutoFit/>
          </a:bodyPr>
          <a:lstStyle/>
          <a:p>
            <a:pPr eaLnBrk="0" fontAlgn="base" hangingPunct="0">
              <a:spcBef>
                <a:spcPct val="50000"/>
              </a:spcBef>
              <a:spcAft>
                <a:spcPct val="0"/>
              </a:spcAft>
            </a:pPr>
            <a:r>
              <a:rPr lang="de-DE" sz="1600" b="1" dirty="0" err="1" smtClean="0">
                <a:solidFill>
                  <a:srgbClr val="000000"/>
                </a:solidFill>
                <a:latin typeface="Arial" charset="0"/>
              </a:rPr>
              <a:t>Direct</a:t>
            </a:r>
            <a:r>
              <a:rPr lang="de-DE" sz="1600" b="1" dirty="0" smtClean="0">
                <a:solidFill>
                  <a:srgbClr val="000000"/>
                </a:solidFill>
                <a:latin typeface="Arial" charset="0"/>
              </a:rPr>
              <a:t> </a:t>
            </a:r>
            <a:r>
              <a:rPr lang="de-DE" sz="1600" b="1" dirty="0" err="1" smtClean="0">
                <a:solidFill>
                  <a:srgbClr val="000000"/>
                </a:solidFill>
                <a:latin typeface="Arial" charset="0"/>
              </a:rPr>
              <a:t>Economic</a:t>
            </a:r>
            <a:r>
              <a:rPr lang="de-DE" sz="1600" b="1" dirty="0" smtClean="0">
                <a:solidFill>
                  <a:srgbClr val="000000"/>
                </a:solidFill>
                <a:latin typeface="Arial" charset="0"/>
              </a:rPr>
              <a:t> Impact</a:t>
            </a:r>
            <a:r>
              <a:rPr lang="de-DE" sz="1600" b="1" baseline="30000" dirty="0" smtClean="0">
                <a:solidFill>
                  <a:srgbClr val="000000"/>
                </a:solidFill>
                <a:latin typeface="Arial" charset="0"/>
              </a:rPr>
              <a:t>1</a:t>
            </a:r>
            <a:endParaRPr lang="de-DE" sz="1600" b="1" baseline="30000" dirty="0">
              <a:solidFill>
                <a:srgbClr val="000000"/>
              </a:solidFill>
              <a:latin typeface="Arial" charset="0"/>
            </a:endParaRPr>
          </a:p>
        </p:txBody>
      </p:sp>
      <p:sp>
        <p:nvSpPr>
          <p:cNvPr id="34" name="Textfeld 33"/>
          <p:cNvSpPr txBox="1"/>
          <p:nvPr/>
        </p:nvSpPr>
        <p:spPr>
          <a:xfrm>
            <a:off x="4932040" y="1186799"/>
            <a:ext cx="569387" cy="923330"/>
          </a:xfrm>
          <a:prstGeom prst="rect">
            <a:avLst/>
          </a:prstGeom>
          <a:noFill/>
        </p:spPr>
        <p:txBody>
          <a:bodyPr wrap="none" rtlCol="0">
            <a:spAutoFit/>
          </a:bodyPr>
          <a:lstStyle/>
          <a:p>
            <a:pPr eaLnBrk="0" fontAlgn="base" hangingPunct="0">
              <a:spcBef>
                <a:spcPct val="50000"/>
              </a:spcBef>
              <a:spcAft>
                <a:spcPct val="0"/>
              </a:spcAft>
            </a:pPr>
            <a:r>
              <a:rPr lang="de-DE" sz="5400" dirty="0" smtClean="0">
                <a:solidFill>
                  <a:srgbClr val="000000"/>
                </a:solidFill>
                <a:latin typeface="Arial" charset="0"/>
              </a:rPr>
              <a:t>1</a:t>
            </a:r>
          </a:p>
        </p:txBody>
      </p:sp>
      <p:sp>
        <p:nvSpPr>
          <p:cNvPr id="35" name="Textfeld 34"/>
          <p:cNvSpPr txBox="1"/>
          <p:nvPr/>
        </p:nvSpPr>
        <p:spPr>
          <a:xfrm>
            <a:off x="5217421" y="1194111"/>
            <a:ext cx="569387" cy="923330"/>
          </a:xfrm>
          <a:prstGeom prst="rect">
            <a:avLst/>
          </a:prstGeom>
          <a:noFill/>
        </p:spPr>
        <p:txBody>
          <a:bodyPr wrap="none" rtlCol="0">
            <a:spAutoFit/>
          </a:bodyPr>
          <a:lstStyle/>
          <a:p>
            <a:pPr eaLnBrk="0" fontAlgn="base" hangingPunct="0">
              <a:spcBef>
                <a:spcPct val="50000"/>
              </a:spcBef>
              <a:spcAft>
                <a:spcPct val="0"/>
              </a:spcAft>
            </a:pPr>
            <a:r>
              <a:rPr lang="de-DE" sz="5400" dirty="0">
                <a:solidFill>
                  <a:srgbClr val="000000"/>
                </a:solidFill>
                <a:latin typeface="Arial" charset="0"/>
              </a:rPr>
              <a:t>6</a:t>
            </a:r>
            <a:endParaRPr lang="de-DE" sz="5400" dirty="0" smtClean="0">
              <a:solidFill>
                <a:srgbClr val="000000"/>
              </a:solidFill>
              <a:latin typeface="Arial" charset="0"/>
            </a:endParaRPr>
          </a:p>
        </p:txBody>
      </p:sp>
      <p:sp>
        <p:nvSpPr>
          <p:cNvPr id="36" name="Textfeld 35"/>
          <p:cNvSpPr txBox="1"/>
          <p:nvPr/>
        </p:nvSpPr>
        <p:spPr>
          <a:xfrm>
            <a:off x="5573435" y="1648464"/>
            <a:ext cx="1172116" cy="338554"/>
          </a:xfrm>
          <a:prstGeom prst="rect">
            <a:avLst/>
          </a:prstGeom>
          <a:noFill/>
        </p:spPr>
        <p:txBody>
          <a:bodyPr wrap="none" rtlCol="0">
            <a:spAutoFit/>
          </a:bodyPr>
          <a:lstStyle/>
          <a:p>
            <a:pPr algn="ctr" eaLnBrk="0" fontAlgn="base" hangingPunct="0">
              <a:spcBef>
                <a:spcPct val="50000"/>
              </a:spcBef>
              <a:spcAft>
                <a:spcPct val="0"/>
              </a:spcAft>
            </a:pPr>
            <a:r>
              <a:rPr lang="de-DE" sz="1600" dirty="0" err="1" smtClean="0">
                <a:solidFill>
                  <a:srgbClr val="000000"/>
                </a:solidFill>
                <a:latin typeface="Arial" charset="0"/>
              </a:rPr>
              <a:t>billion</a:t>
            </a:r>
            <a:r>
              <a:rPr lang="de-DE" sz="1600" dirty="0" smtClean="0">
                <a:solidFill>
                  <a:srgbClr val="000000"/>
                </a:solidFill>
                <a:latin typeface="Arial" charset="0"/>
              </a:rPr>
              <a:t> SEK</a:t>
            </a:r>
            <a:endParaRPr lang="de-DE" sz="1600" dirty="0">
              <a:solidFill>
                <a:srgbClr val="000000"/>
              </a:solidFill>
              <a:latin typeface="Arial" charset="0"/>
            </a:endParaRPr>
          </a:p>
        </p:txBody>
      </p:sp>
      <p:sp>
        <p:nvSpPr>
          <p:cNvPr id="37" name="Textfeld 36"/>
          <p:cNvSpPr txBox="1"/>
          <p:nvPr/>
        </p:nvSpPr>
        <p:spPr>
          <a:xfrm>
            <a:off x="7004310" y="1214882"/>
            <a:ext cx="569387" cy="923330"/>
          </a:xfrm>
          <a:prstGeom prst="rect">
            <a:avLst/>
          </a:prstGeom>
          <a:noFill/>
        </p:spPr>
        <p:txBody>
          <a:bodyPr wrap="none" rtlCol="0">
            <a:spAutoFit/>
          </a:bodyPr>
          <a:lstStyle/>
          <a:p>
            <a:pPr eaLnBrk="0" fontAlgn="base" hangingPunct="0">
              <a:spcBef>
                <a:spcPct val="50000"/>
              </a:spcBef>
              <a:spcAft>
                <a:spcPct val="0"/>
              </a:spcAft>
            </a:pPr>
            <a:r>
              <a:rPr lang="de-DE" sz="5400" dirty="0" smtClean="0">
                <a:solidFill>
                  <a:srgbClr val="000000"/>
                </a:solidFill>
                <a:latin typeface="Arial" charset="0"/>
              </a:rPr>
              <a:t>5</a:t>
            </a:r>
          </a:p>
        </p:txBody>
      </p:sp>
      <p:sp>
        <p:nvSpPr>
          <p:cNvPr id="38" name="Textfeld 37"/>
          <p:cNvSpPr txBox="1"/>
          <p:nvPr/>
        </p:nvSpPr>
        <p:spPr>
          <a:xfrm>
            <a:off x="7360324" y="1669235"/>
            <a:ext cx="1172116" cy="338554"/>
          </a:xfrm>
          <a:prstGeom prst="rect">
            <a:avLst/>
          </a:prstGeom>
          <a:noFill/>
        </p:spPr>
        <p:txBody>
          <a:bodyPr wrap="none" rtlCol="0">
            <a:spAutoFit/>
          </a:bodyPr>
          <a:lstStyle/>
          <a:p>
            <a:pPr algn="ctr" eaLnBrk="0" fontAlgn="base" hangingPunct="0">
              <a:spcBef>
                <a:spcPct val="50000"/>
              </a:spcBef>
              <a:spcAft>
                <a:spcPct val="0"/>
              </a:spcAft>
            </a:pPr>
            <a:r>
              <a:rPr lang="de-DE" sz="1600" dirty="0" err="1" smtClean="0">
                <a:solidFill>
                  <a:srgbClr val="000000"/>
                </a:solidFill>
                <a:latin typeface="Arial" charset="0"/>
              </a:rPr>
              <a:t>billion</a:t>
            </a:r>
            <a:r>
              <a:rPr lang="de-DE" sz="1600" dirty="0" smtClean="0">
                <a:solidFill>
                  <a:srgbClr val="000000"/>
                </a:solidFill>
                <a:latin typeface="Arial" charset="0"/>
              </a:rPr>
              <a:t> SEK</a:t>
            </a:r>
            <a:endParaRPr lang="de-DE" sz="1600" dirty="0">
              <a:solidFill>
                <a:srgbClr val="000000"/>
              </a:solidFill>
              <a:latin typeface="Arial" charset="0"/>
            </a:endParaRPr>
          </a:p>
        </p:txBody>
      </p:sp>
      <p:sp>
        <p:nvSpPr>
          <p:cNvPr id="39" name="Textfeld 38"/>
          <p:cNvSpPr txBox="1"/>
          <p:nvPr/>
        </p:nvSpPr>
        <p:spPr>
          <a:xfrm>
            <a:off x="6634362" y="1293488"/>
            <a:ext cx="484428" cy="707886"/>
          </a:xfrm>
          <a:prstGeom prst="rect">
            <a:avLst/>
          </a:prstGeom>
          <a:noFill/>
        </p:spPr>
        <p:txBody>
          <a:bodyPr wrap="none" rtlCol="0">
            <a:spAutoFit/>
          </a:bodyPr>
          <a:lstStyle/>
          <a:p>
            <a:pPr eaLnBrk="0" fontAlgn="base" hangingPunct="0">
              <a:spcBef>
                <a:spcPct val="50000"/>
              </a:spcBef>
              <a:spcAft>
                <a:spcPct val="0"/>
              </a:spcAft>
            </a:pPr>
            <a:r>
              <a:rPr lang="de-DE" sz="4000" dirty="0">
                <a:solidFill>
                  <a:srgbClr val="000000"/>
                </a:solidFill>
                <a:latin typeface="Arial" charset="0"/>
              </a:rPr>
              <a:t>+</a:t>
            </a:r>
            <a:endParaRPr lang="de-DE" sz="4000" dirty="0" smtClean="0">
              <a:solidFill>
                <a:srgbClr val="000000"/>
              </a:solidFill>
              <a:latin typeface="Arial" charset="0"/>
            </a:endParaRPr>
          </a:p>
        </p:txBody>
      </p:sp>
      <p:sp>
        <p:nvSpPr>
          <p:cNvPr id="40" name="Textfeld 39"/>
          <p:cNvSpPr txBox="1"/>
          <p:nvPr/>
        </p:nvSpPr>
        <p:spPr>
          <a:xfrm>
            <a:off x="4956385" y="2048858"/>
            <a:ext cx="4008101" cy="707886"/>
          </a:xfrm>
          <a:prstGeom prst="rect">
            <a:avLst/>
          </a:prstGeom>
          <a:noFill/>
        </p:spPr>
        <p:txBody>
          <a:bodyPr wrap="square" rtlCol="0">
            <a:spAutoFit/>
          </a:bodyPr>
          <a:lstStyle/>
          <a:p>
            <a:pPr eaLnBrk="0" fontAlgn="base" hangingPunct="0">
              <a:spcBef>
                <a:spcPct val="50000"/>
              </a:spcBef>
              <a:spcAft>
                <a:spcPct val="0"/>
              </a:spcAft>
            </a:pPr>
            <a:r>
              <a:rPr lang="en-US" sz="1000" dirty="0">
                <a:solidFill>
                  <a:srgbClr val="000000"/>
                </a:solidFill>
                <a:latin typeface="Arial" charset="0"/>
              </a:rPr>
              <a:t>referring to direct investment and cost savings for the municipality and the national administration </a:t>
            </a:r>
            <a:r>
              <a:rPr lang="en-US" sz="1000" dirty="0" smtClean="0">
                <a:solidFill>
                  <a:srgbClr val="000000"/>
                </a:solidFill>
                <a:latin typeface="Arial" charset="0"/>
              </a:rPr>
              <a:t>including benefits </a:t>
            </a:r>
            <a:r>
              <a:rPr lang="en-US" sz="1000" dirty="0">
                <a:solidFill>
                  <a:srgbClr val="000000"/>
                </a:solidFill>
                <a:latin typeface="Arial" charset="0"/>
              </a:rPr>
              <a:t>for private and business customers. An additional SEK 5 billion is from </a:t>
            </a:r>
            <a:r>
              <a:rPr lang="en-US" sz="1000" dirty="0" err="1">
                <a:solidFill>
                  <a:srgbClr val="000000"/>
                </a:solidFill>
                <a:latin typeface="Arial" charset="0"/>
              </a:rPr>
              <a:t>Stokab‘s</a:t>
            </a:r>
            <a:r>
              <a:rPr lang="en-US" sz="1000" dirty="0">
                <a:solidFill>
                  <a:srgbClr val="000000"/>
                </a:solidFill>
                <a:latin typeface="Arial" charset="0"/>
              </a:rPr>
              <a:t> procurement.</a:t>
            </a:r>
          </a:p>
        </p:txBody>
      </p:sp>
      <p:sp>
        <p:nvSpPr>
          <p:cNvPr id="41" name="Rechteck 40"/>
          <p:cNvSpPr/>
          <p:nvPr/>
        </p:nvSpPr>
        <p:spPr bwMode="auto">
          <a:xfrm>
            <a:off x="4944213" y="2974462"/>
            <a:ext cx="4020274" cy="1692000"/>
          </a:xfrm>
          <a:prstGeom prst="rect">
            <a:avLst/>
          </a:prstGeom>
          <a:solidFill>
            <a:srgbClr val="DBE8F1"/>
          </a:solidFill>
          <a:ln w="12700" cap="flat" cmpd="sng" algn="ctr">
            <a:noFill/>
            <a:prstDash val="solid"/>
            <a:round/>
            <a:headEnd type="none" w="med" len="med"/>
            <a:tailEnd type="none" w="med" len="med"/>
          </a:ln>
          <a:effectLst/>
          <a:extLst/>
        </p:spPr>
        <p:txBody>
          <a:bodyPr vert="horz" wrap="square" lIns="90000" tIns="45720" rIns="91440" bIns="45720" numCol="1" rtlCol="0" anchor="ctr" anchorCtr="0" compatLnSpc="1">
            <a:prstTxWarp prst="textNoShape">
              <a:avLst/>
            </a:prstTxWarp>
            <a:spAutoFit/>
          </a:bodyPr>
          <a:lstStyle/>
          <a:p>
            <a:pPr algn="ctr" eaLnBrk="0" fontAlgn="base" hangingPunct="0">
              <a:spcBef>
                <a:spcPct val="50000"/>
              </a:spcBef>
              <a:spcAft>
                <a:spcPct val="0"/>
              </a:spcAft>
            </a:pPr>
            <a:endParaRPr lang="de-DE" sz="1600" smtClean="0">
              <a:solidFill>
                <a:srgbClr val="000000"/>
              </a:solidFill>
              <a:latin typeface="Arial" charset="0"/>
            </a:endParaRPr>
          </a:p>
        </p:txBody>
      </p:sp>
      <p:sp>
        <p:nvSpPr>
          <p:cNvPr id="42" name="Textfeld 41"/>
          <p:cNvSpPr txBox="1"/>
          <p:nvPr/>
        </p:nvSpPr>
        <p:spPr>
          <a:xfrm>
            <a:off x="4956386" y="2974462"/>
            <a:ext cx="2797561" cy="338554"/>
          </a:xfrm>
          <a:prstGeom prst="rect">
            <a:avLst/>
          </a:prstGeom>
          <a:noFill/>
        </p:spPr>
        <p:txBody>
          <a:bodyPr wrap="none" rtlCol="0">
            <a:spAutoFit/>
          </a:bodyPr>
          <a:lstStyle/>
          <a:p>
            <a:pPr eaLnBrk="0" fontAlgn="base" hangingPunct="0">
              <a:spcBef>
                <a:spcPct val="50000"/>
              </a:spcBef>
              <a:spcAft>
                <a:spcPct val="0"/>
              </a:spcAft>
            </a:pPr>
            <a:r>
              <a:rPr lang="de-DE" sz="1600" b="1" dirty="0" err="1" smtClean="0">
                <a:solidFill>
                  <a:srgbClr val="000000"/>
                </a:solidFill>
                <a:latin typeface="Arial" charset="0"/>
              </a:rPr>
              <a:t>Indirect</a:t>
            </a:r>
            <a:r>
              <a:rPr lang="de-DE" sz="1600" b="1" dirty="0" smtClean="0">
                <a:solidFill>
                  <a:srgbClr val="000000"/>
                </a:solidFill>
                <a:latin typeface="Arial" charset="0"/>
              </a:rPr>
              <a:t> </a:t>
            </a:r>
            <a:r>
              <a:rPr lang="de-DE" sz="1600" b="1" dirty="0" err="1" smtClean="0">
                <a:solidFill>
                  <a:srgbClr val="000000"/>
                </a:solidFill>
                <a:latin typeface="Arial" charset="0"/>
              </a:rPr>
              <a:t>Economic</a:t>
            </a:r>
            <a:r>
              <a:rPr lang="de-DE" sz="1600" b="1" dirty="0" smtClean="0">
                <a:solidFill>
                  <a:srgbClr val="000000"/>
                </a:solidFill>
                <a:latin typeface="Arial" charset="0"/>
              </a:rPr>
              <a:t> Impact</a:t>
            </a:r>
            <a:r>
              <a:rPr lang="de-DE" sz="1600" b="1" baseline="30000" dirty="0" smtClean="0">
                <a:solidFill>
                  <a:srgbClr val="000000"/>
                </a:solidFill>
                <a:latin typeface="Arial" charset="0"/>
              </a:rPr>
              <a:t>1</a:t>
            </a:r>
            <a:endParaRPr lang="de-DE" sz="1600" b="1" baseline="30000" dirty="0">
              <a:solidFill>
                <a:srgbClr val="000000"/>
              </a:solidFill>
              <a:latin typeface="Arial" charset="0"/>
            </a:endParaRPr>
          </a:p>
        </p:txBody>
      </p:sp>
      <p:sp>
        <p:nvSpPr>
          <p:cNvPr id="43" name="Textfeld 42"/>
          <p:cNvSpPr txBox="1"/>
          <p:nvPr/>
        </p:nvSpPr>
        <p:spPr>
          <a:xfrm>
            <a:off x="4932040" y="3221547"/>
            <a:ext cx="569387" cy="923330"/>
          </a:xfrm>
          <a:prstGeom prst="rect">
            <a:avLst/>
          </a:prstGeom>
          <a:noFill/>
        </p:spPr>
        <p:txBody>
          <a:bodyPr wrap="none" rtlCol="0">
            <a:spAutoFit/>
          </a:bodyPr>
          <a:lstStyle/>
          <a:p>
            <a:pPr eaLnBrk="0" fontAlgn="base" hangingPunct="0">
              <a:spcBef>
                <a:spcPct val="50000"/>
              </a:spcBef>
              <a:spcAft>
                <a:spcPct val="0"/>
              </a:spcAft>
            </a:pPr>
            <a:r>
              <a:rPr lang="de-DE" sz="5400" dirty="0" smtClean="0">
                <a:solidFill>
                  <a:srgbClr val="000000"/>
                </a:solidFill>
                <a:latin typeface="Arial" charset="0"/>
              </a:rPr>
              <a:t>7</a:t>
            </a:r>
          </a:p>
        </p:txBody>
      </p:sp>
      <p:sp>
        <p:nvSpPr>
          <p:cNvPr id="44" name="Textfeld 43"/>
          <p:cNvSpPr txBox="1"/>
          <p:nvPr/>
        </p:nvSpPr>
        <p:spPr>
          <a:xfrm>
            <a:off x="5298757" y="3228859"/>
            <a:ext cx="569387" cy="923330"/>
          </a:xfrm>
          <a:prstGeom prst="rect">
            <a:avLst/>
          </a:prstGeom>
          <a:noFill/>
        </p:spPr>
        <p:txBody>
          <a:bodyPr wrap="none" rtlCol="0">
            <a:spAutoFit/>
          </a:bodyPr>
          <a:lstStyle/>
          <a:p>
            <a:pPr eaLnBrk="0" fontAlgn="base" hangingPunct="0">
              <a:spcBef>
                <a:spcPct val="50000"/>
              </a:spcBef>
              <a:spcAft>
                <a:spcPct val="0"/>
              </a:spcAft>
            </a:pPr>
            <a:r>
              <a:rPr lang="de-DE" sz="5400" dirty="0">
                <a:solidFill>
                  <a:srgbClr val="000000"/>
                </a:solidFill>
                <a:latin typeface="Arial" charset="0"/>
              </a:rPr>
              <a:t>7</a:t>
            </a:r>
            <a:endParaRPr lang="de-DE" sz="5400" dirty="0" smtClean="0">
              <a:solidFill>
                <a:srgbClr val="000000"/>
              </a:solidFill>
              <a:latin typeface="Arial" charset="0"/>
            </a:endParaRPr>
          </a:p>
        </p:txBody>
      </p:sp>
      <p:sp>
        <p:nvSpPr>
          <p:cNvPr id="45" name="Textfeld 44"/>
          <p:cNvSpPr txBox="1"/>
          <p:nvPr/>
        </p:nvSpPr>
        <p:spPr>
          <a:xfrm>
            <a:off x="5573435" y="3683212"/>
            <a:ext cx="1172116" cy="338554"/>
          </a:xfrm>
          <a:prstGeom prst="rect">
            <a:avLst/>
          </a:prstGeom>
          <a:noFill/>
        </p:spPr>
        <p:txBody>
          <a:bodyPr wrap="none" rtlCol="0">
            <a:spAutoFit/>
          </a:bodyPr>
          <a:lstStyle/>
          <a:p>
            <a:pPr algn="ctr" eaLnBrk="0" fontAlgn="base" hangingPunct="0">
              <a:spcBef>
                <a:spcPct val="50000"/>
              </a:spcBef>
              <a:spcAft>
                <a:spcPct val="0"/>
              </a:spcAft>
            </a:pPr>
            <a:r>
              <a:rPr lang="de-DE" sz="1600" dirty="0" err="1" smtClean="0">
                <a:solidFill>
                  <a:srgbClr val="000000"/>
                </a:solidFill>
                <a:latin typeface="Arial" charset="0"/>
              </a:rPr>
              <a:t>billion</a:t>
            </a:r>
            <a:r>
              <a:rPr lang="de-DE" sz="1600" dirty="0" smtClean="0">
                <a:solidFill>
                  <a:srgbClr val="000000"/>
                </a:solidFill>
                <a:latin typeface="Arial" charset="0"/>
              </a:rPr>
              <a:t> SEK</a:t>
            </a:r>
            <a:endParaRPr lang="de-DE" sz="1600" dirty="0">
              <a:solidFill>
                <a:srgbClr val="000000"/>
              </a:solidFill>
              <a:latin typeface="Arial" charset="0"/>
            </a:endParaRPr>
          </a:p>
        </p:txBody>
      </p:sp>
      <p:sp>
        <p:nvSpPr>
          <p:cNvPr id="46" name="Textfeld 45"/>
          <p:cNvSpPr txBox="1"/>
          <p:nvPr/>
        </p:nvSpPr>
        <p:spPr>
          <a:xfrm>
            <a:off x="4956385" y="4083606"/>
            <a:ext cx="4008101" cy="553998"/>
          </a:xfrm>
          <a:prstGeom prst="rect">
            <a:avLst/>
          </a:prstGeom>
          <a:noFill/>
        </p:spPr>
        <p:txBody>
          <a:bodyPr wrap="square" rtlCol="0">
            <a:spAutoFit/>
          </a:bodyPr>
          <a:lstStyle/>
          <a:p>
            <a:pPr eaLnBrk="0" fontAlgn="base" hangingPunct="0">
              <a:spcBef>
                <a:spcPct val="50000"/>
              </a:spcBef>
              <a:spcAft>
                <a:spcPct val="0"/>
              </a:spcAft>
            </a:pPr>
            <a:r>
              <a:rPr lang="en-US" sz="1000" dirty="0">
                <a:solidFill>
                  <a:srgbClr val="000000"/>
                </a:solidFill>
                <a:latin typeface="Arial" charset="0"/>
              </a:rPr>
              <a:t>referring to innovative services and products being developed and used in the area due to fast broadband access as well as increased productivity and entrepreneurship.</a:t>
            </a:r>
          </a:p>
        </p:txBody>
      </p:sp>
      <p:sp>
        <p:nvSpPr>
          <p:cNvPr id="47" name="Textfeld 46"/>
          <p:cNvSpPr txBox="1"/>
          <p:nvPr/>
        </p:nvSpPr>
        <p:spPr>
          <a:xfrm>
            <a:off x="5148064" y="3228859"/>
            <a:ext cx="377026" cy="923330"/>
          </a:xfrm>
          <a:prstGeom prst="rect">
            <a:avLst/>
          </a:prstGeom>
          <a:noFill/>
        </p:spPr>
        <p:txBody>
          <a:bodyPr wrap="none" rtlCol="0">
            <a:spAutoFit/>
          </a:bodyPr>
          <a:lstStyle/>
          <a:p>
            <a:pPr eaLnBrk="0" fontAlgn="base" hangingPunct="0">
              <a:spcBef>
                <a:spcPct val="50000"/>
              </a:spcBef>
              <a:spcAft>
                <a:spcPct val="0"/>
              </a:spcAft>
            </a:pPr>
            <a:r>
              <a:rPr lang="de-DE" sz="5400" dirty="0" smtClean="0">
                <a:solidFill>
                  <a:srgbClr val="000000"/>
                </a:solidFill>
                <a:latin typeface="Arial" charset="0"/>
              </a:rPr>
              <a:t>.</a:t>
            </a:r>
          </a:p>
        </p:txBody>
      </p:sp>
      <p:sp>
        <p:nvSpPr>
          <p:cNvPr id="50" name="Textfeld 49"/>
          <p:cNvSpPr txBox="1"/>
          <p:nvPr/>
        </p:nvSpPr>
        <p:spPr>
          <a:xfrm>
            <a:off x="2486" y="4936523"/>
            <a:ext cx="5767388" cy="215444"/>
          </a:xfrm>
          <a:prstGeom prst="rect">
            <a:avLst/>
          </a:prstGeom>
          <a:noFill/>
        </p:spPr>
        <p:txBody>
          <a:bodyPr wrap="square" rtlCol="0">
            <a:spAutoFit/>
          </a:bodyPr>
          <a:lstStyle/>
          <a:p>
            <a:pPr eaLnBrk="0" fontAlgn="base" hangingPunct="0">
              <a:spcBef>
                <a:spcPct val="50000"/>
              </a:spcBef>
              <a:spcAft>
                <a:spcPct val="0"/>
              </a:spcAft>
            </a:pPr>
            <a:r>
              <a:rPr lang="de-DE" sz="700" dirty="0">
                <a:solidFill>
                  <a:srgbClr val="000000"/>
                </a:solidFill>
                <a:latin typeface="Arial" charset="0"/>
              </a:rPr>
              <a:t>1</a:t>
            </a:r>
            <a:r>
              <a:rPr lang="de-DE" sz="800" dirty="0">
                <a:solidFill>
                  <a:srgbClr val="000000"/>
                </a:solidFill>
                <a:latin typeface="Arial" charset="0"/>
              </a:rPr>
              <a:t> </a:t>
            </a:r>
            <a:r>
              <a:rPr lang="it-IT" sz="700" dirty="0">
                <a:solidFill>
                  <a:srgbClr val="000000"/>
                </a:solidFill>
                <a:latin typeface="Arial" charset="0"/>
              </a:rPr>
              <a:t>Forzati / </a:t>
            </a:r>
            <a:r>
              <a:rPr lang="it-IT" sz="700" dirty="0" err="1">
                <a:solidFill>
                  <a:srgbClr val="000000"/>
                </a:solidFill>
                <a:latin typeface="Arial" charset="0"/>
              </a:rPr>
              <a:t>Mattson</a:t>
            </a:r>
            <a:r>
              <a:rPr lang="it-IT" sz="700" dirty="0">
                <a:solidFill>
                  <a:srgbClr val="000000"/>
                </a:solidFill>
                <a:latin typeface="Arial" charset="0"/>
              </a:rPr>
              <a:t> (2013): STOKAB, a </a:t>
            </a:r>
            <a:r>
              <a:rPr lang="it-IT" sz="700" dirty="0" err="1">
                <a:solidFill>
                  <a:srgbClr val="000000"/>
                </a:solidFill>
                <a:latin typeface="Arial" charset="0"/>
              </a:rPr>
              <a:t>socio-economic</a:t>
            </a:r>
            <a:r>
              <a:rPr lang="it-IT" sz="700" dirty="0">
                <a:solidFill>
                  <a:srgbClr val="000000"/>
                </a:solidFill>
                <a:latin typeface="Arial" charset="0"/>
              </a:rPr>
              <a:t> </a:t>
            </a:r>
            <a:r>
              <a:rPr lang="it-IT" sz="700" dirty="0" err="1">
                <a:solidFill>
                  <a:srgbClr val="000000"/>
                </a:solidFill>
                <a:latin typeface="Arial" charset="0"/>
              </a:rPr>
              <a:t>analysis</a:t>
            </a:r>
            <a:endParaRPr lang="de-DE" sz="700" dirty="0">
              <a:solidFill>
                <a:srgbClr val="000000"/>
              </a:solidFill>
              <a:latin typeface="Arial" charset="0"/>
            </a:endParaRPr>
          </a:p>
        </p:txBody>
      </p:sp>
      <p:sp>
        <p:nvSpPr>
          <p:cNvPr id="25" name="Inhaltsplatzhalter 2"/>
          <p:cNvSpPr txBox="1">
            <a:spLocks/>
          </p:cNvSpPr>
          <p:nvPr/>
        </p:nvSpPr>
        <p:spPr bwMode="auto">
          <a:xfrm>
            <a:off x="566519" y="1181139"/>
            <a:ext cx="3957511" cy="283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180975" marR="0" lvl="0" indent="-180975" algn="l" defTabSz="914400" rtl="0" eaLnBrk="1" fontAlgn="base" latinLnBrk="0" hangingPunct="1">
              <a:lnSpc>
                <a:spcPct val="110000"/>
              </a:lnSpc>
              <a:spcBef>
                <a:spcPct val="0"/>
              </a:spcBef>
              <a:spcAft>
                <a:spcPts val="1200"/>
              </a:spcAft>
              <a:buClr>
                <a:srgbClr val="0080CC"/>
              </a:buClr>
              <a:buSzTx/>
              <a:buFont typeface="Wingdings" pitchFamily="2" charset="2"/>
              <a:buChar char="§"/>
              <a:tabLst/>
              <a:defRPr/>
            </a:pPr>
            <a:r>
              <a:rPr kumimoji="0" lang="en-GB" sz="1600" b="0" i="0" u="none" strike="noStrike" kern="0" cap="none" spc="0" normalizeH="0" baseline="0" noProof="0" dirty="0" smtClean="0">
                <a:ln>
                  <a:noFill/>
                </a:ln>
                <a:solidFill>
                  <a:srgbClr val="000000"/>
                </a:solidFill>
                <a:effectLst/>
                <a:uLnTx/>
                <a:uFillTx/>
                <a:latin typeface="Arial"/>
                <a:ea typeface="+mn-ea"/>
                <a:cs typeface="+mn-cs"/>
              </a:rPr>
              <a:t>Founded in 1994, </a:t>
            </a:r>
            <a:r>
              <a:rPr kumimoji="0" lang="en-GB" sz="1600" b="0" i="0" u="none" strike="noStrike" kern="0" cap="none" spc="0" normalizeH="0" baseline="0" noProof="0" dirty="0" err="1" smtClean="0">
                <a:ln>
                  <a:noFill/>
                </a:ln>
                <a:solidFill>
                  <a:srgbClr val="000000"/>
                </a:solidFill>
                <a:effectLst/>
                <a:uLnTx/>
                <a:uFillTx/>
                <a:latin typeface="Arial"/>
                <a:ea typeface="+mn-ea"/>
                <a:cs typeface="+mn-cs"/>
              </a:rPr>
              <a:t>Stokab</a:t>
            </a:r>
            <a:r>
              <a:rPr kumimoji="0" lang="en-GB" sz="1600" b="0" i="0" u="none" strike="noStrike" kern="0" cap="none" spc="0" normalizeH="0" baseline="0" noProof="0" dirty="0" smtClean="0">
                <a:ln>
                  <a:noFill/>
                </a:ln>
                <a:solidFill>
                  <a:srgbClr val="000000"/>
                </a:solidFill>
                <a:effectLst/>
                <a:uLnTx/>
                <a:uFillTx/>
                <a:latin typeface="Arial"/>
                <a:ea typeface="+mn-ea"/>
                <a:cs typeface="+mn-cs"/>
              </a:rPr>
              <a:t> belongs to the City of Stockholm. </a:t>
            </a:r>
          </a:p>
          <a:p>
            <a:pPr marL="180975" marR="0" lvl="0" indent="-180975" algn="l" defTabSz="914400" rtl="0" eaLnBrk="1" fontAlgn="base" latinLnBrk="0" hangingPunct="1">
              <a:lnSpc>
                <a:spcPct val="110000"/>
              </a:lnSpc>
              <a:spcBef>
                <a:spcPct val="0"/>
              </a:spcBef>
              <a:spcAft>
                <a:spcPts val="1200"/>
              </a:spcAft>
              <a:buClr>
                <a:srgbClr val="0080CC"/>
              </a:buClr>
              <a:buSzTx/>
              <a:buFont typeface="Wingdings" pitchFamily="2" charset="2"/>
              <a:buChar char="§"/>
              <a:tabLst/>
              <a:defRPr/>
            </a:pPr>
            <a:r>
              <a:rPr kumimoji="0" lang="en-GB" sz="1600" b="0" i="0" u="none" strike="noStrike" kern="0" cap="none" spc="0" normalizeH="0" baseline="0" noProof="0" dirty="0" smtClean="0">
                <a:ln>
                  <a:noFill/>
                </a:ln>
                <a:solidFill>
                  <a:srgbClr val="000000"/>
                </a:solidFill>
                <a:effectLst/>
                <a:uLnTx/>
                <a:uFillTx/>
                <a:latin typeface="Arial"/>
                <a:ea typeface="+mn-ea"/>
                <a:cs typeface="+mn-cs"/>
              </a:rPr>
              <a:t>They provide access to physical infrastructure in the greater Stockholm area. Their wholesale-only model and market-driven roll-out have been key success factors.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600" b="0" i="0" u="none" strike="noStrike" kern="0" cap="none" spc="0" normalizeH="0" baseline="0" noProof="0" dirty="0" smtClean="0">
                <a:ln>
                  <a:noFill/>
                </a:ln>
                <a:solidFill>
                  <a:srgbClr val="000000"/>
                </a:solidFill>
                <a:effectLst/>
                <a:uLnTx/>
                <a:uFillTx/>
                <a:latin typeface="Arial"/>
                <a:ea typeface="+mn-ea"/>
                <a:cs typeface="+mn-cs"/>
              </a:rPr>
              <a:t>This model is used throughout Sweden to drive fibre roll-out.</a:t>
            </a:r>
            <a:endParaRPr kumimoji="0" lang="en-GB" sz="16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50202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63105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err="1" smtClean="0">
                <a:solidFill>
                  <a:srgbClr val="FFFFFF"/>
                </a:solidFill>
                <a:latin typeface="Arial" panose="020B0604020202020204" pitchFamily="34" charset="0"/>
                <a:cs typeface="Arial" panose="020B0604020202020204" pitchFamily="34" charset="0"/>
                <a:sym typeface="Arial"/>
              </a:rPr>
              <a:t>Fibre’s</a:t>
            </a:r>
            <a:r>
              <a:rPr lang="en-US" sz="2400" dirty="0" smtClean="0">
                <a:solidFill>
                  <a:srgbClr val="FFFFFF"/>
                </a:solidFill>
                <a:latin typeface="Arial" panose="020B0604020202020204" pitchFamily="34" charset="0"/>
                <a:cs typeface="Arial" panose="020B0604020202020204" pitchFamily="34" charset="0"/>
                <a:sym typeface="Arial"/>
              </a:rPr>
              <a:t> impact in rural areas in Sweden</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 name="Gerade Verbindung 6"/>
          <p:cNvCxnSpPr/>
          <p:nvPr/>
        </p:nvCxnSpPr>
        <p:spPr>
          <a:xfrm>
            <a:off x="4574302" y="987574"/>
            <a:ext cx="0" cy="3672408"/>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6" name="Shape 116"/>
          <p:cNvSpPr txBox="1"/>
          <p:nvPr/>
        </p:nvSpPr>
        <p:spPr>
          <a:xfrm>
            <a:off x="566519" y="998115"/>
            <a:ext cx="1413193" cy="265206"/>
          </a:xfrm>
          <a:prstGeom prst="rect">
            <a:avLst/>
          </a:prstGeom>
          <a:noFill/>
          <a:ln>
            <a:noFill/>
          </a:ln>
        </p:spPr>
        <p:txBody>
          <a:bodyPr lIns="0" tIns="0" rIns="0" bIns="0" anchor="ctr" anchorCtr="0">
            <a:noAutofit/>
          </a:bodyPr>
          <a:lstStyle/>
          <a:p>
            <a:pPr lvl="0">
              <a:buClr>
                <a:srgbClr val="FFFFFF"/>
              </a:buClr>
              <a:buSzPct val="25000"/>
            </a:pPr>
            <a:r>
              <a:rPr lang="en-US" sz="1600" b="1" dirty="0" err="1">
                <a:solidFill>
                  <a:schemeClr val="tx2"/>
                </a:solidFill>
                <a:latin typeface="Arial" panose="020B0604020202020204" pitchFamily="34" charset="0"/>
                <a:cs typeface="Arial" panose="020B0604020202020204" pitchFamily="34" charset="0"/>
                <a:sym typeface="Arial"/>
              </a:rPr>
              <a:t>Skellefteå</a:t>
            </a:r>
            <a:r>
              <a:rPr lang="en-US" sz="1600" b="1" dirty="0">
                <a:solidFill>
                  <a:schemeClr val="tx2"/>
                </a:solidFill>
                <a:latin typeface="Arial" panose="020B0604020202020204" pitchFamily="34" charset="0"/>
                <a:cs typeface="Arial" panose="020B0604020202020204" pitchFamily="34" charset="0"/>
                <a:sym typeface="Arial"/>
              </a:rPr>
              <a:t> </a:t>
            </a:r>
            <a:endParaRPr lang="en-US" sz="1600" b="1" i="0" u="none" strike="noStrike" cap="none" dirty="0">
              <a:solidFill>
                <a:schemeClr val="tx2"/>
              </a:solidFill>
              <a:latin typeface="Arial" panose="020B0604020202020204" pitchFamily="34" charset="0"/>
              <a:ea typeface="Arial"/>
              <a:cs typeface="Arial" panose="020B0604020202020204" pitchFamily="34" charset="0"/>
              <a:sym typeface="Arial"/>
            </a:endParaRPr>
          </a:p>
        </p:txBody>
      </p:sp>
      <p:sp>
        <p:nvSpPr>
          <p:cNvPr id="27" name="Shape 116"/>
          <p:cNvSpPr txBox="1"/>
          <p:nvPr/>
        </p:nvSpPr>
        <p:spPr>
          <a:xfrm>
            <a:off x="4716016" y="998115"/>
            <a:ext cx="1413193" cy="265206"/>
          </a:xfrm>
          <a:prstGeom prst="rect">
            <a:avLst/>
          </a:prstGeom>
          <a:noFill/>
          <a:ln>
            <a:noFill/>
          </a:ln>
        </p:spPr>
        <p:txBody>
          <a:bodyPr lIns="0" tIns="0" rIns="0" bIns="0" anchor="ctr" anchorCtr="0">
            <a:noAutofit/>
          </a:bodyPr>
          <a:lstStyle/>
          <a:p>
            <a:pPr lvl="0">
              <a:buClr>
                <a:srgbClr val="FFFFFF"/>
              </a:buClr>
              <a:buSzPct val="25000"/>
            </a:pPr>
            <a:r>
              <a:rPr lang="en-US" sz="1600" b="1" dirty="0" err="1">
                <a:solidFill>
                  <a:schemeClr val="tx2"/>
                </a:solidFill>
                <a:latin typeface="Arial" panose="020B0604020202020204" pitchFamily="34" charset="0"/>
                <a:cs typeface="Arial" panose="020B0604020202020204" pitchFamily="34" charset="0"/>
                <a:sym typeface="Arial"/>
              </a:rPr>
              <a:t>Hudiksvall</a:t>
            </a:r>
            <a:endParaRPr lang="en-US" sz="1600" b="1" i="0" u="none" strike="noStrike" cap="none" dirty="0">
              <a:solidFill>
                <a:schemeClr val="tx2"/>
              </a:solidFill>
              <a:latin typeface="Arial" panose="020B0604020202020204" pitchFamily="34" charset="0"/>
              <a:ea typeface="Arial"/>
              <a:cs typeface="Arial" panose="020B0604020202020204" pitchFamily="34" charset="0"/>
              <a:sym typeface="Arial"/>
            </a:endParaRPr>
          </a:p>
        </p:txBody>
      </p:sp>
      <p:sp>
        <p:nvSpPr>
          <p:cNvPr id="28" name="Inhaltsplatzhalter 2"/>
          <p:cNvSpPr txBox="1">
            <a:spLocks/>
          </p:cNvSpPr>
          <p:nvPr/>
        </p:nvSpPr>
        <p:spPr bwMode="auto">
          <a:xfrm>
            <a:off x="566519" y="1375493"/>
            <a:ext cx="3861465" cy="2979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err="1" smtClean="0">
                <a:ln>
                  <a:noFill/>
                </a:ln>
                <a:solidFill>
                  <a:srgbClr val="000000"/>
                </a:solidFill>
                <a:effectLst/>
                <a:uLnTx/>
                <a:uFillTx/>
                <a:latin typeface="Arial"/>
                <a:ea typeface="+mn-ea"/>
                <a:cs typeface="+mn-cs"/>
              </a:rPr>
              <a:t>Skellefteå</a:t>
            </a:r>
            <a:r>
              <a:rPr kumimoji="0" lang="en-GB" sz="1400" b="0" i="0" u="none" strike="noStrike" kern="0" cap="none" spc="0" normalizeH="0" baseline="0" noProof="0" dirty="0" smtClean="0">
                <a:ln>
                  <a:noFill/>
                </a:ln>
                <a:solidFill>
                  <a:srgbClr val="000000"/>
                </a:solidFill>
                <a:effectLst/>
                <a:uLnTx/>
                <a:uFillTx/>
                <a:latin typeface="Arial"/>
                <a:ea typeface="+mn-ea"/>
                <a:cs typeface="+mn-cs"/>
              </a:rPr>
              <a:t> is a small city with a population of 33,000 in the North of Sweden.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ea typeface="+mn-ea"/>
                <a:cs typeface="+mn-cs"/>
              </a:rPr>
              <a:t>The goal of its Sense Smart Region is to build a comprehensive network of sensors that enable various augmented reality applications.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ea typeface="+mn-ea"/>
                <a:cs typeface="+mn-cs"/>
              </a:rPr>
              <a:t>The project is present through various seminars in the region and beyond. </a:t>
            </a:r>
            <a:endParaRPr lang="en-GB" sz="1400" kern="0" dirty="0">
              <a:solidFill>
                <a:srgbClr val="000000"/>
              </a:solidFill>
              <a:latin typeface="Arial"/>
            </a:endParaRP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ea typeface="+mn-ea"/>
                <a:cs typeface="+mn-cs"/>
              </a:rPr>
              <a:t>ICT innovation and fibre access have recently attracted </a:t>
            </a:r>
            <a:r>
              <a:rPr kumimoji="0" lang="en-GB" sz="1400" b="0" i="0" u="none" strike="noStrike" kern="0" cap="none" spc="0" normalizeH="0" baseline="0" noProof="0" dirty="0" err="1" smtClean="0">
                <a:ln>
                  <a:noFill/>
                </a:ln>
                <a:solidFill>
                  <a:srgbClr val="000000"/>
                </a:solidFill>
                <a:effectLst/>
                <a:uLnTx/>
                <a:uFillTx/>
                <a:latin typeface="Arial"/>
                <a:ea typeface="+mn-ea"/>
                <a:cs typeface="+mn-cs"/>
              </a:rPr>
              <a:t>Northvolt</a:t>
            </a:r>
            <a:r>
              <a:rPr kumimoji="0" lang="en-GB" sz="1400" b="0" i="0" u="none" strike="noStrike" kern="0" cap="none" spc="0" normalizeH="0" baseline="0" noProof="0" dirty="0" smtClean="0">
                <a:ln>
                  <a:noFill/>
                </a:ln>
                <a:solidFill>
                  <a:srgbClr val="000000"/>
                </a:solidFill>
                <a:effectLst/>
                <a:uLnTx/>
                <a:uFillTx/>
                <a:latin typeface="Arial"/>
                <a:ea typeface="+mn-ea"/>
                <a:cs typeface="+mn-cs"/>
              </a:rPr>
              <a:t> (Europe’s largest lithium-ion battery producer) and Amazon to the area. </a:t>
            </a:r>
          </a:p>
        </p:txBody>
      </p:sp>
      <p:sp>
        <p:nvSpPr>
          <p:cNvPr id="29" name="Inhaltsplatzhalter 2"/>
          <p:cNvSpPr txBox="1">
            <a:spLocks/>
          </p:cNvSpPr>
          <p:nvPr/>
        </p:nvSpPr>
        <p:spPr bwMode="auto">
          <a:xfrm>
            <a:off x="4716016" y="1375493"/>
            <a:ext cx="3861465" cy="3280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lvl="0">
              <a:buClr>
                <a:srgbClr val="0080CC"/>
              </a:buClr>
            </a:pPr>
            <a:r>
              <a:rPr lang="en-US" sz="1400" kern="0" dirty="0">
                <a:solidFill>
                  <a:srgbClr val="000000"/>
                </a:solidFill>
                <a:latin typeface="Arial"/>
              </a:rPr>
              <a:t>The widespread availability of FTTH in </a:t>
            </a:r>
            <a:r>
              <a:rPr lang="en-US" sz="1400" kern="0" dirty="0" err="1">
                <a:solidFill>
                  <a:srgbClr val="000000"/>
                </a:solidFill>
                <a:latin typeface="Arial"/>
              </a:rPr>
              <a:t>Hudiksvall</a:t>
            </a:r>
            <a:r>
              <a:rPr lang="en-US" sz="1400" kern="0" dirty="0">
                <a:solidFill>
                  <a:srgbClr val="000000"/>
                </a:solidFill>
                <a:latin typeface="Arial"/>
              </a:rPr>
              <a:t> enables various new eHealth </a:t>
            </a:r>
            <a:r>
              <a:rPr lang="en-US" sz="1400" kern="0" dirty="0" smtClean="0">
                <a:solidFill>
                  <a:srgbClr val="000000"/>
                </a:solidFill>
                <a:latin typeface="Arial"/>
              </a:rPr>
              <a:t>services. </a:t>
            </a:r>
            <a:endParaRPr lang="en-US" sz="1400" kern="0" dirty="0">
              <a:solidFill>
                <a:srgbClr val="000000"/>
              </a:solidFill>
              <a:latin typeface="Arial"/>
            </a:endParaRPr>
          </a:p>
          <a:p>
            <a:pPr lvl="0">
              <a:buClr>
                <a:srgbClr val="0080CC"/>
              </a:buClr>
            </a:pPr>
            <a:r>
              <a:rPr lang="en-US" sz="1400" kern="0" dirty="0">
                <a:solidFill>
                  <a:srgbClr val="000000"/>
                </a:solidFill>
                <a:latin typeface="Arial"/>
              </a:rPr>
              <a:t>The eHealth services featured as part of the pilot cover a video communication service, </a:t>
            </a:r>
            <a:br>
              <a:rPr lang="en-US" sz="1400" kern="0" dirty="0">
                <a:solidFill>
                  <a:srgbClr val="000000"/>
                </a:solidFill>
                <a:latin typeface="Arial"/>
              </a:rPr>
            </a:br>
            <a:r>
              <a:rPr lang="en-US" sz="1400" kern="0" dirty="0">
                <a:solidFill>
                  <a:srgbClr val="000000"/>
                </a:solidFill>
                <a:latin typeface="Arial"/>
              </a:rPr>
              <a:t>digital alarm and night supervision. The pilot will also deploy an open digital social care </a:t>
            </a:r>
            <a:br>
              <a:rPr lang="en-US" sz="1400" kern="0" dirty="0">
                <a:solidFill>
                  <a:srgbClr val="000000"/>
                </a:solidFill>
                <a:latin typeface="Arial"/>
              </a:rPr>
            </a:br>
            <a:r>
              <a:rPr lang="en-US" sz="1400" kern="0" dirty="0">
                <a:solidFill>
                  <a:srgbClr val="000000"/>
                </a:solidFill>
                <a:latin typeface="Arial"/>
              </a:rPr>
              <a:t>alarm </a:t>
            </a:r>
            <a:r>
              <a:rPr lang="en-US" sz="1400" kern="0" dirty="0" smtClean="0">
                <a:solidFill>
                  <a:srgbClr val="000000"/>
                </a:solidFill>
                <a:latin typeface="Arial"/>
              </a:rPr>
              <a:t>platform.</a:t>
            </a:r>
            <a:endParaRPr lang="en-US" sz="1400" kern="0" dirty="0">
              <a:solidFill>
                <a:srgbClr val="000000"/>
              </a:solidFill>
              <a:latin typeface="Arial"/>
            </a:endParaRPr>
          </a:p>
          <a:p>
            <a:pPr lvl="0">
              <a:buClr>
                <a:srgbClr val="0080CC"/>
              </a:buClr>
            </a:pPr>
            <a:r>
              <a:rPr lang="en-US" sz="1400" kern="0" dirty="0">
                <a:solidFill>
                  <a:srgbClr val="000000"/>
                </a:solidFill>
                <a:latin typeface="Arial"/>
              </a:rPr>
              <a:t>The involvement of the municipality </a:t>
            </a:r>
            <a:r>
              <a:rPr lang="en-US" sz="1400" kern="0" dirty="0" smtClean="0">
                <a:solidFill>
                  <a:srgbClr val="000000"/>
                </a:solidFill>
                <a:latin typeface="Arial"/>
              </a:rPr>
              <a:t>in offering </a:t>
            </a:r>
            <a:r>
              <a:rPr lang="en-US" sz="1400" kern="0" dirty="0" err="1">
                <a:solidFill>
                  <a:srgbClr val="000000"/>
                </a:solidFill>
                <a:latin typeface="Arial"/>
              </a:rPr>
              <a:t>fibre</a:t>
            </a:r>
            <a:r>
              <a:rPr lang="en-US" sz="1400" kern="0" dirty="0">
                <a:solidFill>
                  <a:srgbClr val="000000"/>
                </a:solidFill>
                <a:latin typeface="Arial"/>
              </a:rPr>
              <a:t> infrastructure </a:t>
            </a:r>
            <a:r>
              <a:rPr lang="en-US" sz="1400" kern="0" dirty="0" smtClean="0">
                <a:solidFill>
                  <a:srgbClr val="000000"/>
                </a:solidFill>
                <a:latin typeface="Arial"/>
              </a:rPr>
              <a:t>enabled </a:t>
            </a:r>
            <a:r>
              <a:rPr lang="en-US" sz="1400" kern="0" dirty="0">
                <a:solidFill>
                  <a:srgbClr val="000000"/>
                </a:solidFill>
                <a:latin typeface="Arial"/>
              </a:rPr>
              <a:t>also </a:t>
            </a:r>
            <a:r>
              <a:rPr lang="en-US" sz="1400" kern="0" dirty="0" smtClean="0">
                <a:solidFill>
                  <a:srgbClr val="000000"/>
                </a:solidFill>
                <a:latin typeface="Arial"/>
              </a:rPr>
              <a:t>an increase in the social </a:t>
            </a:r>
            <a:r>
              <a:rPr lang="en-US" sz="1400" kern="0" dirty="0">
                <a:solidFill>
                  <a:srgbClr val="000000"/>
                </a:solidFill>
                <a:latin typeface="Arial"/>
              </a:rPr>
              <a:t>benefits of the pilot as patients on homecare were offered free </a:t>
            </a:r>
            <a:r>
              <a:rPr lang="en-US" sz="1400" kern="0" dirty="0" smtClean="0">
                <a:solidFill>
                  <a:srgbClr val="000000"/>
                </a:solidFill>
                <a:latin typeface="Arial"/>
              </a:rPr>
              <a:t>access</a:t>
            </a:r>
            <a:r>
              <a:rPr lang="en-US" sz="1400" kern="0" dirty="0">
                <a:solidFill>
                  <a:srgbClr val="000000"/>
                </a:solidFill>
                <a:latin typeface="Arial"/>
              </a:rPr>
              <a:t>. </a:t>
            </a:r>
          </a:p>
        </p:txBody>
      </p:sp>
      <p:sp>
        <p:nvSpPr>
          <p:cNvPr id="31" name="Textfeld 30"/>
          <p:cNvSpPr txBox="1"/>
          <p:nvPr/>
        </p:nvSpPr>
        <p:spPr>
          <a:xfrm>
            <a:off x="4644008" y="4963983"/>
            <a:ext cx="1842171" cy="180000"/>
          </a:xfrm>
          <a:prstGeom prst="rect">
            <a:avLst/>
          </a:prstGeom>
          <a:noFill/>
        </p:spPr>
        <p:txBody>
          <a:bodyPr wrap="none" rtlCol="0">
            <a:spAutoFit/>
          </a:bodyPr>
          <a:lstStyle/>
          <a:p>
            <a:pPr eaLnBrk="0" fontAlgn="base" hangingPunct="0">
              <a:spcBef>
                <a:spcPct val="50000"/>
              </a:spcBef>
              <a:spcAft>
                <a:spcPct val="0"/>
              </a:spcAft>
            </a:pPr>
            <a:r>
              <a:rPr lang="de-DE" sz="700" dirty="0" smtClean="0">
                <a:solidFill>
                  <a:srgbClr val="000000"/>
                </a:solidFill>
                <a:latin typeface="Arial" charset="0"/>
              </a:rPr>
              <a:t>Source: </a:t>
            </a:r>
            <a:r>
              <a:rPr lang="de-DE" sz="700" dirty="0" err="1" smtClean="0">
                <a:solidFill>
                  <a:srgbClr val="000000"/>
                </a:solidFill>
                <a:latin typeface="Arial" charset="0"/>
              </a:rPr>
              <a:t>Connected</a:t>
            </a:r>
            <a:r>
              <a:rPr lang="de-DE" sz="700" dirty="0" smtClean="0">
                <a:solidFill>
                  <a:srgbClr val="000000"/>
                </a:solidFill>
                <a:latin typeface="Arial" charset="0"/>
              </a:rPr>
              <a:t> </a:t>
            </a:r>
            <a:r>
              <a:rPr lang="de-DE" sz="700" dirty="0" err="1" smtClean="0">
                <a:solidFill>
                  <a:srgbClr val="000000"/>
                </a:solidFill>
                <a:latin typeface="Arial" charset="0"/>
              </a:rPr>
              <a:t>for</a:t>
            </a:r>
            <a:r>
              <a:rPr lang="de-DE" sz="700" dirty="0" smtClean="0">
                <a:solidFill>
                  <a:srgbClr val="000000"/>
                </a:solidFill>
                <a:latin typeface="Arial" charset="0"/>
              </a:rPr>
              <a:t> </a:t>
            </a:r>
            <a:r>
              <a:rPr lang="de-DE" sz="700" dirty="0" err="1" smtClean="0">
                <a:solidFill>
                  <a:srgbClr val="000000"/>
                </a:solidFill>
                <a:latin typeface="Arial" charset="0"/>
              </a:rPr>
              <a:t>Health</a:t>
            </a:r>
            <a:r>
              <a:rPr lang="de-DE" sz="700" dirty="0" smtClean="0">
                <a:solidFill>
                  <a:srgbClr val="000000"/>
                </a:solidFill>
                <a:latin typeface="Arial" charset="0"/>
              </a:rPr>
              <a:t> Newsletter </a:t>
            </a:r>
            <a:endParaRPr lang="en-GB" sz="700" dirty="0">
              <a:solidFill>
                <a:srgbClr val="000000"/>
              </a:solidFill>
              <a:latin typeface="Arial" charset="0"/>
            </a:endParaRPr>
          </a:p>
        </p:txBody>
      </p:sp>
    </p:spTree>
    <p:extLst>
      <p:ext uri="{BB962C8B-B14F-4D97-AF65-F5344CB8AC3E}">
        <p14:creationId xmlns:p14="http://schemas.microsoft.com/office/powerpoint/2010/main" val="4025490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t="20161"/>
          <a:stretch/>
        </p:blipFill>
        <p:spPr>
          <a:xfrm>
            <a:off x="-36512" y="-24234"/>
            <a:ext cx="9180512" cy="4860000"/>
          </a:xfrm>
          <a:prstGeom prst="rect">
            <a:avLst/>
          </a:prstGeom>
        </p:spPr>
      </p:pic>
      <p:sp>
        <p:nvSpPr>
          <p:cNvPr id="3" name="Shape 106"/>
          <p:cNvSpPr/>
          <p:nvPr/>
        </p:nvSpPr>
        <p:spPr>
          <a:xfrm rot="10800000">
            <a:off x="5093240" y="843558"/>
            <a:ext cx="4050759" cy="2016224"/>
          </a:xfrm>
          <a:prstGeom prst="snip1Rect">
            <a:avLst>
              <a:gd name="adj" fmla="val 27495"/>
            </a:avLst>
          </a:prstGeom>
          <a:solidFill>
            <a:srgbClr val="0E6692">
              <a:alpha val="85098"/>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4" name="Shape 107"/>
          <p:cNvSpPr txBox="1"/>
          <p:nvPr/>
        </p:nvSpPr>
        <p:spPr>
          <a:xfrm>
            <a:off x="5093241" y="1215875"/>
            <a:ext cx="3822022" cy="2059983"/>
          </a:xfrm>
          <a:prstGeom prst="rect">
            <a:avLst/>
          </a:prstGeom>
          <a:noFill/>
          <a:ln>
            <a:noFill/>
          </a:ln>
        </p:spPr>
        <p:txBody>
          <a:bodyPr lIns="91425" tIns="45700" rIns="91425" bIns="45700" anchor="t" anchorCtr="0">
            <a:noAutofit/>
          </a:bodyPr>
          <a:lstStyle/>
          <a:p>
            <a:pPr lvl="0" algn="r">
              <a:spcAft>
                <a:spcPts val="800"/>
              </a:spcAft>
              <a:buClr>
                <a:srgbClr val="FF0000"/>
              </a:buClr>
              <a:buSzPct val="25000"/>
            </a:pPr>
            <a:r>
              <a:rPr lang="de-DE" sz="2400" b="1" dirty="0" smtClean="0">
                <a:solidFill>
                  <a:schemeClr val="lt1"/>
                </a:solidFill>
                <a:latin typeface="Arial" panose="020B0604020202020204" pitchFamily="34" charset="0"/>
                <a:cs typeface="Arial" panose="020B0604020202020204" pitchFamily="34" charset="0"/>
              </a:rPr>
              <a:t>Case Study</a:t>
            </a:r>
            <a:r>
              <a:rPr lang="de-DE" sz="2400" b="1" dirty="0">
                <a:solidFill>
                  <a:schemeClr val="lt1"/>
                </a:solidFill>
                <a:latin typeface="Arial" panose="020B0604020202020204" pitchFamily="34" charset="0"/>
                <a:cs typeface="Arial" panose="020B0604020202020204" pitchFamily="34" charset="0"/>
              </a:rPr>
              <a:t/>
            </a:r>
            <a:br>
              <a:rPr lang="de-DE" sz="2400" b="1" dirty="0">
                <a:solidFill>
                  <a:schemeClr val="lt1"/>
                </a:solidFill>
                <a:latin typeface="Arial" panose="020B0604020202020204" pitchFamily="34" charset="0"/>
                <a:cs typeface="Arial" panose="020B0604020202020204" pitchFamily="34" charset="0"/>
              </a:rPr>
            </a:br>
            <a:r>
              <a:rPr lang="de-DE" sz="2400" b="1" dirty="0" err="1" smtClean="0">
                <a:solidFill>
                  <a:schemeClr val="lt1"/>
                </a:solidFill>
                <a:latin typeface="Arial" panose="020B0604020202020204" pitchFamily="34" charset="0"/>
                <a:cs typeface="Arial" panose="020B0604020202020204" pitchFamily="34" charset="0"/>
              </a:rPr>
              <a:t>Nuenen</a:t>
            </a:r>
            <a:r>
              <a:rPr lang="de-DE" sz="2400" b="1" dirty="0" smtClean="0">
                <a:solidFill>
                  <a:schemeClr val="lt1"/>
                </a:solidFill>
                <a:latin typeface="Arial" panose="020B0604020202020204" pitchFamily="34" charset="0"/>
                <a:cs typeface="Arial" panose="020B0604020202020204" pitchFamily="34" charset="0"/>
              </a:rPr>
              <a:t> (NL)</a:t>
            </a:r>
          </a:p>
        </p:txBody>
      </p:sp>
    </p:spTree>
    <p:extLst>
      <p:ext uri="{BB962C8B-B14F-4D97-AF65-F5344CB8AC3E}">
        <p14:creationId xmlns:p14="http://schemas.microsoft.com/office/powerpoint/2010/main" val="1972602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508452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err="1" smtClean="0">
                <a:solidFill>
                  <a:srgbClr val="FFFFFF"/>
                </a:solidFill>
                <a:latin typeface="Arial" panose="020B0604020202020204" pitchFamily="34" charset="0"/>
                <a:cs typeface="Arial" panose="020B0604020202020204" pitchFamily="34" charset="0"/>
                <a:sym typeface="Arial"/>
              </a:rPr>
              <a:t>Nuenen</a:t>
            </a:r>
            <a:r>
              <a:rPr lang="en-US" sz="2400" dirty="0" smtClean="0">
                <a:solidFill>
                  <a:srgbClr val="FFFFFF"/>
                </a:solidFill>
                <a:latin typeface="Arial" panose="020B0604020202020204" pitchFamily="34" charset="0"/>
                <a:cs typeface="Arial" panose="020B0604020202020204" pitchFamily="34" charset="0"/>
                <a:sym typeface="Arial"/>
              </a:rPr>
              <a:t> – An FTTH first mover</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2"/>
          <p:cNvSpPr txBox="1">
            <a:spLocks/>
          </p:cNvSpPr>
          <p:nvPr/>
        </p:nvSpPr>
        <p:spPr bwMode="auto">
          <a:xfrm>
            <a:off x="589206" y="1090721"/>
            <a:ext cx="4174999" cy="3453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err="1" smtClean="0">
                <a:ln>
                  <a:noFill/>
                </a:ln>
                <a:solidFill>
                  <a:srgbClr val="000000"/>
                </a:solidFill>
                <a:effectLst/>
                <a:uLnTx/>
                <a:uFillTx/>
                <a:latin typeface="Arial"/>
                <a:ea typeface="+mn-ea"/>
                <a:cs typeface="+mn-cs"/>
              </a:rPr>
              <a:t>Nuenen</a:t>
            </a:r>
            <a:r>
              <a:rPr kumimoji="0" lang="en-GB" sz="1400" b="0" i="0" u="none" strike="noStrike" kern="0" cap="none" spc="0" normalizeH="0" baseline="0" noProof="0" dirty="0" smtClean="0">
                <a:ln>
                  <a:noFill/>
                </a:ln>
                <a:solidFill>
                  <a:srgbClr val="000000"/>
                </a:solidFill>
                <a:effectLst/>
                <a:uLnTx/>
                <a:uFillTx/>
                <a:latin typeface="Arial"/>
                <a:ea typeface="+mn-ea"/>
                <a:cs typeface="+mn-cs"/>
              </a:rPr>
              <a:t> was one of the first municipalities in the Netherlands to roll out FTTH.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ea typeface="+mn-ea"/>
                <a:cs typeface="+mn-cs"/>
              </a:rPr>
              <a:t>They started as early as 2005. Within 3 months a 97% take-up rate had been</a:t>
            </a:r>
            <a:r>
              <a:rPr kumimoji="0" lang="en-GB" sz="1400" b="0" i="0" u="none" strike="noStrike" kern="0" cap="none" spc="0" normalizeH="0" noProof="0" dirty="0" smtClean="0">
                <a:ln>
                  <a:noFill/>
                </a:ln>
                <a:solidFill>
                  <a:srgbClr val="000000"/>
                </a:solidFill>
                <a:effectLst/>
                <a:uLnTx/>
                <a:uFillTx/>
                <a:latin typeface="Arial"/>
                <a:ea typeface="+mn-ea"/>
                <a:cs typeface="+mn-cs"/>
              </a:rPr>
              <a:t> </a:t>
            </a:r>
            <a:r>
              <a:rPr kumimoji="0" lang="en-GB" sz="1400" b="0" i="0" u="none" strike="noStrike" kern="0" cap="none" spc="0" normalizeH="0" baseline="0" noProof="0" dirty="0" smtClean="0">
                <a:ln>
                  <a:noFill/>
                </a:ln>
                <a:solidFill>
                  <a:srgbClr val="000000"/>
                </a:solidFill>
                <a:effectLst/>
                <a:uLnTx/>
                <a:uFillTx/>
                <a:latin typeface="Arial"/>
                <a:ea typeface="+mn-ea"/>
                <a:cs typeface="+mn-cs"/>
              </a:rPr>
              <a:t>achieved.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ea typeface="+mn-ea"/>
                <a:cs typeface="+mn-cs"/>
              </a:rPr>
              <a:t>The cooperation model and strong personal involvement at the local level were the key success factors for this quick roll-out and high take-up. </a:t>
            </a:r>
          </a:p>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ea typeface="+mn-ea"/>
                <a:cs typeface="+mn-cs"/>
              </a:rPr>
              <a:t>This strong local involvement is still part of fibre networks in the area. It also increases the social benefit of FTTH in the area above and beyond the advantages of a fast broadband connection. </a:t>
            </a:r>
            <a:endParaRPr kumimoji="0" lang="en-GB" sz="1400" b="0" i="0" u="none" strike="noStrike" kern="0" cap="none" spc="0" normalizeH="0" baseline="0" noProof="0" dirty="0">
              <a:ln>
                <a:noFill/>
              </a:ln>
              <a:solidFill>
                <a:srgbClr val="000000"/>
              </a:solidFill>
              <a:effectLst/>
              <a:uLnTx/>
              <a:uFillTx/>
              <a:latin typeface="Arial"/>
              <a:ea typeface="+mn-ea"/>
              <a:cs typeface="+mn-cs"/>
            </a:endParaRPr>
          </a:p>
        </p:txBody>
      </p:sp>
      <p:sp>
        <p:nvSpPr>
          <p:cNvPr id="14" name="Rechteck 13"/>
          <p:cNvSpPr/>
          <p:nvPr/>
        </p:nvSpPr>
        <p:spPr bwMode="auto">
          <a:xfrm>
            <a:off x="4831356" y="1163494"/>
            <a:ext cx="3960000" cy="1476000"/>
          </a:xfrm>
          <a:prstGeom prst="rect">
            <a:avLst/>
          </a:prstGeom>
          <a:solidFill>
            <a:srgbClr val="DBE8F1"/>
          </a:solidFill>
          <a:ln w="12700" cap="flat" cmpd="sng" algn="ctr">
            <a:noFill/>
            <a:prstDash val="solid"/>
            <a:round/>
            <a:headEnd type="none" w="med" len="med"/>
            <a:tailEnd type="none" w="med" len="med"/>
          </a:ln>
          <a:effectLst/>
          <a:extLst/>
        </p:spPr>
        <p:txBody>
          <a:bodyPr vert="horz" wrap="square" lIns="90000" tIns="45720" rIns="91440" bIns="45720" numCol="1" rtlCol="0" anchor="ctr" anchorCtr="0" compatLnSpc="1">
            <a:prstTxWarp prst="textNoShape">
              <a:avLst/>
            </a:prstTxWarp>
            <a:spAutoFit/>
          </a:bodyPr>
          <a:lstStyle/>
          <a:p>
            <a:pPr algn="ctr" eaLnBrk="0" fontAlgn="base" hangingPunct="0">
              <a:spcBef>
                <a:spcPct val="50000"/>
              </a:spcBef>
              <a:spcAft>
                <a:spcPct val="0"/>
              </a:spcAft>
            </a:pPr>
            <a:endParaRPr lang="de-DE" sz="1600" smtClean="0">
              <a:solidFill>
                <a:srgbClr val="000000"/>
              </a:solidFill>
              <a:latin typeface="Arial" charset="0"/>
            </a:endParaRPr>
          </a:p>
        </p:txBody>
      </p:sp>
      <p:sp>
        <p:nvSpPr>
          <p:cNvPr id="15" name="Textfeld 14"/>
          <p:cNvSpPr txBox="1"/>
          <p:nvPr/>
        </p:nvSpPr>
        <p:spPr>
          <a:xfrm>
            <a:off x="4843529" y="1161543"/>
            <a:ext cx="2557110" cy="338554"/>
          </a:xfrm>
          <a:prstGeom prst="rect">
            <a:avLst/>
          </a:prstGeom>
          <a:noFill/>
        </p:spPr>
        <p:txBody>
          <a:bodyPr wrap="none" rtlCol="0">
            <a:spAutoFit/>
          </a:bodyPr>
          <a:lstStyle/>
          <a:p>
            <a:pPr eaLnBrk="0" fontAlgn="base" hangingPunct="0">
              <a:spcBef>
                <a:spcPct val="50000"/>
              </a:spcBef>
              <a:spcAft>
                <a:spcPct val="0"/>
              </a:spcAft>
            </a:pPr>
            <a:r>
              <a:rPr lang="de-DE" sz="1600" b="1" dirty="0" err="1" smtClean="0">
                <a:solidFill>
                  <a:srgbClr val="000000"/>
                </a:solidFill>
                <a:latin typeface="Arial" charset="0"/>
              </a:rPr>
              <a:t>OnsNet</a:t>
            </a:r>
            <a:r>
              <a:rPr lang="de-DE" sz="1600" b="1" dirty="0" smtClean="0">
                <a:solidFill>
                  <a:srgbClr val="000000"/>
                </a:solidFill>
                <a:latin typeface="Arial" charset="0"/>
              </a:rPr>
              <a:t> in </a:t>
            </a:r>
            <a:r>
              <a:rPr lang="de-DE" sz="1600" b="1" dirty="0" err="1" smtClean="0">
                <a:solidFill>
                  <a:srgbClr val="000000"/>
                </a:solidFill>
                <a:latin typeface="Arial" charset="0"/>
              </a:rPr>
              <a:t>the</a:t>
            </a:r>
            <a:r>
              <a:rPr lang="de-DE" sz="1600" b="1" dirty="0" smtClean="0">
                <a:solidFill>
                  <a:srgbClr val="000000"/>
                </a:solidFill>
                <a:latin typeface="Arial" charset="0"/>
              </a:rPr>
              <a:t> </a:t>
            </a:r>
            <a:r>
              <a:rPr lang="de-DE" sz="1600" b="1" dirty="0" err="1" smtClean="0">
                <a:solidFill>
                  <a:srgbClr val="000000"/>
                </a:solidFill>
                <a:latin typeface="Arial" charset="0"/>
              </a:rPr>
              <a:t>beginning</a:t>
            </a:r>
            <a:endParaRPr lang="de-DE" sz="1600" b="1" dirty="0">
              <a:solidFill>
                <a:srgbClr val="000000"/>
              </a:solidFill>
              <a:latin typeface="Arial" charset="0"/>
            </a:endParaRPr>
          </a:p>
        </p:txBody>
      </p:sp>
      <p:sp>
        <p:nvSpPr>
          <p:cNvPr id="16" name="Textfeld 15"/>
          <p:cNvSpPr txBox="1"/>
          <p:nvPr/>
        </p:nvSpPr>
        <p:spPr>
          <a:xfrm>
            <a:off x="4843529" y="1463776"/>
            <a:ext cx="3804251" cy="1169551"/>
          </a:xfrm>
          <a:prstGeom prst="rect">
            <a:avLst/>
          </a:prstGeom>
          <a:noFill/>
        </p:spPr>
        <p:txBody>
          <a:bodyPr wrap="square" rtlCol="0">
            <a:spAutoFit/>
          </a:bodyPr>
          <a:lstStyle/>
          <a:p>
            <a:pPr eaLnBrk="0" fontAlgn="base" hangingPunct="0">
              <a:spcBef>
                <a:spcPct val="50000"/>
              </a:spcBef>
              <a:spcAft>
                <a:spcPct val="0"/>
              </a:spcAft>
            </a:pPr>
            <a:r>
              <a:rPr lang="en-US" sz="1000" dirty="0">
                <a:solidFill>
                  <a:srgbClr val="000000"/>
                </a:solidFill>
                <a:latin typeface="Arial" charset="0"/>
              </a:rPr>
              <a:t>Initially </a:t>
            </a:r>
            <a:r>
              <a:rPr lang="en-US" sz="1000" dirty="0" err="1">
                <a:solidFill>
                  <a:srgbClr val="000000"/>
                </a:solidFill>
                <a:latin typeface="Arial" charset="0"/>
              </a:rPr>
              <a:t>OnsNet</a:t>
            </a:r>
            <a:r>
              <a:rPr lang="en-US" sz="1000" dirty="0">
                <a:solidFill>
                  <a:srgbClr val="000000"/>
                </a:solidFill>
                <a:latin typeface="Arial" charset="0"/>
              </a:rPr>
              <a:t> was a local cooperation and formed a sense of community in </a:t>
            </a:r>
            <a:r>
              <a:rPr lang="en-US" sz="1000" dirty="0" err="1">
                <a:solidFill>
                  <a:srgbClr val="000000"/>
                </a:solidFill>
                <a:latin typeface="Arial" charset="0"/>
              </a:rPr>
              <a:t>Nuenen</a:t>
            </a:r>
            <a:r>
              <a:rPr lang="en-US" sz="1000" dirty="0">
                <a:solidFill>
                  <a:srgbClr val="000000"/>
                </a:solidFill>
                <a:latin typeface="Arial" charset="0"/>
              </a:rPr>
              <a:t> that drove commitment to purchase FTTH Internet access. </a:t>
            </a:r>
            <a:r>
              <a:rPr lang="en-US" sz="1000" dirty="0" err="1">
                <a:solidFill>
                  <a:srgbClr val="000000"/>
                </a:solidFill>
                <a:latin typeface="Arial" charset="0"/>
              </a:rPr>
              <a:t>Reggefiber</a:t>
            </a:r>
            <a:r>
              <a:rPr lang="en-US" sz="1000" dirty="0">
                <a:solidFill>
                  <a:srgbClr val="000000"/>
                </a:solidFill>
                <a:latin typeface="Arial" charset="0"/>
              </a:rPr>
              <a:t> rolled out FTTH across the Netherlands in a similar manner</a:t>
            </a:r>
            <a:r>
              <a:rPr lang="en-US" sz="1000" dirty="0" smtClean="0">
                <a:solidFill>
                  <a:srgbClr val="000000"/>
                </a:solidFill>
                <a:latin typeface="Arial" charset="0"/>
              </a:rPr>
              <a:t>. Citizens </a:t>
            </a:r>
            <a:r>
              <a:rPr lang="en-US" sz="1000" dirty="0">
                <a:solidFill>
                  <a:srgbClr val="000000"/>
                </a:solidFill>
                <a:latin typeface="Arial" charset="0"/>
              </a:rPr>
              <a:t>in </a:t>
            </a:r>
            <a:r>
              <a:rPr lang="en-US" sz="1000" dirty="0" err="1">
                <a:solidFill>
                  <a:srgbClr val="000000"/>
                </a:solidFill>
                <a:latin typeface="Arial" charset="0"/>
              </a:rPr>
              <a:t>Nuenen</a:t>
            </a:r>
            <a:r>
              <a:rPr lang="en-US" sz="1000" dirty="0">
                <a:solidFill>
                  <a:srgbClr val="000000"/>
                </a:solidFill>
                <a:latin typeface="Arial" charset="0"/>
              </a:rPr>
              <a:t> started with 10 Mbit/s symmetric access in 2005 including telephone and email. The Dutch government </a:t>
            </a:r>
            <a:r>
              <a:rPr lang="en-US" sz="1000" dirty="0" err="1">
                <a:solidFill>
                  <a:srgbClr val="000000"/>
                </a:solidFill>
                <a:latin typeface="Arial" charset="0"/>
              </a:rPr>
              <a:t>subsidised</a:t>
            </a:r>
            <a:r>
              <a:rPr lang="en-US" sz="1000" dirty="0">
                <a:solidFill>
                  <a:srgbClr val="000000"/>
                </a:solidFill>
                <a:latin typeface="Arial" charset="0"/>
              </a:rPr>
              <a:t> each connection to the value of €800.</a:t>
            </a:r>
          </a:p>
        </p:txBody>
      </p:sp>
      <p:sp>
        <p:nvSpPr>
          <p:cNvPr id="17" name="Rechteck 16"/>
          <p:cNvSpPr/>
          <p:nvPr/>
        </p:nvSpPr>
        <p:spPr bwMode="auto">
          <a:xfrm>
            <a:off x="4860032" y="2741167"/>
            <a:ext cx="3960000" cy="1656000"/>
          </a:xfrm>
          <a:prstGeom prst="rect">
            <a:avLst/>
          </a:prstGeom>
          <a:solidFill>
            <a:srgbClr val="DBE8F1"/>
          </a:solidFill>
          <a:ln w="12700" cap="flat" cmpd="sng" algn="ctr">
            <a:noFill/>
            <a:prstDash val="solid"/>
            <a:round/>
            <a:headEnd type="none" w="med" len="med"/>
            <a:tailEnd type="none" w="med" len="med"/>
          </a:ln>
          <a:effectLst/>
          <a:extLst/>
        </p:spPr>
        <p:txBody>
          <a:bodyPr vert="horz" wrap="square" lIns="9000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18" name="Textfeld 17"/>
          <p:cNvSpPr txBox="1"/>
          <p:nvPr/>
        </p:nvSpPr>
        <p:spPr>
          <a:xfrm>
            <a:off x="4872206" y="2741167"/>
            <a:ext cx="1518364" cy="338554"/>
          </a:xfrm>
          <a:prstGeom prst="rect">
            <a:avLst/>
          </a:prstGeom>
          <a:noFill/>
        </p:spPr>
        <p:txBody>
          <a:bodyPr wrap="none" rtlCol="0">
            <a:spAutoFit/>
          </a:bodyPr>
          <a:lstStyle/>
          <a:p>
            <a:pPr algn="l"/>
            <a:r>
              <a:rPr lang="de-DE" sz="1600" b="1" dirty="0" err="1" smtClean="0">
                <a:latin typeface="Arial" panose="020B0604020202020204" pitchFamily="34" charset="0"/>
                <a:cs typeface="Arial" panose="020B0604020202020204" pitchFamily="34" charset="0"/>
              </a:rPr>
              <a:t>OnsNet</a:t>
            </a:r>
            <a:r>
              <a:rPr lang="de-DE" sz="1600" b="1" dirty="0" smtClean="0">
                <a:latin typeface="Arial" panose="020B0604020202020204" pitchFamily="34" charset="0"/>
                <a:cs typeface="Arial" panose="020B0604020202020204" pitchFamily="34" charset="0"/>
              </a:rPr>
              <a:t> </a:t>
            </a:r>
            <a:r>
              <a:rPr lang="de-DE" sz="1600" b="1" dirty="0" err="1" smtClean="0">
                <a:latin typeface="Arial" panose="020B0604020202020204" pitchFamily="34" charset="0"/>
                <a:cs typeface="Arial" panose="020B0604020202020204" pitchFamily="34" charset="0"/>
              </a:rPr>
              <a:t>today</a:t>
            </a:r>
            <a:endParaRPr lang="de-DE" sz="1600" b="1" dirty="0">
              <a:latin typeface="Arial" panose="020B0604020202020204" pitchFamily="34" charset="0"/>
              <a:cs typeface="Arial" panose="020B0604020202020204" pitchFamily="34" charset="0"/>
            </a:endParaRPr>
          </a:p>
        </p:txBody>
      </p:sp>
      <p:sp>
        <p:nvSpPr>
          <p:cNvPr id="19" name="Textfeld 18"/>
          <p:cNvSpPr txBox="1"/>
          <p:nvPr/>
        </p:nvSpPr>
        <p:spPr>
          <a:xfrm>
            <a:off x="4872206" y="3048511"/>
            <a:ext cx="3947825" cy="1323439"/>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KPN bought </a:t>
            </a:r>
            <a:r>
              <a:rPr lang="en-US" sz="1000" dirty="0" err="1">
                <a:latin typeface="Arial" panose="020B0604020202020204" pitchFamily="34" charset="0"/>
                <a:cs typeface="Arial" panose="020B0604020202020204" pitchFamily="34" charset="0"/>
              </a:rPr>
              <a:t>Reggefiber</a:t>
            </a:r>
            <a:r>
              <a:rPr lang="en-US" sz="1000" dirty="0">
                <a:latin typeface="Arial" panose="020B0604020202020204" pitchFamily="34" charset="0"/>
                <a:cs typeface="Arial" panose="020B0604020202020204" pitchFamily="34" charset="0"/>
              </a:rPr>
              <a:t> in 2014. In July 2017 KPN </a:t>
            </a:r>
            <a:r>
              <a:rPr lang="en-US" sz="1000" dirty="0" err="1">
                <a:latin typeface="Arial" panose="020B0604020202020204" pitchFamily="34" charset="0"/>
                <a:cs typeface="Arial" panose="020B0604020202020204" pitchFamily="34" charset="0"/>
              </a:rPr>
              <a:t>Reggefiber</a:t>
            </a:r>
            <a:r>
              <a:rPr lang="en-US" sz="1000" dirty="0">
                <a:latin typeface="Arial" panose="020B0604020202020204" pitchFamily="34" charset="0"/>
                <a:cs typeface="Arial" panose="020B0604020202020204" pitchFamily="34" charset="0"/>
              </a:rPr>
              <a:t> took control of the </a:t>
            </a:r>
            <a:r>
              <a:rPr lang="en-US" sz="1000" dirty="0" err="1">
                <a:latin typeface="Arial" panose="020B0604020202020204" pitchFamily="34" charset="0"/>
                <a:cs typeface="Arial" panose="020B0604020202020204" pitchFamily="34" charset="0"/>
              </a:rPr>
              <a:t>OnsNet</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Nuenen</a:t>
            </a:r>
            <a:r>
              <a:rPr lang="en-US" sz="1000" dirty="0">
                <a:latin typeface="Arial" panose="020B0604020202020204" pitchFamily="34" charset="0"/>
                <a:cs typeface="Arial" panose="020B0604020202020204" pitchFamily="34" charset="0"/>
              </a:rPr>
              <a:t> cooperation thus offering a more compelling and efficient service provision. Nonetheless, the cooperation still has a monitoring function. They track KPN’s annual reports and have a say in management decisions. Furthermore, citizens of </a:t>
            </a:r>
            <a:r>
              <a:rPr lang="en-US" sz="1000" dirty="0" err="1">
                <a:latin typeface="Arial" panose="020B0604020202020204" pitchFamily="34" charset="0"/>
                <a:cs typeface="Arial" panose="020B0604020202020204" pitchFamily="34" charset="0"/>
              </a:rPr>
              <a:t>Nuenen</a:t>
            </a:r>
            <a:r>
              <a:rPr lang="en-US" sz="1000" dirty="0">
                <a:latin typeface="Arial" panose="020B0604020202020204" pitchFamily="34" charset="0"/>
                <a:cs typeface="Arial" panose="020B0604020202020204" pitchFamily="34" charset="0"/>
              </a:rPr>
              <a:t> can join management and engineers at meetings to bring in new ideas. Thus the community is still involved which yields additional benefits of social cohesion.</a:t>
            </a:r>
          </a:p>
        </p:txBody>
      </p:sp>
    </p:spTree>
    <p:extLst>
      <p:ext uri="{BB962C8B-B14F-4D97-AF65-F5344CB8AC3E}">
        <p14:creationId xmlns:p14="http://schemas.microsoft.com/office/powerpoint/2010/main" val="3155897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609263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How to access rural areas with FTTH?</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2"/>
          <p:cNvSpPr txBox="1">
            <a:spLocks/>
          </p:cNvSpPr>
          <p:nvPr/>
        </p:nvSpPr>
        <p:spPr bwMode="auto">
          <a:xfrm>
            <a:off x="589206" y="1202426"/>
            <a:ext cx="4174999" cy="3025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lvl="0">
              <a:buClr>
                <a:srgbClr val="0080CC"/>
              </a:buClr>
            </a:pPr>
            <a:r>
              <a:rPr lang="en-US" sz="1400" kern="0" dirty="0">
                <a:solidFill>
                  <a:srgbClr val="000000"/>
                </a:solidFill>
                <a:latin typeface="Arial"/>
              </a:rPr>
              <a:t>The FTTH initiative has been hugely successful in </a:t>
            </a:r>
            <a:r>
              <a:rPr lang="en-US" sz="1400" kern="0" dirty="0" err="1">
                <a:solidFill>
                  <a:srgbClr val="000000"/>
                </a:solidFill>
                <a:latin typeface="Arial"/>
              </a:rPr>
              <a:t>Nuenen</a:t>
            </a:r>
            <a:r>
              <a:rPr lang="en-US" sz="1400" kern="0" dirty="0">
                <a:solidFill>
                  <a:srgbClr val="000000"/>
                </a:solidFill>
                <a:latin typeface="Arial"/>
              </a:rPr>
              <a:t>. However, there is still a lack of fast Internet access in the surrounding rural and remote areas. </a:t>
            </a:r>
          </a:p>
          <a:p>
            <a:pPr lvl="0">
              <a:buClr>
                <a:srgbClr val="0080CC"/>
              </a:buClr>
            </a:pPr>
            <a:r>
              <a:rPr lang="en-US" sz="1400" kern="0" dirty="0">
                <a:solidFill>
                  <a:srgbClr val="000000"/>
                </a:solidFill>
                <a:latin typeface="Arial"/>
              </a:rPr>
              <a:t>A conspicuous marketing campaign uses a pink cow and </a:t>
            </a:r>
            <a:r>
              <a:rPr lang="en-US" sz="1400" kern="0" dirty="0" err="1">
                <a:solidFill>
                  <a:srgbClr val="000000"/>
                </a:solidFill>
                <a:latin typeface="Arial"/>
              </a:rPr>
              <a:t>Mabib</a:t>
            </a:r>
            <a:r>
              <a:rPr lang="en-US" sz="1400" kern="0" dirty="0">
                <a:solidFill>
                  <a:srgbClr val="000000"/>
                </a:solidFill>
                <a:latin typeface="Arial"/>
              </a:rPr>
              <a:t> flags to indicate homes already signed up for the FTTH connections to be installed in 2018. </a:t>
            </a:r>
          </a:p>
          <a:p>
            <a:pPr lvl="0">
              <a:buClr>
                <a:srgbClr val="0080CC"/>
              </a:buClr>
            </a:pPr>
            <a:r>
              <a:rPr lang="en-US" sz="1400" kern="0" dirty="0">
                <a:solidFill>
                  <a:srgbClr val="000000"/>
                </a:solidFill>
                <a:latin typeface="Arial"/>
              </a:rPr>
              <a:t>Data-intensive agricultural companies are signing up for FTTH as well as citizens who currently have no Internet access at all.</a:t>
            </a:r>
          </a:p>
        </p:txBody>
      </p:sp>
      <p:pic>
        <p:nvPicPr>
          <p:cNvPr id="20"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4709" t="24445" r="7524"/>
          <a:stretch/>
        </p:blipFill>
        <p:spPr bwMode="auto">
          <a:xfrm>
            <a:off x="5866694" y="1039110"/>
            <a:ext cx="2743677" cy="206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feld 20"/>
          <p:cNvSpPr txBox="1"/>
          <p:nvPr/>
        </p:nvSpPr>
        <p:spPr>
          <a:xfrm>
            <a:off x="5796136" y="4966156"/>
            <a:ext cx="1224136" cy="180000"/>
          </a:xfrm>
          <a:prstGeom prst="rect">
            <a:avLst/>
          </a:prstGeom>
          <a:noFill/>
        </p:spPr>
        <p:txBody>
          <a:bodyPr wrap="square" rtlCol="0">
            <a:spAutoFit/>
          </a:bodyPr>
          <a:lstStyle/>
          <a:p>
            <a:pPr algn="l"/>
            <a:r>
              <a:rPr lang="de-DE" sz="700" dirty="0" smtClean="0">
                <a:latin typeface="Arial" panose="020B0604020202020204" pitchFamily="34" charset="0"/>
                <a:cs typeface="Arial" panose="020B0604020202020204" pitchFamily="34" charset="0"/>
              </a:rPr>
              <a:t>Pictures: Mabib.nl</a:t>
            </a:r>
            <a:endParaRPr lang="de-DE" sz="700" dirty="0">
              <a:latin typeface="Arial" panose="020B0604020202020204" pitchFamily="34" charset="0"/>
              <a:cs typeface="Arial" panose="020B0604020202020204" pitchFamily="34" charset="0"/>
            </a:endParaRPr>
          </a:p>
        </p:txBody>
      </p:sp>
      <p:pic>
        <p:nvPicPr>
          <p:cNvPr id="22"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t="14231" b="9279"/>
          <a:stretch/>
        </p:blipFill>
        <p:spPr bwMode="auto">
          <a:xfrm>
            <a:off x="5866694" y="3199350"/>
            <a:ext cx="2743678" cy="139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4585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19577" y="195486"/>
            <a:ext cx="7344000"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6630927" cy="265206"/>
          </a:xfrm>
          <a:prstGeom prst="rect">
            <a:avLst/>
          </a:prstGeom>
          <a:noFill/>
          <a:ln>
            <a:noFill/>
          </a:ln>
        </p:spPr>
        <p:txBody>
          <a:bodyPr lIns="0" tIns="0" rIns="0" bIns="0" anchor="ctr" anchorCtr="0">
            <a:noAutofit/>
          </a:bodyPr>
          <a:lstStyle/>
          <a:p>
            <a:pPr lvl="0">
              <a:buClr>
                <a:srgbClr val="FFFFFF"/>
              </a:buClr>
              <a:buSzPct val="25000"/>
            </a:pPr>
            <a:r>
              <a:rPr lang="en-US" sz="2400" dirty="0">
                <a:solidFill>
                  <a:srgbClr val="FFFFFF"/>
                </a:solidFill>
                <a:latin typeface="Arial" panose="020B0604020202020204" pitchFamily="34" charset="0"/>
                <a:cs typeface="Arial" panose="020B0604020202020204" pitchFamily="34" charset="0"/>
                <a:sym typeface="Arial"/>
              </a:rPr>
              <a:t>Sweden – An FTTH success story</a:t>
            </a: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3" name="Diagramm 62"/>
          <p:cNvGraphicFramePr/>
          <p:nvPr>
            <p:extLst>
              <p:ext uri="{D42A27DB-BD31-4B8C-83A1-F6EECF244321}">
                <p14:modId xmlns:p14="http://schemas.microsoft.com/office/powerpoint/2010/main" val="3720703767"/>
              </p:ext>
            </p:extLst>
          </p:nvPr>
        </p:nvGraphicFramePr>
        <p:xfrm>
          <a:off x="359428" y="933499"/>
          <a:ext cx="8429748" cy="3641965"/>
        </p:xfrm>
        <a:graphic>
          <a:graphicData uri="http://schemas.openxmlformats.org/drawingml/2006/chart">
            <c:chart xmlns:c="http://schemas.openxmlformats.org/drawingml/2006/chart" xmlns:r="http://schemas.openxmlformats.org/officeDocument/2006/relationships" r:id="rId3"/>
          </a:graphicData>
        </a:graphic>
      </p:graphicFrame>
      <p:sp>
        <p:nvSpPr>
          <p:cNvPr id="65" name="Textfeld 64"/>
          <p:cNvSpPr txBox="1"/>
          <p:nvPr/>
        </p:nvSpPr>
        <p:spPr>
          <a:xfrm>
            <a:off x="421777" y="4359874"/>
            <a:ext cx="7863343" cy="307777"/>
          </a:xfrm>
          <a:prstGeom prst="rect">
            <a:avLst/>
          </a:prstGeom>
          <a:noFill/>
        </p:spPr>
        <p:txBody>
          <a:bodyPr wrap="square" rtlCol="0">
            <a:spAutoFit/>
          </a:bodyPr>
          <a:lstStyle/>
          <a:p>
            <a:pPr algn="l"/>
            <a:r>
              <a:rPr lang="en-GB" sz="700" dirty="0">
                <a:latin typeface="Arial" panose="020B0604020202020204" pitchFamily="34" charset="0"/>
                <a:cs typeface="Arial" panose="020B0604020202020204" pitchFamily="34" charset="0"/>
              </a:rPr>
              <a:t>Source: Data for 2007 to 2016 was taken from the Swedish Post and Telecom Authority (2017); data for 2017 was collected via a representative consumer survey conducted for this study, N=803. To harmonise both data sets other Internet access technologies (e.g. satellite, dial-up, etc.) were not considered in the figure above.</a:t>
            </a:r>
          </a:p>
        </p:txBody>
      </p:sp>
      <p:cxnSp>
        <p:nvCxnSpPr>
          <p:cNvPr id="66" name="Gerade Verbindung 65"/>
          <p:cNvCxnSpPr/>
          <p:nvPr/>
        </p:nvCxnSpPr>
        <p:spPr bwMode="auto">
          <a:xfrm>
            <a:off x="7584090" y="865772"/>
            <a:ext cx="0" cy="3384376"/>
          </a:xfrm>
          <a:prstGeom prst="line">
            <a:avLst/>
          </a:prstGeom>
          <a:solidFill>
            <a:schemeClr val="bg2"/>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cxnSp>
      <p:sp>
        <p:nvSpPr>
          <p:cNvPr id="67" name="Textfeld 66"/>
          <p:cNvSpPr txBox="1"/>
          <p:nvPr/>
        </p:nvSpPr>
        <p:spPr>
          <a:xfrm>
            <a:off x="7197446" y="868054"/>
            <a:ext cx="386644" cy="338554"/>
          </a:xfrm>
          <a:prstGeom prst="rect">
            <a:avLst/>
          </a:prstGeom>
          <a:noFill/>
        </p:spPr>
        <p:txBody>
          <a:bodyPr wrap="none" rtlCol="0">
            <a:spAutoFit/>
          </a:bodyPr>
          <a:lstStyle/>
          <a:p>
            <a:pPr algn="r"/>
            <a:r>
              <a:rPr lang="en-GB" sz="800" dirty="0">
                <a:latin typeface="Arial" panose="020B0604020202020204" pitchFamily="34" charset="0"/>
                <a:cs typeface="Arial" panose="020B0604020202020204" pitchFamily="34" charset="0"/>
              </a:rPr>
              <a:t>PTS</a:t>
            </a:r>
            <a:br>
              <a:rPr lang="en-GB" sz="800" dirty="0">
                <a:latin typeface="Arial" panose="020B0604020202020204" pitchFamily="34" charset="0"/>
                <a:cs typeface="Arial" panose="020B0604020202020204" pitchFamily="34" charset="0"/>
              </a:rPr>
            </a:br>
            <a:r>
              <a:rPr lang="en-GB" sz="800" dirty="0">
                <a:latin typeface="Arial" panose="020B0604020202020204" pitchFamily="34" charset="0"/>
                <a:cs typeface="Arial" panose="020B0604020202020204" pitchFamily="34" charset="0"/>
              </a:rPr>
              <a:t>data</a:t>
            </a:r>
          </a:p>
        </p:txBody>
      </p:sp>
      <p:sp>
        <p:nvSpPr>
          <p:cNvPr id="68" name="Textfeld 67"/>
          <p:cNvSpPr txBox="1"/>
          <p:nvPr/>
        </p:nvSpPr>
        <p:spPr>
          <a:xfrm>
            <a:off x="7594318" y="868054"/>
            <a:ext cx="710451" cy="338554"/>
          </a:xfrm>
          <a:prstGeom prst="rect">
            <a:avLst/>
          </a:prstGeom>
          <a:noFill/>
        </p:spPr>
        <p:txBody>
          <a:bodyPr wrap="none" rtlCol="0">
            <a:spAutoFit/>
          </a:bodyPr>
          <a:lstStyle/>
          <a:p>
            <a:pPr algn="l"/>
            <a:r>
              <a:rPr lang="en-GB" sz="800" dirty="0">
                <a:latin typeface="Arial" panose="020B0604020202020204" pitchFamily="34" charset="0"/>
                <a:cs typeface="Arial" panose="020B0604020202020204" pitchFamily="34" charset="0"/>
              </a:rPr>
              <a:t>WIK survey</a:t>
            </a:r>
            <a:br>
              <a:rPr lang="en-GB" sz="800" dirty="0">
                <a:latin typeface="Arial" panose="020B0604020202020204" pitchFamily="34" charset="0"/>
                <a:cs typeface="Arial" panose="020B0604020202020204" pitchFamily="34" charset="0"/>
              </a:rPr>
            </a:br>
            <a:r>
              <a:rPr lang="en-GB" sz="800" dirty="0">
                <a:latin typeface="Arial" panose="020B0604020202020204" pitchFamily="34" charset="0"/>
                <a:cs typeface="Arial" panose="020B0604020202020204" pitchFamily="34" charset="0"/>
              </a:rPr>
              <a:t>data</a:t>
            </a:r>
          </a:p>
        </p:txBody>
      </p:sp>
      <p:grpSp>
        <p:nvGrpSpPr>
          <p:cNvPr id="71" name="Gruppieren 70"/>
          <p:cNvGrpSpPr/>
          <p:nvPr/>
        </p:nvGrpSpPr>
        <p:grpSpPr>
          <a:xfrm>
            <a:off x="2740736" y="1608350"/>
            <a:ext cx="360040" cy="360040"/>
            <a:chOff x="-468560" y="1282430"/>
            <a:chExt cx="360040" cy="360040"/>
          </a:xfrm>
        </p:grpSpPr>
        <p:cxnSp>
          <p:nvCxnSpPr>
            <p:cNvPr id="69" name="Gerade Verbindung 68"/>
            <p:cNvCxnSpPr/>
            <p:nvPr/>
          </p:nvCxnSpPr>
          <p:spPr>
            <a:xfrm>
              <a:off x="-468560" y="1635646"/>
              <a:ext cx="3600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rot="5400000">
              <a:off x="-468559" y="1462450"/>
              <a:ext cx="3600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2" name="Gruppieren 71"/>
          <p:cNvGrpSpPr/>
          <p:nvPr/>
        </p:nvGrpSpPr>
        <p:grpSpPr>
          <a:xfrm>
            <a:off x="5868144" y="1937326"/>
            <a:ext cx="360040" cy="360040"/>
            <a:chOff x="-468560" y="1282430"/>
            <a:chExt cx="360040" cy="360040"/>
          </a:xfrm>
        </p:grpSpPr>
        <p:cxnSp>
          <p:nvCxnSpPr>
            <p:cNvPr id="73" name="Gerade Verbindung 72"/>
            <p:cNvCxnSpPr/>
            <p:nvPr/>
          </p:nvCxnSpPr>
          <p:spPr>
            <a:xfrm>
              <a:off x="-468560" y="1635646"/>
              <a:ext cx="3600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rot="5400000">
              <a:off x="-468559" y="1462450"/>
              <a:ext cx="3600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uppieren 74"/>
          <p:cNvGrpSpPr/>
          <p:nvPr/>
        </p:nvGrpSpPr>
        <p:grpSpPr>
          <a:xfrm>
            <a:off x="7714931" y="1167915"/>
            <a:ext cx="360040" cy="360040"/>
            <a:chOff x="-468560" y="1282430"/>
            <a:chExt cx="360040" cy="360040"/>
          </a:xfrm>
        </p:grpSpPr>
        <p:cxnSp>
          <p:nvCxnSpPr>
            <p:cNvPr id="76" name="Gerade Verbindung 75"/>
            <p:cNvCxnSpPr/>
            <p:nvPr/>
          </p:nvCxnSpPr>
          <p:spPr>
            <a:xfrm>
              <a:off x="-468560" y="1635646"/>
              <a:ext cx="3600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p:nvCxnSpPr>
          <p:spPr>
            <a:xfrm rot="5400000">
              <a:off x="-468559" y="1462450"/>
              <a:ext cx="36004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8" name="Textfeld 77"/>
          <p:cNvSpPr txBox="1"/>
          <p:nvPr/>
        </p:nvSpPr>
        <p:spPr>
          <a:xfrm>
            <a:off x="2922833" y="1563638"/>
            <a:ext cx="954107" cy="553998"/>
          </a:xfrm>
          <a:prstGeom prst="rect">
            <a:avLst/>
          </a:prstGeom>
          <a:noFill/>
        </p:spPr>
        <p:txBody>
          <a:bodyPr wrap="none" rtlCol="0">
            <a:spAutoFit/>
          </a:bodyPr>
          <a:lstStyle/>
          <a:p>
            <a:pPr>
              <a:lnSpc>
                <a:spcPts val="1200"/>
              </a:lnSpc>
            </a:pPr>
            <a:r>
              <a:rPr lang="en-GB" sz="1200" dirty="0" smtClean="0">
                <a:solidFill>
                  <a:schemeClr val="tx2"/>
                </a:solidFill>
                <a:latin typeface="Arial" panose="020B0604020202020204" pitchFamily="34" charset="0"/>
                <a:cs typeface="Arial" panose="020B0604020202020204" pitchFamily="34" charset="0"/>
              </a:rPr>
              <a:t>1</a:t>
            </a:r>
            <a:r>
              <a:rPr lang="en-GB" sz="1200" baseline="30000" dirty="0" smtClean="0">
                <a:solidFill>
                  <a:schemeClr val="tx2"/>
                </a:solidFill>
                <a:latin typeface="Arial" panose="020B0604020202020204" pitchFamily="34" charset="0"/>
                <a:cs typeface="Arial" panose="020B0604020202020204" pitchFamily="34" charset="0"/>
              </a:rPr>
              <a:t>st</a:t>
            </a:r>
            <a:r>
              <a:rPr lang="en-GB" sz="1200" dirty="0" smtClean="0">
                <a:solidFill>
                  <a:schemeClr val="tx2"/>
                </a:solidFill>
                <a:latin typeface="Arial" panose="020B0604020202020204" pitchFamily="34" charset="0"/>
                <a:cs typeface="Arial" panose="020B0604020202020204" pitchFamily="34" charset="0"/>
              </a:rPr>
              <a:t> FTTH </a:t>
            </a:r>
            <a:br>
              <a:rPr lang="en-GB" sz="1200" dirty="0" smtClean="0">
                <a:solidFill>
                  <a:schemeClr val="tx2"/>
                </a:solidFill>
                <a:latin typeface="Arial" panose="020B0604020202020204" pitchFamily="34" charset="0"/>
                <a:cs typeface="Arial" panose="020B0604020202020204" pitchFamily="34" charset="0"/>
              </a:rPr>
            </a:br>
            <a:r>
              <a:rPr lang="en-GB" sz="1200" dirty="0" smtClean="0">
                <a:solidFill>
                  <a:schemeClr val="tx2"/>
                </a:solidFill>
                <a:latin typeface="Arial" panose="020B0604020202020204" pitchFamily="34" charset="0"/>
                <a:cs typeface="Arial" panose="020B0604020202020204" pitchFamily="34" charset="0"/>
              </a:rPr>
              <a:t>     Council </a:t>
            </a:r>
            <a:br>
              <a:rPr lang="en-GB" sz="1200" dirty="0" smtClean="0">
                <a:solidFill>
                  <a:schemeClr val="tx2"/>
                </a:solidFill>
                <a:latin typeface="Arial" panose="020B0604020202020204" pitchFamily="34" charset="0"/>
                <a:cs typeface="Arial" panose="020B0604020202020204" pitchFamily="34" charset="0"/>
              </a:rPr>
            </a:br>
            <a:r>
              <a:rPr lang="en-GB" sz="1200" dirty="0" smtClean="0">
                <a:solidFill>
                  <a:schemeClr val="tx2"/>
                </a:solidFill>
                <a:latin typeface="Arial" panose="020B0604020202020204" pitchFamily="34" charset="0"/>
                <a:cs typeface="Arial" panose="020B0604020202020204" pitchFamily="34" charset="0"/>
              </a:rPr>
              <a:t>     study</a:t>
            </a:r>
            <a:endParaRPr lang="en-GB" sz="1200" dirty="0">
              <a:solidFill>
                <a:schemeClr val="tx2"/>
              </a:solidFill>
              <a:latin typeface="Arial" panose="020B0604020202020204" pitchFamily="34" charset="0"/>
              <a:cs typeface="Arial" panose="020B0604020202020204" pitchFamily="34" charset="0"/>
            </a:endParaRPr>
          </a:p>
        </p:txBody>
      </p:sp>
      <p:sp>
        <p:nvSpPr>
          <p:cNvPr id="79" name="Textfeld 78"/>
          <p:cNvSpPr txBox="1"/>
          <p:nvPr/>
        </p:nvSpPr>
        <p:spPr>
          <a:xfrm>
            <a:off x="7896507" y="1121021"/>
            <a:ext cx="1130438" cy="553998"/>
          </a:xfrm>
          <a:prstGeom prst="rect">
            <a:avLst/>
          </a:prstGeom>
          <a:noFill/>
        </p:spPr>
        <p:txBody>
          <a:bodyPr wrap="none" rtlCol="0">
            <a:spAutoFit/>
          </a:bodyPr>
          <a:lstStyle/>
          <a:p>
            <a:pPr>
              <a:lnSpc>
                <a:spcPts val="1200"/>
              </a:lnSpc>
            </a:pPr>
            <a:r>
              <a:rPr lang="en-GB" sz="1400" dirty="0" smtClean="0">
                <a:solidFill>
                  <a:schemeClr val="tx2"/>
                </a:solidFill>
                <a:latin typeface="Arial" panose="020B0604020202020204" pitchFamily="34" charset="0"/>
                <a:cs typeface="Arial" panose="020B0604020202020204" pitchFamily="34" charset="0"/>
              </a:rPr>
              <a:t>2</a:t>
            </a:r>
            <a:r>
              <a:rPr lang="en-GB" sz="1400" baseline="30000" dirty="0" smtClean="0">
                <a:solidFill>
                  <a:schemeClr val="tx2"/>
                </a:solidFill>
                <a:latin typeface="Arial" panose="020B0604020202020204" pitchFamily="34" charset="0"/>
                <a:cs typeface="Arial" panose="020B0604020202020204" pitchFamily="34" charset="0"/>
              </a:rPr>
              <a:t>nd</a:t>
            </a:r>
            <a:r>
              <a:rPr lang="en-GB" sz="1400" dirty="0" smtClean="0">
                <a:solidFill>
                  <a:schemeClr val="tx2"/>
                </a:solidFill>
                <a:latin typeface="Arial" panose="020B0604020202020204" pitchFamily="34" charset="0"/>
                <a:cs typeface="Arial" panose="020B0604020202020204" pitchFamily="34" charset="0"/>
              </a:rPr>
              <a:t> FTTH </a:t>
            </a:r>
            <a:br>
              <a:rPr lang="en-GB" sz="1400" dirty="0" smtClean="0">
                <a:solidFill>
                  <a:schemeClr val="tx2"/>
                </a:solidFill>
                <a:latin typeface="Arial" panose="020B0604020202020204" pitchFamily="34" charset="0"/>
                <a:cs typeface="Arial" panose="020B0604020202020204" pitchFamily="34" charset="0"/>
              </a:rPr>
            </a:br>
            <a:r>
              <a:rPr lang="en-GB" sz="1400" dirty="0" smtClean="0">
                <a:solidFill>
                  <a:schemeClr val="tx2"/>
                </a:solidFill>
                <a:latin typeface="Arial" panose="020B0604020202020204" pitchFamily="34" charset="0"/>
                <a:cs typeface="Arial" panose="020B0604020202020204" pitchFamily="34" charset="0"/>
              </a:rPr>
              <a:t>      Council </a:t>
            </a:r>
            <a:br>
              <a:rPr lang="en-GB" sz="1400" dirty="0" smtClean="0">
                <a:solidFill>
                  <a:schemeClr val="tx2"/>
                </a:solidFill>
                <a:latin typeface="Arial" panose="020B0604020202020204" pitchFamily="34" charset="0"/>
                <a:cs typeface="Arial" panose="020B0604020202020204" pitchFamily="34" charset="0"/>
              </a:rPr>
            </a:br>
            <a:r>
              <a:rPr lang="en-GB" sz="1400" dirty="0" smtClean="0">
                <a:solidFill>
                  <a:schemeClr val="tx2"/>
                </a:solidFill>
                <a:latin typeface="Arial" panose="020B0604020202020204" pitchFamily="34" charset="0"/>
                <a:cs typeface="Arial" panose="020B0604020202020204" pitchFamily="34" charset="0"/>
              </a:rPr>
              <a:t>      study</a:t>
            </a:r>
            <a:endParaRPr lang="en-GB" sz="1400" dirty="0">
              <a:solidFill>
                <a:schemeClr val="tx2"/>
              </a:solidFill>
              <a:latin typeface="Arial" panose="020B0604020202020204" pitchFamily="34" charset="0"/>
              <a:cs typeface="Arial" panose="020B0604020202020204" pitchFamily="34" charset="0"/>
            </a:endParaRPr>
          </a:p>
        </p:txBody>
      </p:sp>
      <p:sp>
        <p:nvSpPr>
          <p:cNvPr id="80" name="Textfeld 79"/>
          <p:cNvSpPr txBox="1"/>
          <p:nvPr/>
        </p:nvSpPr>
        <p:spPr>
          <a:xfrm>
            <a:off x="6048164" y="1883608"/>
            <a:ext cx="838691" cy="400110"/>
          </a:xfrm>
          <a:prstGeom prst="rect">
            <a:avLst/>
          </a:prstGeom>
          <a:noFill/>
        </p:spPr>
        <p:txBody>
          <a:bodyPr wrap="none" rtlCol="0">
            <a:spAutoFit/>
          </a:bodyPr>
          <a:lstStyle/>
          <a:p>
            <a:pPr>
              <a:lnSpc>
                <a:spcPts val="1200"/>
              </a:lnSpc>
            </a:pPr>
            <a:r>
              <a:rPr lang="en-GB" sz="1200" dirty="0">
                <a:solidFill>
                  <a:schemeClr val="tx2"/>
                </a:solidFill>
                <a:latin typeface="Arial" panose="020B0604020202020204" pitchFamily="34" charset="0"/>
                <a:cs typeface="Arial" panose="020B0604020202020204" pitchFamily="34" charset="0"/>
              </a:rPr>
              <a:t>a</a:t>
            </a:r>
            <a:r>
              <a:rPr lang="en-GB" sz="1200" dirty="0" smtClean="0">
                <a:solidFill>
                  <a:schemeClr val="tx2"/>
                </a:solidFill>
                <a:latin typeface="Arial" panose="020B0604020202020204" pitchFamily="34" charset="0"/>
                <a:cs typeface="Arial" panose="020B0604020202020204" pitchFamily="34" charset="0"/>
              </a:rPr>
              <a:t>dditional</a:t>
            </a:r>
            <a:br>
              <a:rPr lang="en-GB" sz="1200" dirty="0" smtClean="0">
                <a:solidFill>
                  <a:schemeClr val="tx2"/>
                </a:solidFill>
                <a:latin typeface="Arial" panose="020B0604020202020204" pitchFamily="34" charset="0"/>
                <a:cs typeface="Arial" panose="020B0604020202020204" pitchFamily="34" charset="0"/>
              </a:rPr>
            </a:br>
            <a:r>
              <a:rPr lang="en-GB" sz="1200" dirty="0" smtClean="0">
                <a:solidFill>
                  <a:schemeClr val="tx2"/>
                </a:solidFill>
                <a:latin typeface="Arial" panose="020B0604020202020204" pitchFamily="34" charset="0"/>
                <a:cs typeface="Arial" panose="020B0604020202020204" pitchFamily="34" charset="0"/>
              </a:rPr>
              <a:t>sample</a:t>
            </a:r>
            <a:endParaRPr lang="en-GB"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1410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616464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How </a:t>
            </a:r>
            <a:r>
              <a:rPr lang="en-US" sz="2400" smtClean="0">
                <a:solidFill>
                  <a:srgbClr val="FFFFFF"/>
                </a:solidFill>
                <a:latin typeface="Arial" panose="020B0604020202020204" pitchFamily="34" charset="0"/>
                <a:cs typeface="Arial" panose="020B0604020202020204" pitchFamily="34" charset="0"/>
                <a:sym typeface="Arial"/>
              </a:rPr>
              <a:t>to access </a:t>
            </a:r>
            <a:r>
              <a:rPr lang="en-US" sz="2400" dirty="0" smtClean="0">
                <a:solidFill>
                  <a:srgbClr val="FFFFFF"/>
                </a:solidFill>
                <a:latin typeface="Arial" panose="020B0604020202020204" pitchFamily="34" charset="0"/>
                <a:cs typeface="Arial" panose="020B0604020202020204" pitchFamily="34" charset="0"/>
                <a:sym typeface="Arial"/>
              </a:rPr>
              <a:t>rural areas with FTTH?</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Inhaltsplatzhalter 2"/>
          <p:cNvSpPr txBox="1">
            <a:spLocks/>
          </p:cNvSpPr>
          <p:nvPr/>
        </p:nvSpPr>
        <p:spPr bwMode="auto">
          <a:xfrm>
            <a:off x="589206" y="997584"/>
            <a:ext cx="4174999" cy="3690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lvl="0">
              <a:buClr>
                <a:srgbClr val="0080CC"/>
              </a:buClr>
            </a:pPr>
            <a:r>
              <a:rPr lang="en-US" sz="1400" kern="0" dirty="0">
                <a:solidFill>
                  <a:srgbClr val="000000"/>
                </a:solidFill>
                <a:latin typeface="Arial"/>
              </a:rPr>
              <a:t>Precision farming enables all equipment to be GPS guided and responsive to the specific soil conditions. </a:t>
            </a:r>
            <a:endParaRPr lang="en-US" sz="1400" kern="0" dirty="0" smtClean="0">
              <a:solidFill>
                <a:srgbClr val="000000"/>
              </a:solidFill>
              <a:latin typeface="Arial"/>
            </a:endParaRPr>
          </a:p>
          <a:p>
            <a:pPr lvl="0">
              <a:buClr>
                <a:srgbClr val="0080CC"/>
              </a:buClr>
            </a:pPr>
            <a:r>
              <a:rPr lang="en-US" sz="1400" kern="0" dirty="0">
                <a:solidFill>
                  <a:srgbClr val="000000"/>
                </a:solidFill>
                <a:latin typeface="Arial"/>
              </a:rPr>
              <a:t>This requires collection of large amounts of data from multiple locations and then (often cloud-based) central processing to compare the specific farm with other farms.</a:t>
            </a:r>
          </a:p>
          <a:p>
            <a:pPr lvl="0">
              <a:buClr>
                <a:srgbClr val="0080CC"/>
              </a:buClr>
            </a:pPr>
            <a:r>
              <a:rPr lang="en-US" sz="1400" kern="0" dirty="0">
                <a:solidFill>
                  <a:srgbClr val="000000"/>
                </a:solidFill>
                <a:latin typeface="Arial"/>
              </a:rPr>
              <a:t>In the </a:t>
            </a:r>
            <a:r>
              <a:rPr lang="en-US" sz="1400" kern="0" dirty="0" err="1">
                <a:solidFill>
                  <a:srgbClr val="000000"/>
                </a:solidFill>
                <a:latin typeface="Arial"/>
              </a:rPr>
              <a:t>Nuenen</a:t>
            </a:r>
            <a:r>
              <a:rPr lang="en-US" sz="1400" kern="0" dirty="0">
                <a:solidFill>
                  <a:srgbClr val="000000"/>
                </a:solidFill>
                <a:latin typeface="Arial"/>
              </a:rPr>
              <a:t> area some farmers connected their farms already by digging their own trenches and laying </a:t>
            </a:r>
            <a:r>
              <a:rPr lang="en-US" sz="1400" kern="0" dirty="0" err="1">
                <a:solidFill>
                  <a:srgbClr val="000000"/>
                </a:solidFill>
                <a:latin typeface="Arial"/>
              </a:rPr>
              <a:t>fibre</a:t>
            </a:r>
            <a:r>
              <a:rPr lang="en-US" sz="1400" kern="0" dirty="0">
                <a:solidFill>
                  <a:srgbClr val="000000"/>
                </a:solidFill>
                <a:latin typeface="Arial"/>
              </a:rPr>
              <a:t>. </a:t>
            </a:r>
            <a:endParaRPr lang="en-US" sz="1400" kern="0" dirty="0" smtClean="0">
              <a:solidFill>
                <a:srgbClr val="000000"/>
              </a:solidFill>
              <a:latin typeface="Arial"/>
            </a:endParaRPr>
          </a:p>
          <a:p>
            <a:pPr lvl="0">
              <a:buClr>
                <a:srgbClr val="0080CC"/>
              </a:buClr>
            </a:pPr>
            <a:r>
              <a:rPr lang="en-US" sz="1400" kern="0" dirty="0" smtClean="0">
                <a:solidFill>
                  <a:srgbClr val="000000"/>
                </a:solidFill>
                <a:latin typeface="Arial"/>
              </a:rPr>
              <a:t>The </a:t>
            </a:r>
            <a:r>
              <a:rPr lang="en-US" sz="1400" kern="0" dirty="0">
                <a:solidFill>
                  <a:srgbClr val="000000"/>
                </a:solidFill>
                <a:latin typeface="Arial"/>
              </a:rPr>
              <a:t>remaining farmers strongly supported the initiatives </a:t>
            </a:r>
            <a:r>
              <a:rPr lang="en-US" sz="1400" kern="0" dirty="0" smtClean="0">
                <a:solidFill>
                  <a:srgbClr val="000000"/>
                </a:solidFill>
                <a:latin typeface="Arial"/>
              </a:rPr>
              <a:t>to </a:t>
            </a:r>
            <a:r>
              <a:rPr lang="en-US" sz="1400" kern="0" dirty="0">
                <a:solidFill>
                  <a:srgbClr val="000000"/>
                </a:solidFill>
                <a:latin typeface="Arial"/>
              </a:rPr>
              <a:t>bring FTTH to the rural and remote areas around </a:t>
            </a:r>
            <a:r>
              <a:rPr lang="en-US" sz="1400" kern="0" dirty="0" err="1">
                <a:solidFill>
                  <a:srgbClr val="000000"/>
                </a:solidFill>
                <a:latin typeface="Arial"/>
              </a:rPr>
              <a:t>Nuenen</a:t>
            </a:r>
            <a:r>
              <a:rPr lang="en-US" sz="1400" kern="0" dirty="0" smtClean="0">
                <a:solidFill>
                  <a:srgbClr val="000000"/>
                </a:solidFill>
                <a:latin typeface="Arial"/>
              </a:rPr>
              <a:t>.</a:t>
            </a:r>
            <a:endParaRPr lang="en-US" sz="1400" kern="0" dirty="0">
              <a:solidFill>
                <a:srgbClr val="000000"/>
              </a:solidFill>
              <a:latin typeface="Arial"/>
            </a:endParaRPr>
          </a:p>
        </p:txBody>
      </p:sp>
      <p:pic>
        <p:nvPicPr>
          <p:cNvPr id="17" name="Inhaltsplatzhalter 4"/>
          <p:cNvPicPr>
            <a:picLocks noChangeAspect="1"/>
          </p:cNvPicPr>
          <p:nvPr/>
        </p:nvPicPr>
        <p:blipFill rotWithShape="1">
          <a:blip r:embed="rId3" cstate="print">
            <a:extLst>
              <a:ext uri="{28A0092B-C50C-407E-A947-70E740481C1C}">
                <a14:useLocalDpi xmlns:a14="http://schemas.microsoft.com/office/drawing/2010/main"/>
              </a:ext>
            </a:extLst>
          </a:blip>
          <a:srcRect t="-897" r="12729" b="23822"/>
          <a:stretch/>
        </p:blipFill>
        <p:spPr>
          <a:xfrm>
            <a:off x="5764701" y="806051"/>
            <a:ext cx="3385227" cy="3985113"/>
          </a:xfrm>
          <a:prstGeom prst="rect">
            <a:avLst/>
          </a:prstGeom>
        </p:spPr>
      </p:pic>
      <p:sp>
        <p:nvSpPr>
          <p:cNvPr id="19" name="Textfeld 18"/>
          <p:cNvSpPr txBox="1"/>
          <p:nvPr/>
        </p:nvSpPr>
        <p:spPr>
          <a:xfrm>
            <a:off x="5680031" y="4966129"/>
            <a:ext cx="1615230" cy="180000"/>
          </a:xfrm>
          <a:prstGeom prst="rect">
            <a:avLst/>
          </a:prstGeom>
          <a:noFill/>
        </p:spPr>
        <p:txBody>
          <a:bodyPr wrap="square" rtlCol="0">
            <a:spAutoFit/>
          </a:bodyPr>
          <a:lstStyle/>
          <a:p>
            <a:pPr eaLnBrk="0" fontAlgn="base" hangingPunct="0">
              <a:spcBef>
                <a:spcPct val="50000"/>
              </a:spcBef>
              <a:spcAft>
                <a:spcPct val="0"/>
              </a:spcAft>
            </a:pPr>
            <a:r>
              <a:rPr lang="de-DE" sz="700" dirty="0" smtClean="0">
                <a:solidFill>
                  <a:srgbClr val="000000"/>
                </a:solidFill>
                <a:latin typeface="Arial" charset="0"/>
              </a:rPr>
              <a:t>Picture: Kees </a:t>
            </a:r>
            <a:r>
              <a:rPr lang="de-DE" sz="700" dirty="0" err="1" smtClean="0">
                <a:solidFill>
                  <a:srgbClr val="000000"/>
                </a:solidFill>
                <a:latin typeface="Arial" charset="0"/>
              </a:rPr>
              <a:t>Streefkerk</a:t>
            </a:r>
            <a:endParaRPr lang="de-DE" sz="700" dirty="0">
              <a:solidFill>
                <a:srgbClr val="000000"/>
              </a:solidFill>
              <a:latin typeface="Arial" charset="0"/>
            </a:endParaRPr>
          </a:p>
        </p:txBody>
      </p:sp>
    </p:spTree>
    <p:extLst>
      <p:ext uri="{BB962C8B-B14F-4D97-AF65-F5344CB8AC3E}">
        <p14:creationId xmlns:p14="http://schemas.microsoft.com/office/powerpoint/2010/main" val="4175963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print">
            <a:extLst>
              <a:ext uri="{28A0092B-C50C-407E-A947-70E740481C1C}">
                <a14:useLocalDpi xmlns:a14="http://schemas.microsoft.com/office/drawing/2010/main"/>
              </a:ext>
            </a:extLst>
          </a:blip>
          <a:srcRect l="4219" t="23638"/>
          <a:stretch/>
        </p:blipFill>
        <p:spPr>
          <a:xfrm>
            <a:off x="0" y="0"/>
            <a:ext cx="9144000" cy="4860000"/>
          </a:xfrm>
          <a:prstGeom prst="rect">
            <a:avLst/>
          </a:prstGeom>
        </p:spPr>
      </p:pic>
      <p:sp>
        <p:nvSpPr>
          <p:cNvPr id="3" name="Shape 106"/>
          <p:cNvSpPr/>
          <p:nvPr/>
        </p:nvSpPr>
        <p:spPr>
          <a:xfrm rot="10800000">
            <a:off x="5093240" y="843558"/>
            <a:ext cx="4050759" cy="2016224"/>
          </a:xfrm>
          <a:prstGeom prst="snip1Rect">
            <a:avLst>
              <a:gd name="adj" fmla="val 27495"/>
            </a:avLst>
          </a:prstGeom>
          <a:solidFill>
            <a:srgbClr val="0E6692">
              <a:alpha val="85098"/>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4" name="Shape 107"/>
          <p:cNvSpPr txBox="1"/>
          <p:nvPr/>
        </p:nvSpPr>
        <p:spPr>
          <a:xfrm>
            <a:off x="5093241" y="1215875"/>
            <a:ext cx="3822022" cy="2059983"/>
          </a:xfrm>
          <a:prstGeom prst="rect">
            <a:avLst/>
          </a:prstGeom>
          <a:noFill/>
          <a:ln>
            <a:noFill/>
          </a:ln>
        </p:spPr>
        <p:txBody>
          <a:bodyPr lIns="91425" tIns="45700" rIns="91425" bIns="45700" anchor="t" anchorCtr="0">
            <a:noAutofit/>
          </a:bodyPr>
          <a:lstStyle/>
          <a:p>
            <a:pPr lvl="0" algn="r">
              <a:spcAft>
                <a:spcPts val="800"/>
              </a:spcAft>
              <a:buClr>
                <a:srgbClr val="FF0000"/>
              </a:buClr>
              <a:buSzPct val="25000"/>
            </a:pPr>
            <a:r>
              <a:rPr lang="de-DE" sz="2400" b="1" dirty="0" smtClean="0">
                <a:solidFill>
                  <a:schemeClr val="lt1"/>
                </a:solidFill>
                <a:latin typeface="Arial" panose="020B0604020202020204" pitchFamily="34" charset="0"/>
                <a:cs typeface="Arial" panose="020B0604020202020204" pitchFamily="34" charset="0"/>
              </a:rPr>
              <a:t>An Outlook</a:t>
            </a:r>
          </a:p>
        </p:txBody>
      </p:sp>
    </p:spTree>
    <p:extLst>
      <p:ext uri="{BB962C8B-B14F-4D97-AF65-F5344CB8AC3E}">
        <p14:creationId xmlns:p14="http://schemas.microsoft.com/office/powerpoint/2010/main" val="2197127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63105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Two trends shape future demand for bandwidth</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p:nvSpPr>
        <p:spPr>
          <a:xfrm>
            <a:off x="5823" y="4883949"/>
            <a:ext cx="5832648" cy="271869"/>
          </a:xfrm>
          <a:prstGeom prst="rect">
            <a:avLst/>
          </a:prstGeom>
        </p:spPr>
        <p:txBody>
          <a:bodyPr wrap="square">
            <a:spAutoFit/>
          </a:bodyPr>
          <a:lstStyle/>
          <a:p>
            <a:pPr eaLnBrk="0" fontAlgn="base" hangingPunct="0">
              <a:lnSpc>
                <a:spcPts val="700"/>
              </a:lnSpc>
              <a:spcBef>
                <a:spcPct val="50000"/>
              </a:spcBef>
              <a:spcAft>
                <a:spcPct val="0"/>
              </a:spcAft>
            </a:pPr>
            <a:r>
              <a:rPr lang="en-US" sz="700">
                <a:solidFill>
                  <a:srgbClr val="000000"/>
                </a:solidFill>
                <a:latin typeface="Arial" charset="0"/>
              </a:rPr>
              <a:t>Source: For an overview of Tactile Internet, see Maier, M. et al. (2016). The Tactile Internet: Vision, Recent Progress, and Open Challenges. </a:t>
            </a:r>
            <a:r>
              <a:rPr lang="en-US" sz="700" smtClean="0">
                <a:solidFill>
                  <a:srgbClr val="000000"/>
                </a:solidFill>
                <a:latin typeface="Arial" charset="0"/>
              </a:rPr>
              <a:t>IEEE Communications </a:t>
            </a:r>
            <a:r>
              <a:rPr lang="en-US" sz="700">
                <a:solidFill>
                  <a:srgbClr val="000000"/>
                </a:solidFill>
                <a:latin typeface="Arial" charset="0"/>
              </a:rPr>
              <a:t>Magazine, 54(5), 138–145; ITU (2014). The Tactile Internet. ITU-T Technology Watch Report, </a:t>
            </a:r>
            <a:r>
              <a:rPr lang="en-US" sz="700" smtClean="0">
                <a:solidFill>
                  <a:srgbClr val="000000"/>
                </a:solidFill>
                <a:latin typeface="Arial" charset="0"/>
              </a:rPr>
              <a:t>Geneva.</a:t>
            </a:r>
            <a:endParaRPr lang="en-US" sz="700" dirty="0">
              <a:solidFill>
                <a:srgbClr val="000000"/>
              </a:solidFill>
              <a:latin typeface="Arial" charset="0"/>
            </a:endParaRPr>
          </a:p>
        </p:txBody>
      </p:sp>
      <p:sp>
        <p:nvSpPr>
          <p:cNvPr id="21" name="Textfeld 20"/>
          <p:cNvSpPr txBox="1"/>
          <p:nvPr/>
        </p:nvSpPr>
        <p:spPr>
          <a:xfrm>
            <a:off x="1347911" y="1225084"/>
            <a:ext cx="1519647" cy="338554"/>
          </a:xfrm>
          <a:prstGeom prst="rect">
            <a:avLst/>
          </a:prstGeom>
          <a:noFill/>
        </p:spPr>
        <p:txBody>
          <a:bodyPr wrap="none" rtlCol="0">
            <a:spAutoFit/>
          </a:bodyPr>
          <a:lstStyle/>
          <a:p>
            <a:pPr algn="ctr" eaLnBrk="0" fontAlgn="base" hangingPunct="0">
              <a:spcBef>
                <a:spcPct val="50000"/>
              </a:spcBef>
              <a:spcAft>
                <a:spcPct val="0"/>
              </a:spcAft>
            </a:pPr>
            <a:r>
              <a:rPr lang="en-GB" sz="1600" dirty="0">
                <a:solidFill>
                  <a:srgbClr val="000000"/>
                </a:solidFill>
                <a:latin typeface="Arial" charset="0"/>
              </a:rPr>
              <a:t>Tactile Internet</a:t>
            </a:r>
          </a:p>
        </p:txBody>
      </p:sp>
      <p:sp>
        <p:nvSpPr>
          <p:cNvPr id="22" name="Textfeld 21"/>
          <p:cNvSpPr txBox="1"/>
          <p:nvPr/>
        </p:nvSpPr>
        <p:spPr>
          <a:xfrm>
            <a:off x="5724565" y="1225084"/>
            <a:ext cx="1747593" cy="338554"/>
          </a:xfrm>
          <a:prstGeom prst="rect">
            <a:avLst/>
          </a:prstGeom>
          <a:noFill/>
        </p:spPr>
        <p:txBody>
          <a:bodyPr wrap="none" rtlCol="0">
            <a:spAutoFit/>
          </a:bodyPr>
          <a:lstStyle/>
          <a:p>
            <a:pPr algn="ctr" eaLnBrk="0" fontAlgn="base" hangingPunct="0">
              <a:spcBef>
                <a:spcPct val="50000"/>
              </a:spcBef>
              <a:spcAft>
                <a:spcPct val="0"/>
              </a:spcAft>
            </a:pPr>
            <a:r>
              <a:rPr lang="en-GB" sz="1600" dirty="0">
                <a:solidFill>
                  <a:srgbClr val="000000"/>
                </a:solidFill>
                <a:latin typeface="Arial" charset="0"/>
              </a:rPr>
              <a:t>Immersive media</a:t>
            </a:r>
          </a:p>
        </p:txBody>
      </p:sp>
      <p:sp>
        <p:nvSpPr>
          <p:cNvPr id="23" name="Inhaltsplatzhalter 2"/>
          <p:cNvSpPr txBox="1">
            <a:spLocks/>
          </p:cNvSpPr>
          <p:nvPr/>
        </p:nvSpPr>
        <p:spPr bwMode="auto">
          <a:xfrm>
            <a:off x="539552" y="1639601"/>
            <a:ext cx="3453455" cy="1751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0" marR="0" lvl="0" indent="0" algn="l" defTabSz="914400" rtl="0" eaLnBrk="1" fontAlgn="base" latinLnBrk="0" hangingPunct="1">
              <a:lnSpc>
                <a:spcPct val="110000"/>
              </a:lnSpc>
              <a:spcBef>
                <a:spcPct val="0"/>
              </a:spcBef>
              <a:spcAft>
                <a:spcPct val="80000"/>
              </a:spcAft>
              <a:buClr>
                <a:srgbClr val="0080CC"/>
              </a:buClr>
              <a:buSzTx/>
              <a:buFont typeface="Wingdings" pitchFamily="2" charset="2"/>
              <a:buNone/>
              <a:tabLst/>
              <a:defRPr/>
            </a:pPr>
            <a:r>
              <a:rPr kumimoji="0" lang="en-GB" sz="1400" b="0" i="0" u="none" strike="noStrike" kern="0" cap="none" spc="0" normalizeH="0" baseline="0" noProof="0" smtClean="0">
                <a:ln>
                  <a:noFill/>
                </a:ln>
                <a:solidFill>
                  <a:srgbClr val="000000"/>
                </a:solidFill>
                <a:effectLst/>
                <a:uLnTx/>
                <a:uFillTx/>
                <a:latin typeface="Arial"/>
                <a:ea typeface="+mn-ea"/>
                <a:cs typeface="+mn-cs"/>
              </a:rPr>
              <a:t>Tactile Internet refers to a futuristic telecommunications infrastructure which will feature very low latency, ultra high reliability and availability as well as high security standards. It will facilitate the introduction of new and innovative technologies and shape the future of human–computer interaction. </a:t>
            </a:r>
            <a:endParaRPr kumimoji="0" lang="en-GB" sz="1400" b="0" i="0" u="none" strike="noStrike" kern="0" cap="none" spc="0" normalizeH="0" baseline="0" noProof="0" dirty="0">
              <a:ln>
                <a:noFill/>
              </a:ln>
              <a:solidFill>
                <a:srgbClr val="000000"/>
              </a:solidFill>
              <a:effectLst/>
              <a:uLnTx/>
              <a:uFillTx/>
              <a:latin typeface="Arial"/>
              <a:ea typeface="+mn-ea"/>
              <a:cs typeface="+mn-cs"/>
            </a:endParaRPr>
          </a:p>
        </p:txBody>
      </p:sp>
      <p:sp>
        <p:nvSpPr>
          <p:cNvPr id="24" name="Inhaltsplatzhalter 2"/>
          <p:cNvSpPr txBox="1">
            <a:spLocks/>
          </p:cNvSpPr>
          <p:nvPr/>
        </p:nvSpPr>
        <p:spPr bwMode="auto">
          <a:xfrm>
            <a:off x="5001119" y="1635646"/>
            <a:ext cx="3528392" cy="24438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0" indent="0">
              <a:buClr>
                <a:srgbClr val="0080CC"/>
              </a:buClr>
              <a:buFont typeface="Wingdings" pitchFamily="2" charset="2"/>
              <a:buNone/>
            </a:pPr>
            <a:r>
              <a:rPr lang="en-GB" sz="1400" kern="0" dirty="0">
                <a:solidFill>
                  <a:srgbClr val="000000"/>
                </a:solidFill>
                <a:latin typeface="Arial"/>
              </a:rPr>
              <a:t>Individuals will be able to fully immerse themselves in virtual realities in the future, so that </a:t>
            </a:r>
            <a:r>
              <a:rPr lang="en-US" sz="1400" kern="0" dirty="0">
                <a:solidFill>
                  <a:srgbClr val="000000"/>
                </a:solidFill>
                <a:latin typeface="Arial"/>
              </a:rPr>
              <a:t>the line between reality and fiction likely blurs.</a:t>
            </a:r>
            <a:r>
              <a:rPr lang="en-GB" sz="1400" kern="0" dirty="0">
                <a:solidFill>
                  <a:srgbClr val="000000"/>
                </a:solidFill>
                <a:latin typeface="Arial"/>
              </a:rPr>
              <a:t> Such an experience requires humans to receive realistic feedback via all their senses. Thus latency has to match human reaction times. Immersive media is therefore subject to high broadband requirements which will only be met by Tactile Internet infrastructures.</a:t>
            </a:r>
          </a:p>
        </p:txBody>
      </p:sp>
      <p:cxnSp>
        <p:nvCxnSpPr>
          <p:cNvPr id="25" name="Gerade Verbindung 24"/>
          <p:cNvCxnSpPr/>
          <p:nvPr/>
        </p:nvCxnSpPr>
        <p:spPr bwMode="auto">
          <a:xfrm>
            <a:off x="4572000" y="987974"/>
            <a:ext cx="0" cy="3600000"/>
          </a:xfrm>
          <a:prstGeom prst="line">
            <a:avLst/>
          </a:prstGeom>
          <a:solidFill>
            <a:schemeClr val="bg2"/>
          </a:solidFill>
          <a:ln w="28575" cap="flat" cmpd="sng" algn="ctr">
            <a:solidFill>
              <a:schemeClr val="tx2"/>
            </a:solidFill>
            <a:prstDash val="dash"/>
            <a:round/>
            <a:headEnd type="none" w="med" len="med"/>
            <a:tailEnd type="none" w="med" len="med"/>
          </a:ln>
          <a:effectLst/>
          <a:extLs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cxnSp>
    </p:spTree>
    <p:extLst>
      <p:ext uri="{BB962C8B-B14F-4D97-AF65-F5344CB8AC3E}">
        <p14:creationId xmlns:p14="http://schemas.microsoft.com/office/powerpoint/2010/main" val="3612651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63105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Tactile Internet</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Inhaltsplatzhalter 2"/>
          <p:cNvSpPr txBox="1">
            <a:spLocks/>
          </p:cNvSpPr>
          <p:nvPr/>
        </p:nvSpPr>
        <p:spPr bwMode="auto">
          <a:xfrm>
            <a:off x="484686" y="987574"/>
            <a:ext cx="4010412" cy="1840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180975" marR="0" lvl="0" indent="-180975" algn="l" defTabSz="914400" rtl="0" eaLnBrk="1" fontAlgn="base" latinLnBrk="0" hangingPunct="1">
              <a:lnSpc>
                <a:spcPct val="110000"/>
              </a:lnSpc>
              <a:spcBef>
                <a:spcPct val="0"/>
              </a:spcBef>
              <a:spcAft>
                <a:spcPct val="80000"/>
              </a:spcAft>
              <a:buClr>
                <a:srgbClr val="0080CC"/>
              </a:buClr>
              <a:buSzTx/>
              <a:buFont typeface="Wingdings" pitchFamily="2" charset="2"/>
              <a:buChar char="§"/>
              <a:tabLst/>
              <a:defRPr/>
            </a:pPr>
            <a:r>
              <a:rPr kumimoji="0" lang="en-GB" sz="1400" b="0" i="0" u="none" strike="noStrike" kern="0" cap="none" spc="0" normalizeH="0" baseline="0" noProof="0" smtClean="0">
                <a:ln>
                  <a:noFill/>
                </a:ln>
                <a:solidFill>
                  <a:srgbClr val="000000"/>
                </a:solidFill>
                <a:effectLst/>
                <a:uLnTx/>
                <a:uFillTx/>
                <a:latin typeface="Arial"/>
              </a:rPr>
              <a:t>Tactile Internet will enable real-time data transmission. Latency has therefore to resemble human reaction times:</a:t>
            </a:r>
          </a:p>
          <a:p>
            <a:pPr marL="715963" marR="0" lvl="1" indent="-233363" algn="l" defTabSz="914400" rtl="0" eaLnBrk="1" fontAlgn="base" latinLnBrk="0" hangingPunct="1">
              <a:lnSpc>
                <a:spcPct val="110000"/>
              </a:lnSpc>
              <a:spcBef>
                <a:spcPct val="0"/>
              </a:spcBef>
              <a:spcAft>
                <a:spcPts val="600"/>
              </a:spcAft>
              <a:buClr>
                <a:srgbClr val="0080CC"/>
              </a:buClr>
              <a:buSzPct val="100000"/>
              <a:buFont typeface="Wingdings" pitchFamily="2" charset="2"/>
              <a:buChar char="Ø"/>
              <a:tabLst/>
              <a:defRPr/>
            </a:pPr>
            <a:r>
              <a:rPr kumimoji="0" lang="en-GB" sz="1400" b="0" i="0" u="none" strike="noStrike" kern="0" cap="none" spc="0" normalizeH="0" baseline="0" noProof="0" smtClean="0">
                <a:ln>
                  <a:noFill/>
                </a:ln>
                <a:solidFill>
                  <a:srgbClr val="000000"/>
                </a:solidFill>
                <a:effectLst/>
                <a:uLnTx/>
                <a:uFillTx/>
                <a:latin typeface="Arial"/>
              </a:rPr>
              <a:t>The auditory reaction time is 100 ms</a:t>
            </a:r>
          </a:p>
          <a:p>
            <a:pPr marL="715963" marR="0" lvl="1" indent="-233363" algn="l" defTabSz="914400" rtl="0" eaLnBrk="1" fontAlgn="base" latinLnBrk="0" hangingPunct="1">
              <a:lnSpc>
                <a:spcPct val="110000"/>
              </a:lnSpc>
              <a:spcBef>
                <a:spcPct val="0"/>
              </a:spcBef>
              <a:spcAft>
                <a:spcPts val="600"/>
              </a:spcAft>
              <a:buClr>
                <a:srgbClr val="0080CC"/>
              </a:buClr>
              <a:buSzPct val="100000"/>
              <a:buFont typeface="Wingdings" pitchFamily="2" charset="2"/>
              <a:buChar char="Ø"/>
              <a:tabLst/>
              <a:defRPr/>
            </a:pPr>
            <a:r>
              <a:rPr kumimoji="0" lang="en-GB" sz="1400" b="0" i="0" u="none" strike="noStrike" kern="0" cap="none" spc="0" normalizeH="0" baseline="0" noProof="0" smtClean="0">
                <a:ln>
                  <a:noFill/>
                </a:ln>
                <a:solidFill>
                  <a:srgbClr val="000000"/>
                </a:solidFill>
                <a:effectLst/>
                <a:uLnTx/>
                <a:uFillTx/>
                <a:latin typeface="Arial"/>
              </a:rPr>
              <a:t>The visual reaction time is 10 ms</a:t>
            </a:r>
          </a:p>
          <a:p>
            <a:pPr marL="715963" marR="0" lvl="1" indent="-233363" algn="l" defTabSz="914400" rtl="0" eaLnBrk="1" fontAlgn="base" latinLnBrk="0" hangingPunct="1">
              <a:lnSpc>
                <a:spcPct val="110000"/>
              </a:lnSpc>
              <a:spcBef>
                <a:spcPct val="0"/>
              </a:spcBef>
              <a:spcAft>
                <a:spcPct val="80000"/>
              </a:spcAft>
              <a:buClr>
                <a:srgbClr val="0080CC"/>
              </a:buClr>
              <a:buSzPct val="100000"/>
              <a:buFont typeface="Wingdings" pitchFamily="2" charset="2"/>
              <a:buChar char="Ø"/>
              <a:tabLst/>
              <a:defRPr/>
            </a:pPr>
            <a:r>
              <a:rPr kumimoji="0" lang="en-GB" sz="1400" b="0" i="0" u="none" strike="noStrike" kern="0" cap="none" spc="0" normalizeH="0" baseline="0" noProof="0" smtClean="0">
                <a:ln>
                  <a:noFill/>
                </a:ln>
                <a:solidFill>
                  <a:srgbClr val="000000"/>
                </a:solidFill>
                <a:effectLst/>
                <a:uLnTx/>
                <a:uFillTx/>
                <a:latin typeface="Arial"/>
              </a:rPr>
              <a:t>The haptic reaction time is 1 ms</a:t>
            </a:r>
            <a:endParaRPr kumimoji="0" lang="en-GB" sz="1400" b="0" i="0" u="none" strike="noStrike" kern="0" cap="none" spc="0" normalizeH="0" baseline="0" noProof="0" dirty="0">
              <a:ln>
                <a:noFill/>
              </a:ln>
              <a:solidFill>
                <a:srgbClr val="000000"/>
              </a:solidFill>
              <a:effectLst/>
              <a:uLnTx/>
              <a:uFillTx/>
              <a:latin typeface="Arial"/>
            </a:endParaRPr>
          </a:p>
        </p:txBody>
      </p:sp>
      <p:sp>
        <p:nvSpPr>
          <p:cNvPr id="13" name="Inhaltsplatzhalter 2"/>
          <p:cNvSpPr txBox="1">
            <a:spLocks/>
          </p:cNvSpPr>
          <p:nvPr/>
        </p:nvSpPr>
        <p:spPr bwMode="auto">
          <a:xfrm>
            <a:off x="4878288" y="987574"/>
            <a:ext cx="3942184" cy="351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a:buClr>
                <a:srgbClr val="0080CC"/>
              </a:buClr>
            </a:pPr>
            <a:r>
              <a:rPr lang="en-GB" sz="1400" kern="0" dirty="0">
                <a:solidFill>
                  <a:srgbClr val="000000"/>
                </a:solidFill>
                <a:latin typeface="Arial"/>
              </a:rPr>
              <a:t>New applications in sectors like healthcare, education, gaming and the automotive sector will rely on Tactile Internet:</a:t>
            </a:r>
          </a:p>
          <a:p>
            <a:pPr lvl="1">
              <a:buClr>
                <a:srgbClr val="0080CC"/>
              </a:buClr>
            </a:pPr>
            <a:r>
              <a:rPr lang="en-GB" sz="1400" kern="0" dirty="0">
                <a:solidFill>
                  <a:srgbClr val="000000"/>
                </a:solidFill>
                <a:latin typeface="Arial"/>
              </a:rPr>
              <a:t>Remote surgery or autonomous driving require high reliability and real-time data transmission with extremely low latency. Broadband failures or high latency might lead to severe injuries or even death.</a:t>
            </a:r>
          </a:p>
          <a:p>
            <a:pPr lvl="1">
              <a:buClr>
                <a:srgbClr val="0080CC"/>
              </a:buClr>
            </a:pPr>
            <a:r>
              <a:rPr lang="en-GB" sz="1400" kern="0" dirty="0">
                <a:solidFill>
                  <a:srgbClr val="000000"/>
                </a:solidFill>
                <a:latin typeface="Arial"/>
              </a:rPr>
              <a:t>Virtual and augmented reality should provide a fully immersive experience. However, delays will confuse users and disrupt the experience. They may also cause so-called “cybersickness”.</a:t>
            </a:r>
            <a:r>
              <a:rPr lang="en-GB" sz="1400" kern="0" baseline="30000" dirty="0">
                <a:solidFill>
                  <a:srgbClr val="000000"/>
                </a:solidFill>
                <a:latin typeface="Arial"/>
              </a:rPr>
              <a:t>1</a:t>
            </a:r>
            <a:r>
              <a:rPr lang="en-GB" sz="1400" kern="0" dirty="0">
                <a:solidFill>
                  <a:srgbClr val="000000"/>
                </a:solidFill>
                <a:latin typeface="Arial"/>
              </a:rPr>
              <a:t> </a:t>
            </a:r>
          </a:p>
        </p:txBody>
      </p:sp>
      <p:sp>
        <p:nvSpPr>
          <p:cNvPr id="14" name="Textfeld 13"/>
          <p:cNvSpPr txBox="1"/>
          <p:nvPr/>
        </p:nvSpPr>
        <p:spPr>
          <a:xfrm>
            <a:off x="633841" y="4155926"/>
            <a:ext cx="3798168" cy="415498"/>
          </a:xfrm>
          <a:prstGeom prst="rect">
            <a:avLst/>
          </a:prstGeom>
          <a:noFill/>
        </p:spPr>
        <p:txBody>
          <a:bodyPr wrap="square" rtlCol="0">
            <a:spAutoFit/>
          </a:bodyPr>
          <a:lstStyle/>
          <a:p>
            <a:pPr eaLnBrk="0" fontAlgn="base" hangingPunct="0">
              <a:spcBef>
                <a:spcPct val="50000"/>
              </a:spcBef>
              <a:spcAft>
                <a:spcPct val="0"/>
              </a:spcAft>
            </a:pPr>
            <a:r>
              <a:rPr lang="en-US" sz="700" dirty="0">
                <a:solidFill>
                  <a:srgbClr val="000000"/>
                </a:solidFill>
                <a:latin typeface="Arial" charset="0"/>
              </a:rPr>
              <a:t>Source: The figure is inspired by Fettweis, G. (2014), "The Tactile Internet – Applications and Challenges", </a:t>
            </a:r>
            <a:r>
              <a:rPr lang="en-US" sz="700" i="1" dirty="0">
                <a:solidFill>
                  <a:srgbClr val="000000"/>
                </a:solidFill>
                <a:latin typeface="Arial" charset="0"/>
              </a:rPr>
              <a:t>IEEE Vehicular Technology Magazine</a:t>
            </a:r>
            <a:r>
              <a:rPr lang="en-US" sz="700" dirty="0">
                <a:solidFill>
                  <a:srgbClr val="000000"/>
                </a:solidFill>
                <a:latin typeface="Arial" charset="0"/>
              </a:rPr>
              <a:t>, 9 (1), 140–145, p.142. Icons (from left to right): Gregor Cresnar, Carin Marzaro, Sergey Demushkin.</a:t>
            </a:r>
            <a:endParaRPr lang="de-DE" sz="700" dirty="0">
              <a:solidFill>
                <a:srgbClr val="000000"/>
              </a:solidFill>
              <a:latin typeface="Arial" charset="0"/>
            </a:endParaRPr>
          </a:p>
        </p:txBody>
      </p:sp>
      <p:grpSp>
        <p:nvGrpSpPr>
          <p:cNvPr id="15" name="Gruppieren 14"/>
          <p:cNvGrpSpPr/>
          <p:nvPr/>
        </p:nvGrpSpPr>
        <p:grpSpPr>
          <a:xfrm>
            <a:off x="580650" y="3109831"/>
            <a:ext cx="3510494" cy="1107070"/>
            <a:chOff x="616098" y="4626186"/>
            <a:chExt cx="4355158" cy="1467110"/>
          </a:xfrm>
        </p:grpSpPr>
        <p:pic>
          <p:nvPicPr>
            <p:cNvPr id="16" name="Grafik 15"/>
            <p:cNvPicPr/>
            <p:nvPr/>
          </p:nvPicPr>
          <p:blipFill rotWithShape="1">
            <a:blip r:embed="rId3" cstate="print">
              <a:extLst>
                <a:ext uri="{28A0092B-C50C-407E-A947-70E740481C1C}">
                  <a14:useLocalDpi xmlns:a14="http://schemas.microsoft.com/office/drawing/2010/main"/>
                </a:ext>
              </a:extLst>
            </a:blip>
            <a:srcRect b="14286"/>
            <a:stretch/>
          </p:blipFill>
          <p:spPr bwMode="auto">
            <a:xfrm>
              <a:off x="616098" y="4667608"/>
              <a:ext cx="1618853" cy="1387588"/>
            </a:xfrm>
            <a:prstGeom prst="rect">
              <a:avLst/>
            </a:prstGeom>
            <a:ln>
              <a:noFill/>
            </a:ln>
            <a:extLst>
              <a:ext uri="{53640926-AAD7-44D8-BBD7-CCE9431645EC}">
                <a14:shadowObscured xmlns:a14="http://schemas.microsoft.com/office/drawing/2010/main"/>
              </a:ext>
            </a:extLst>
          </p:spPr>
        </p:pic>
        <p:pic>
          <p:nvPicPr>
            <p:cNvPr id="17" name="Grafik 16"/>
            <p:cNvPicPr/>
            <p:nvPr/>
          </p:nvPicPr>
          <p:blipFill rotWithShape="1">
            <a:blip r:embed="rId4" cstate="print">
              <a:extLst>
                <a:ext uri="{28A0092B-C50C-407E-A947-70E740481C1C}">
                  <a14:useLocalDpi xmlns:a14="http://schemas.microsoft.com/office/drawing/2010/main"/>
                </a:ext>
              </a:extLst>
            </a:blip>
            <a:srcRect l="7865" r="5913" b="19626"/>
            <a:stretch/>
          </p:blipFill>
          <p:spPr bwMode="auto">
            <a:xfrm>
              <a:off x="2367136" y="4626186"/>
              <a:ext cx="1524000" cy="1420626"/>
            </a:xfrm>
            <a:prstGeom prst="rect">
              <a:avLst/>
            </a:prstGeom>
            <a:ln>
              <a:noFill/>
            </a:ln>
            <a:extLst>
              <a:ext uri="{53640926-AAD7-44D8-BBD7-CCE9431645EC}">
                <a14:shadowObscured xmlns:a14="http://schemas.microsoft.com/office/drawing/2010/main"/>
              </a:ext>
            </a:extLst>
          </p:spPr>
        </p:pic>
        <p:pic>
          <p:nvPicPr>
            <p:cNvPr id="18" name="Grafik 17"/>
            <p:cNvPicPr/>
            <p:nvPr/>
          </p:nvPicPr>
          <p:blipFill rotWithShape="1">
            <a:blip r:embed="rId5" cstate="print">
              <a:extLst>
                <a:ext uri="{28A0092B-C50C-407E-A947-70E740481C1C}">
                  <a14:useLocalDpi xmlns:a14="http://schemas.microsoft.com/office/drawing/2010/main"/>
                </a:ext>
              </a:extLst>
            </a:blip>
            <a:srcRect l="20824" r="21514" b="17757"/>
            <a:stretch/>
          </p:blipFill>
          <p:spPr bwMode="auto">
            <a:xfrm>
              <a:off x="3952080" y="4639632"/>
              <a:ext cx="1019176" cy="1453664"/>
            </a:xfrm>
            <a:prstGeom prst="rect">
              <a:avLst/>
            </a:prstGeom>
            <a:ln>
              <a:noFill/>
            </a:ln>
            <a:extLst>
              <a:ext uri="{53640926-AAD7-44D8-BBD7-CCE9431645EC}">
                <a14:shadowObscured xmlns:a14="http://schemas.microsoft.com/office/drawing/2010/main"/>
              </a:ext>
            </a:extLst>
          </p:spPr>
        </p:pic>
      </p:grpSp>
      <p:sp>
        <p:nvSpPr>
          <p:cNvPr id="19" name="Textfeld 18"/>
          <p:cNvSpPr txBox="1"/>
          <p:nvPr/>
        </p:nvSpPr>
        <p:spPr>
          <a:xfrm>
            <a:off x="179512" y="2949137"/>
            <a:ext cx="2118320" cy="276999"/>
          </a:xfrm>
          <a:prstGeom prst="rect">
            <a:avLst/>
          </a:prstGeom>
          <a:noFill/>
        </p:spPr>
        <p:txBody>
          <a:bodyPr wrap="square" rtlCol="0">
            <a:spAutoFit/>
          </a:bodyPr>
          <a:lstStyle/>
          <a:p>
            <a:pPr algn="ctr" eaLnBrk="0" fontAlgn="base" hangingPunct="0">
              <a:spcBef>
                <a:spcPct val="50000"/>
              </a:spcBef>
              <a:spcAft>
                <a:spcPct val="0"/>
              </a:spcAft>
            </a:pPr>
            <a:r>
              <a:rPr lang="en-GB" sz="1200" dirty="0">
                <a:solidFill>
                  <a:srgbClr val="000000"/>
                </a:solidFill>
                <a:latin typeface="Arial" charset="0"/>
              </a:rPr>
              <a:t>100 milliseconds</a:t>
            </a:r>
          </a:p>
        </p:txBody>
      </p:sp>
      <p:sp>
        <p:nvSpPr>
          <p:cNvPr id="20" name="Textfeld 19"/>
          <p:cNvSpPr txBox="1"/>
          <p:nvPr/>
        </p:nvSpPr>
        <p:spPr>
          <a:xfrm>
            <a:off x="1480600" y="2949137"/>
            <a:ext cx="2118320" cy="276999"/>
          </a:xfrm>
          <a:prstGeom prst="rect">
            <a:avLst/>
          </a:prstGeom>
          <a:noFill/>
        </p:spPr>
        <p:txBody>
          <a:bodyPr wrap="square" rtlCol="0">
            <a:spAutoFit/>
          </a:bodyPr>
          <a:lstStyle/>
          <a:p>
            <a:pPr algn="ctr" eaLnBrk="0" fontAlgn="base" hangingPunct="0">
              <a:spcBef>
                <a:spcPct val="50000"/>
              </a:spcBef>
              <a:spcAft>
                <a:spcPct val="0"/>
              </a:spcAft>
            </a:pPr>
            <a:r>
              <a:rPr lang="en-GB" sz="1200" dirty="0">
                <a:solidFill>
                  <a:srgbClr val="000000"/>
                </a:solidFill>
                <a:latin typeface="Arial" charset="0"/>
              </a:rPr>
              <a:t>10 milliseconds</a:t>
            </a:r>
          </a:p>
        </p:txBody>
      </p:sp>
      <p:sp>
        <p:nvSpPr>
          <p:cNvPr id="21" name="Rechteck 20"/>
          <p:cNvSpPr/>
          <p:nvPr/>
        </p:nvSpPr>
        <p:spPr>
          <a:xfrm>
            <a:off x="-8465" y="4892940"/>
            <a:ext cx="7604801" cy="258223"/>
          </a:xfrm>
          <a:prstGeom prst="rect">
            <a:avLst/>
          </a:prstGeom>
        </p:spPr>
        <p:txBody>
          <a:bodyPr wrap="square" lIns="77925" tIns="38963" rIns="77925" bIns="38963">
            <a:spAutoFit/>
          </a:bodyPr>
          <a:lstStyle/>
          <a:p>
            <a:pPr>
              <a:lnSpc>
                <a:spcPts val="700"/>
              </a:lnSpc>
            </a:pPr>
            <a:r>
              <a:rPr lang="en-GB" sz="700">
                <a:latin typeface="Arial" panose="020B0604020202020204" pitchFamily="34" charset="0"/>
                <a:cs typeface="Arial" panose="020B0604020202020204" pitchFamily="34" charset="0"/>
              </a:rPr>
              <a:t>Source: The insights from this slide are from: Maier, M. et al. (2016). The Tactile Internet: Vision, Recent Progress, and Open Challenges. </a:t>
            </a:r>
            <a:r>
              <a:rPr lang="en-GB" sz="700" smtClean="0">
                <a:latin typeface="Arial" panose="020B0604020202020204" pitchFamily="34" charset="0"/>
                <a:cs typeface="Arial" panose="020B0604020202020204" pitchFamily="34" charset="0"/>
              </a:rPr>
              <a:t>IEEE </a:t>
            </a:r>
            <a:r>
              <a:rPr lang="en-GB" sz="700">
                <a:latin typeface="Arial" panose="020B0604020202020204" pitchFamily="34" charset="0"/>
                <a:cs typeface="Arial" panose="020B0604020202020204" pitchFamily="34" charset="0"/>
              </a:rPr>
              <a:t>Communications Magazine, 54(5), 138–145; ITU (2014). The Tactile Internet. ITU-T Technology Watch Report, Geneva; </a:t>
            </a:r>
            <a:r>
              <a:rPr lang="en-GB" sz="700" baseline="30000" smtClean="0">
                <a:latin typeface="Arial" panose="020B0604020202020204" pitchFamily="34" charset="0"/>
                <a:cs typeface="Arial" panose="020B0604020202020204" pitchFamily="34" charset="0"/>
              </a:rPr>
              <a:t>1</a:t>
            </a:r>
            <a:r>
              <a:rPr lang="en-GB" sz="700" smtClean="0">
                <a:latin typeface="Arial" panose="020B0604020202020204" pitchFamily="34" charset="0"/>
                <a:cs typeface="Arial" panose="020B0604020202020204" pitchFamily="34" charset="0"/>
              </a:rPr>
              <a:t> </a:t>
            </a:r>
            <a:r>
              <a:rPr lang="en-GB" sz="700">
                <a:latin typeface="Arial" panose="020B0604020202020204" pitchFamily="34" charset="0"/>
                <a:cs typeface="Arial" panose="020B0604020202020204" pitchFamily="34" charset="0"/>
              </a:rPr>
              <a:t>ITU (2014). The Tactile Internet. ITU-T Technology Watch Report, Geneva, p.3.</a:t>
            </a:r>
            <a:endParaRPr lang="en-GB" sz="700" dirty="0">
              <a:latin typeface="Arial" panose="020B0604020202020204" pitchFamily="34" charset="0"/>
              <a:cs typeface="Arial" panose="020B0604020202020204" pitchFamily="34" charset="0"/>
            </a:endParaRPr>
          </a:p>
        </p:txBody>
      </p:sp>
      <p:sp>
        <p:nvSpPr>
          <p:cNvPr id="22" name="Textfeld 21"/>
          <p:cNvSpPr txBox="1"/>
          <p:nvPr/>
        </p:nvSpPr>
        <p:spPr>
          <a:xfrm>
            <a:off x="3245768" y="2949137"/>
            <a:ext cx="2118320"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1 millisecond</a:t>
            </a:r>
          </a:p>
        </p:txBody>
      </p:sp>
    </p:spTree>
    <p:extLst>
      <p:ext uri="{BB962C8B-B14F-4D97-AF65-F5344CB8AC3E}">
        <p14:creationId xmlns:p14="http://schemas.microsoft.com/office/powerpoint/2010/main" val="6904807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7631053"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7029817" cy="265206"/>
          </a:xfrm>
          <a:prstGeom prst="rect">
            <a:avLst/>
          </a:prstGeom>
          <a:noFill/>
          <a:ln>
            <a:noFill/>
          </a:ln>
        </p:spPr>
        <p:txBody>
          <a:bodyPr lIns="0" tIns="0" rIns="0" bIns="0" anchor="ctr" anchorCtr="0">
            <a:noAutofit/>
          </a:bodyPr>
          <a:lstStyle/>
          <a:p>
            <a:pPr lvl="0">
              <a:buClr>
                <a:srgbClr val="FFFFFF"/>
              </a:buClr>
              <a:buSzPct val="25000"/>
            </a:pPr>
            <a:r>
              <a:rPr lang="en-US" sz="2400" dirty="0">
                <a:solidFill>
                  <a:srgbClr val="FFFFFF"/>
                </a:solidFill>
                <a:latin typeface="Arial" panose="020B0604020202020204" pitchFamily="34" charset="0"/>
                <a:cs typeface="Arial" panose="020B0604020202020204" pitchFamily="34" charset="0"/>
                <a:sym typeface="Arial"/>
              </a:rPr>
              <a:t>Immersive </a:t>
            </a:r>
            <a:r>
              <a:rPr lang="en-US" sz="2400" dirty="0" smtClean="0">
                <a:solidFill>
                  <a:srgbClr val="FFFFFF"/>
                </a:solidFill>
                <a:latin typeface="Arial" panose="020B0604020202020204" pitchFamily="34" charset="0"/>
                <a:cs typeface="Arial" panose="020B0604020202020204" pitchFamily="34" charset="0"/>
                <a:sym typeface="Arial"/>
              </a:rPr>
              <a:t>media</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a:ext>
            </a:extLst>
          </a:blip>
          <a:srcRect l="32885" r="26153"/>
          <a:stretch/>
        </p:blipFill>
        <p:spPr>
          <a:xfrm>
            <a:off x="6690258" y="843558"/>
            <a:ext cx="2453742" cy="3994070"/>
          </a:xfrm>
          <a:prstGeom prst="rect">
            <a:avLst/>
          </a:prstGeom>
        </p:spPr>
      </p:pic>
      <p:sp>
        <p:nvSpPr>
          <p:cNvPr id="10" name="Rechteck 9"/>
          <p:cNvSpPr/>
          <p:nvPr/>
        </p:nvSpPr>
        <p:spPr>
          <a:xfrm>
            <a:off x="-2644" y="4842138"/>
            <a:ext cx="8391068" cy="323165"/>
          </a:xfrm>
          <a:prstGeom prst="rect">
            <a:avLst/>
          </a:prstGeom>
        </p:spPr>
        <p:txBody>
          <a:bodyPr wrap="square">
            <a:spAutoFit/>
          </a:bodyPr>
          <a:lstStyle/>
          <a:p>
            <a:pPr eaLnBrk="0" fontAlgn="base" hangingPunct="0">
              <a:lnSpc>
                <a:spcPts val="600"/>
              </a:lnSpc>
              <a:spcBef>
                <a:spcPct val="50000"/>
              </a:spcBef>
              <a:spcAft>
                <a:spcPct val="0"/>
              </a:spcAft>
            </a:pPr>
            <a:r>
              <a:rPr lang="de-DE" sz="600" dirty="0">
                <a:solidFill>
                  <a:srgbClr val="000000"/>
                </a:solidFill>
                <a:latin typeface="Arial" charset="0"/>
              </a:rPr>
              <a:t>Source</a:t>
            </a:r>
            <a:r>
              <a:rPr lang="de-DE" sz="600" dirty="0" smtClean="0">
                <a:solidFill>
                  <a:srgbClr val="000000"/>
                </a:solidFill>
                <a:latin typeface="Arial" charset="0"/>
              </a:rPr>
              <a:t>: The </a:t>
            </a:r>
            <a:r>
              <a:rPr lang="de-DE" sz="600" dirty="0" err="1" smtClean="0">
                <a:solidFill>
                  <a:srgbClr val="000000"/>
                </a:solidFill>
                <a:latin typeface="Arial" charset="0"/>
              </a:rPr>
              <a:t>insights</a:t>
            </a:r>
            <a:r>
              <a:rPr lang="de-DE" sz="600" dirty="0" smtClean="0">
                <a:solidFill>
                  <a:srgbClr val="000000"/>
                </a:solidFill>
                <a:latin typeface="Arial" charset="0"/>
              </a:rPr>
              <a:t> </a:t>
            </a:r>
            <a:r>
              <a:rPr lang="de-DE" sz="600" dirty="0" err="1" smtClean="0">
                <a:solidFill>
                  <a:srgbClr val="000000"/>
                </a:solidFill>
                <a:latin typeface="Arial" charset="0"/>
              </a:rPr>
              <a:t>from</a:t>
            </a:r>
            <a:r>
              <a:rPr lang="de-DE" sz="600" dirty="0" smtClean="0">
                <a:solidFill>
                  <a:srgbClr val="000000"/>
                </a:solidFill>
                <a:latin typeface="Arial" charset="0"/>
              </a:rPr>
              <a:t> </a:t>
            </a:r>
            <a:r>
              <a:rPr lang="de-DE" sz="600" dirty="0" err="1" smtClean="0">
                <a:solidFill>
                  <a:srgbClr val="000000"/>
                </a:solidFill>
                <a:latin typeface="Arial" charset="0"/>
              </a:rPr>
              <a:t>this</a:t>
            </a:r>
            <a:r>
              <a:rPr lang="de-DE" sz="600" dirty="0" smtClean="0">
                <a:solidFill>
                  <a:srgbClr val="000000"/>
                </a:solidFill>
                <a:latin typeface="Arial" charset="0"/>
              </a:rPr>
              <a:t> </a:t>
            </a:r>
            <a:r>
              <a:rPr lang="de-DE" sz="600" dirty="0" err="1" smtClean="0">
                <a:solidFill>
                  <a:srgbClr val="000000"/>
                </a:solidFill>
                <a:latin typeface="Arial" charset="0"/>
              </a:rPr>
              <a:t>slide</a:t>
            </a:r>
            <a:r>
              <a:rPr lang="de-DE" sz="600" dirty="0" smtClean="0">
                <a:solidFill>
                  <a:srgbClr val="000000"/>
                </a:solidFill>
                <a:latin typeface="Arial" charset="0"/>
              </a:rPr>
              <a:t> </a:t>
            </a:r>
            <a:r>
              <a:rPr lang="de-DE" sz="600" dirty="0" err="1" smtClean="0">
                <a:solidFill>
                  <a:srgbClr val="000000"/>
                </a:solidFill>
                <a:latin typeface="Arial" charset="0"/>
              </a:rPr>
              <a:t>are</a:t>
            </a:r>
            <a:r>
              <a:rPr lang="de-DE" sz="600" dirty="0" smtClean="0">
                <a:solidFill>
                  <a:srgbClr val="000000"/>
                </a:solidFill>
                <a:latin typeface="Arial" charset="0"/>
              </a:rPr>
              <a:t> </a:t>
            </a:r>
            <a:r>
              <a:rPr lang="de-DE" sz="600" dirty="0" err="1" smtClean="0">
                <a:solidFill>
                  <a:srgbClr val="000000"/>
                </a:solidFill>
                <a:latin typeface="Arial" charset="0"/>
              </a:rPr>
              <a:t>from</a:t>
            </a:r>
            <a:r>
              <a:rPr lang="de-DE" sz="600" dirty="0" smtClean="0">
                <a:solidFill>
                  <a:srgbClr val="000000"/>
                </a:solidFill>
                <a:latin typeface="Arial" charset="0"/>
              </a:rPr>
              <a:t>: </a:t>
            </a:r>
            <a:r>
              <a:rPr lang="en-US" sz="600" dirty="0" err="1" smtClean="0">
                <a:solidFill>
                  <a:srgbClr val="000000"/>
                </a:solidFill>
                <a:latin typeface="Arial" charset="0"/>
              </a:rPr>
              <a:t>Bastug</a:t>
            </a:r>
            <a:r>
              <a:rPr lang="en-US" sz="600" dirty="0">
                <a:solidFill>
                  <a:srgbClr val="000000"/>
                </a:solidFill>
                <a:latin typeface="Arial" charset="0"/>
              </a:rPr>
              <a:t>, E. et al. (2017). Towards Interconnected Virtual Reality: Opportunities, Challenges and Enablers. </a:t>
            </a:r>
            <a:r>
              <a:rPr lang="de-DE" sz="600" i="1" dirty="0">
                <a:solidFill>
                  <a:srgbClr val="000000"/>
                </a:solidFill>
                <a:latin typeface="Arial" charset="0"/>
              </a:rPr>
              <a:t>IEEE Communications Magazine</a:t>
            </a:r>
            <a:r>
              <a:rPr lang="de-DE" sz="600" dirty="0">
                <a:solidFill>
                  <a:srgbClr val="000000"/>
                </a:solidFill>
                <a:latin typeface="Arial" charset="0"/>
              </a:rPr>
              <a:t>, 55 (6), </a:t>
            </a:r>
            <a:r>
              <a:rPr lang="de-DE" sz="600" dirty="0" smtClean="0">
                <a:solidFill>
                  <a:srgbClr val="000000"/>
                </a:solidFill>
                <a:latin typeface="Arial" charset="0"/>
              </a:rPr>
              <a:t>110-117; </a:t>
            </a:r>
            <a:r>
              <a:rPr lang="en-US" sz="600" dirty="0" err="1">
                <a:solidFill>
                  <a:srgbClr val="000000"/>
                </a:solidFill>
                <a:latin typeface="Arial" charset="0"/>
              </a:rPr>
              <a:t>ABIresarch</a:t>
            </a:r>
            <a:r>
              <a:rPr lang="en-US" sz="600" dirty="0">
                <a:solidFill>
                  <a:srgbClr val="000000"/>
                </a:solidFill>
                <a:latin typeface="Arial" charset="0"/>
              </a:rPr>
              <a:t> &amp; QUALCOMM (2017). </a:t>
            </a:r>
            <a:r>
              <a:rPr lang="en-US" sz="600" i="1" dirty="0">
                <a:solidFill>
                  <a:srgbClr val="000000"/>
                </a:solidFill>
                <a:latin typeface="Arial" charset="0"/>
              </a:rPr>
              <a:t>Augmented and Virtual Reality: The First Wave of 5g Killer Apps</a:t>
            </a:r>
            <a:r>
              <a:rPr lang="en-US" sz="600" dirty="0">
                <a:solidFill>
                  <a:srgbClr val="000000"/>
                </a:solidFill>
                <a:latin typeface="Arial" charset="0"/>
              </a:rPr>
              <a:t>. NY, Oyster </a:t>
            </a:r>
            <a:r>
              <a:rPr lang="en-US" sz="600" dirty="0" smtClean="0">
                <a:solidFill>
                  <a:srgbClr val="000000"/>
                </a:solidFill>
                <a:latin typeface="Arial" charset="0"/>
              </a:rPr>
              <a:t>Bay; ITU </a:t>
            </a:r>
            <a:r>
              <a:rPr lang="en-US" sz="600" dirty="0">
                <a:solidFill>
                  <a:srgbClr val="000000"/>
                </a:solidFill>
                <a:latin typeface="Arial" charset="0"/>
              </a:rPr>
              <a:t>(2014). The Tactile Internet. ITU-T Technology Watch Report, </a:t>
            </a:r>
            <a:r>
              <a:rPr lang="en-US" sz="600" dirty="0" smtClean="0">
                <a:solidFill>
                  <a:srgbClr val="000000"/>
                </a:solidFill>
                <a:latin typeface="Arial" charset="0"/>
              </a:rPr>
              <a:t>Geneva; </a:t>
            </a:r>
            <a:r>
              <a:rPr lang="en-US" sz="600" dirty="0">
                <a:solidFill>
                  <a:srgbClr val="000000"/>
                </a:solidFill>
                <a:latin typeface="Arial" charset="0"/>
              </a:rPr>
              <a:t>Martín-Gutiérrez, J.; Mora, C. E.; </a:t>
            </a:r>
            <a:r>
              <a:rPr lang="en-US" sz="600" dirty="0" err="1">
                <a:solidFill>
                  <a:srgbClr val="000000"/>
                </a:solidFill>
                <a:latin typeface="Arial" charset="0"/>
              </a:rPr>
              <a:t>Añorbe-Díaz</a:t>
            </a:r>
            <a:r>
              <a:rPr lang="en-US" sz="600" dirty="0">
                <a:solidFill>
                  <a:srgbClr val="000000"/>
                </a:solidFill>
                <a:latin typeface="Arial" charset="0"/>
              </a:rPr>
              <a:t>, B. &amp; González-Marrero, A. (2017</a:t>
            </a:r>
            <a:r>
              <a:rPr lang="en-US" sz="600" dirty="0" smtClean="0">
                <a:solidFill>
                  <a:srgbClr val="000000"/>
                </a:solidFill>
                <a:latin typeface="Arial" charset="0"/>
              </a:rPr>
              <a:t>). Virtual </a:t>
            </a:r>
            <a:r>
              <a:rPr lang="en-US" sz="600" dirty="0" err="1">
                <a:solidFill>
                  <a:srgbClr val="000000"/>
                </a:solidFill>
                <a:latin typeface="Arial" charset="0"/>
              </a:rPr>
              <a:t>Rechnologies</a:t>
            </a:r>
            <a:r>
              <a:rPr lang="en-US" sz="600" dirty="0">
                <a:solidFill>
                  <a:srgbClr val="000000"/>
                </a:solidFill>
                <a:latin typeface="Arial" charset="0"/>
              </a:rPr>
              <a:t> Trends in </a:t>
            </a:r>
            <a:r>
              <a:rPr lang="en-US" sz="600" dirty="0" smtClean="0">
                <a:solidFill>
                  <a:srgbClr val="000000"/>
                </a:solidFill>
                <a:latin typeface="Arial" charset="0"/>
              </a:rPr>
              <a:t>Education</a:t>
            </a:r>
            <a:r>
              <a:rPr lang="en-US" sz="600" i="1" dirty="0" smtClean="0">
                <a:solidFill>
                  <a:srgbClr val="000000"/>
                </a:solidFill>
                <a:latin typeface="Arial" charset="0"/>
              </a:rPr>
              <a:t>, </a:t>
            </a:r>
            <a:r>
              <a:rPr lang="en-US" sz="600" i="1" dirty="0">
                <a:solidFill>
                  <a:srgbClr val="000000"/>
                </a:solidFill>
                <a:latin typeface="Arial" charset="0"/>
              </a:rPr>
              <a:t>EURASIA Journal of Mathematics Science and Technology </a:t>
            </a:r>
            <a:r>
              <a:rPr lang="en-US" sz="600" i="1" dirty="0" smtClean="0">
                <a:solidFill>
                  <a:srgbClr val="000000"/>
                </a:solidFill>
                <a:latin typeface="Arial" charset="0"/>
              </a:rPr>
              <a:t>Education</a:t>
            </a:r>
            <a:r>
              <a:rPr lang="en-US" sz="600" dirty="0" smtClean="0">
                <a:solidFill>
                  <a:srgbClr val="000000"/>
                </a:solidFill>
                <a:latin typeface="Arial" charset="0"/>
              </a:rPr>
              <a:t>, </a:t>
            </a:r>
            <a:r>
              <a:rPr lang="en-US" sz="600" dirty="0">
                <a:solidFill>
                  <a:srgbClr val="000000"/>
                </a:solidFill>
                <a:latin typeface="Arial" charset="0"/>
              </a:rPr>
              <a:t>13(2), </a:t>
            </a:r>
            <a:r>
              <a:rPr lang="en-US" sz="600" dirty="0" smtClean="0">
                <a:solidFill>
                  <a:srgbClr val="000000"/>
                </a:solidFill>
                <a:latin typeface="Arial" charset="0"/>
              </a:rPr>
              <a:t>469-486.</a:t>
            </a:r>
            <a:endParaRPr lang="de-DE" sz="600" dirty="0">
              <a:solidFill>
                <a:srgbClr val="000000"/>
              </a:solidFill>
              <a:latin typeface="Arial" charset="0"/>
            </a:endParaRPr>
          </a:p>
        </p:txBody>
      </p:sp>
      <p:sp>
        <p:nvSpPr>
          <p:cNvPr id="12" name="Inhaltsplatzhalter 2"/>
          <p:cNvSpPr txBox="1">
            <a:spLocks/>
          </p:cNvSpPr>
          <p:nvPr/>
        </p:nvSpPr>
        <p:spPr bwMode="auto">
          <a:xfrm>
            <a:off x="566518" y="915566"/>
            <a:ext cx="5877690" cy="3551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180975" marR="0" lvl="0" indent="-180975" algn="l" defTabSz="914400" rtl="0" eaLnBrk="1" fontAlgn="base" latinLnBrk="0" hangingPunct="1">
              <a:lnSpc>
                <a:spcPct val="110000"/>
              </a:lnSpc>
              <a:spcBef>
                <a:spcPct val="0"/>
              </a:spcBef>
              <a:spcAft>
                <a:spcPts val="12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rPr>
              <a:t>Today’s virtual and augmented reality systems require </a:t>
            </a:r>
            <a:r>
              <a:rPr kumimoji="0" lang="en-US" sz="1400" b="0" i="0" u="none" strike="noStrike" kern="0" cap="none" spc="0" normalizeH="0" baseline="0" noProof="0" dirty="0" smtClean="0">
                <a:ln>
                  <a:noFill/>
                </a:ln>
                <a:solidFill>
                  <a:srgbClr val="000000"/>
                </a:solidFill>
                <a:effectLst/>
                <a:uLnTx/>
                <a:uFillTx/>
                <a:latin typeface="Arial"/>
              </a:rPr>
              <a:t>100 to 200 Mbit/s for a one-way immersive experience. Future applications, however, will likely require fully symmetric access of more than 1 </a:t>
            </a:r>
            <a:r>
              <a:rPr kumimoji="0" lang="en-US" sz="1400" b="0" i="0" u="none" strike="noStrike" kern="0" cap="none" spc="0" normalizeH="0" baseline="0" noProof="0" dirty="0" err="1" smtClean="0">
                <a:ln>
                  <a:noFill/>
                </a:ln>
                <a:solidFill>
                  <a:srgbClr val="000000"/>
                </a:solidFill>
                <a:effectLst/>
                <a:uLnTx/>
                <a:uFillTx/>
                <a:latin typeface="Arial"/>
              </a:rPr>
              <a:t>Gbit</a:t>
            </a:r>
            <a:r>
              <a:rPr kumimoji="0" lang="en-US" sz="1400" b="0" i="0" u="none" strike="noStrike" kern="0" cap="none" spc="0" normalizeH="0" baseline="0" noProof="0" dirty="0" smtClean="0">
                <a:ln>
                  <a:noFill/>
                </a:ln>
                <a:solidFill>
                  <a:srgbClr val="000000"/>
                </a:solidFill>
                <a:effectLst/>
                <a:uLnTx/>
                <a:uFillTx/>
                <a:latin typeface="Arial"/>
              </a:rPr>
              <a:t>/s. </a:t>
            </a:r>
          </a:p>
          <a:p>
            <a:pPr marL="180975" marR="0" lvl="0" indent="-180975" algn="l" defTabSz="914400" rtl="0" eaLnBrk="1" fontAlgn="base" latinLnBrk="0" hangingPunct="1">
              <a:lnSpc>
                <a:spcPct val="110000"/>
              </a:lnSpc>
              <a:spcBef>
                <a:spcPct val="0"/>
              </a:spcBef>
              <a:spcAft>
                <a:spcPts val="12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rPr>
              <a:t>A fully immersive experience will engage all senses. Therefore, latency of less than 1 </a:t>
            </a:r>
            <a:r>
              <a:rPr kumimoji="0" lang="en-GB" sz="1400" b="0" i="0" u="none" strike="noStrike" kern="0" cap="none" spc="0" normalizeH="0" baseline="0" noProof="0" dirty="0" err="1" smtClean="0">
                <a:ln>
                  <a:noFill/>
                </a:ln>
                <a:solidFill>
                  <a:srgbClr val="000000"/>
                </a:solidFill>
                <a:effectLst/>
                <a:uLnTx/>
                <a:uFillTx/>
                <a:latin typeface="Arial"/>
              </a:rPr>
              <a:t>ms</a:t>
            </a:r>
            <a:r>
              <a:rPr kumimoji="0" lang="en-GB" sz="1400" b="0" i="0" u="none" strike="noStrike" kern="0" cap="none" spc="0" normalizeH="0" baseline="0" noProof="0" dirty="0" smtClean="0">
                <a:ln>
                  <a:noFill/>
                </a:ln>
                <a:solidFill>
                  <a:srgbClr val="000000"/>
                </a:solidFill>
                <a:effectLst/>
                <a:uLnTx/>
                <a:uFillTx/>
                <a:latin typeface="Arial"/>
              </a:rPr>
              <a:t> is required.</a:t>
            </a:r>
          </a:p>
          <a:p>
            <a:pPr marL="180975" marR="0" lvl="0" indent="-180975" algn="l" defTabSz="914400" rtl="0" eaLnBrk="1" fontAlgn="base" latinLnBrk="0" hangingPunct="1">
              <a:lnSpc>
                <a:spcPct val="110000"/>
              </a:lnSpc>
              <a:spcBef>
                <a:spcPct val="0"/>
              </a:spcBef>
              <a:spcAft>
                <a:spcPts val="1200"/>
              </a:spcAft>
              <a:buClr>
                <a:srgbClr val="0080CC"/>
              </a:buClr>
              <a:buSzTx/>
              <a:buFont typeface="Wingdings" pitchFamily="2" charset="2"/>
              <a:buChar char="§"/>
              <a:tabLst/>
              <a:defRPr/>
            </a:pPr>
            <a:r>
              <a:rPr kumimoji="0" lang="en-GB" sz="1400" b="0" i="0" u="none" strike="noStrike" kern="0" cap="none" spc="0" normalizeH="0" baseline="0" noProof="0" dirty="0" smtClean="0">
                <a:ln>
                  <a:noFill/>
                </a:ln>
                <a:solidFill>
                  <a:srgbClr val="000000"/>
                </a:solidFill>
                <a:effectLst/>
                <a:uLnTx/>
                <a:uFillTx/>
                <a:latin typeface="Arial"/>
              </a:rPr>
              <a:t>Virtual and augmented reality will provide new opportunities in multiple sectors other than entertainment:</a:t>
            </a:r>
          </a:p>
          <a:p>
            <a:pPr marL="625475" marR="0" lvl="1" indent="-266700" algn="l" defTabSz="914400" rtl="0" eaLnBrk="1" fontAlgn="base" latinLnBrk="0" hangingPunct="1">
              <a:lnSpc>
                <a:spcPct val="110000"/>
              </a:lnSpc>
              <a:spcBef>
                <a:spcPct val="0"/>
              </a:spcBef>
              <a:spcAft>
                <a:spcPts val="1200"/>
              </a:spcAft>
              <a:buClr>
                <a:srgbClr val="0080CC"/>
              </a:buClr>
              <a:buSzPct val="100000"/>
              <a:buFont typeface="Wingdings" pitchFamily="2" charset="2"/>
              <a:buChar char="Ø"/>
              <a:tabLst/>
              <a:defRPr/>
            </a:pPr>
            <a:r>
              <a:rPr kumimoji="0" lang="en-GB" sz="1400" b="0" i="0" u="none" strike="noStrike" kern="0" cap="none" spc="0" normalizeH="0" baseline="0" noProof="0" dirty="0" smtClean="0">
                <a:ln>
                  <a:noFill/>
                </a:ln>
                <a:solidFill>
                  <a:srgbClr val="000000"/>
                </a:solidFill>
                <a:effectLst/>
                <a:uLnTx/>
                <a:uFillTx/>
                <a:latin typeface="Arial"/>
              </a:rPr>
              <a:t>Virtual and augmented reality enables students to learn together </a:t>
            </a:r>
            <a:br>
              <a:rPr kumimoji="0" lang="en-GB" sz="1400" b="0" i="0" u="none" strike="noStrike" kern="0" cap="none" spc="0" normalizeH="0" baseline="0" noProof="0" dirty="0" smtClean="0">
                <a:ln>
                  <a:noFill/>
                </a:ln>
                <a:solidFill>
                  <a:srgbClr val="000000"/>
                </a:solidFill>
                <a:effectLst/>
                <a:uLnTx/>
                <a:uFillTx/>
                <a:latin typeface="Arial"/>
              </a:rPr>
            </a:br>
            <a:r>
              <a:rPr kumimoji="0" lang="en-GB" sz="1400" b="0" i="0" u="none" strike="noStrike" kern="0" cap="none" spc="0" normalizeH="0" baseline="0" noProof="0" dirty="0" smtClean="0">
                <a:ln>
                  <a:noFill/>
                </a:ln>
                <a:solidFill>
                  <a:srgbClr val="000000"/>
                </a:solidFill>
                <a:effectLst/>
                <a:uLnTx/>
                <a:uFillTx/>
                <a:latin typeface="Arial"/>
              </a:rPr>
              <a:t>in situ no matter where they are located. It also enhances </a:t>
            </a:r>
            <a:br>
              <a:rPr kumimoji="0" lang="en-GB" sz="1400" b="0" i="0" u="none" strike="noStrike" kern="0" cap="none" spc="0" normalizeH="0" baseline="0" noProof="0" dirty="0" smtClean="0">
                <a:ln>
                  <a:noFill/>
                </a:ln>
                <a:solidFill>
                  <a:srgbClr val="000000"/>
                </a:solidFill>
                <a:effectLst/>
                <a:uLnTx/>
                <a:uFillTx/>
                <a:latin typeface="Arial"/>
              </a:rPr>
            </a:br>
            <a:r>
              <a:rPr kumimoji="0" lang="en-GB" sz="1400" b="0" i="0" u="none" strike="noStrike" kern="0" cap="none" spc="0" normalizeH="0" baseline="0" noProof="0" dirty="0" smtClean="0">
                <a:ln>
                  <a:noFill/>
                </a:ln>
                <a:solidFill>
                  <a:srgbClr val="000000"/>
                </a:solidFill>
                <a:effectLst/>
                <a:uLnTx/>
                <a:uFillTx/>
                <a:latin typeface="Arial"/>
              </a:rPr>
              <a:t>cognitive and social skills.</a:t>
            </a:r>
          </a:p>
          <a:p>
            <a:pPr marL="625475" marR="0" lvl="1" indent="-266700" algn="l" defTabSz="914400" rtl="0" eaLnBrk="1" fontAlgn="base" latinLnBrk="0" hangingPunct="1">
              <a:lnSpc>
                <a:spcPct val="110000"/>
              </a:lnSpc>
              <a:spcBef>
                <a:spcPct val="0"/>
              </a:spcBef>
              <a:spcAft>
                <a:spcPct val="80000"/>
              </a:spcAft>
              <a:buClr>
                <a:srgbClr val="0080CC"/>
              </a:buClr>
              <a:buSzPct val="100000"/>
              <a:buFont typeface="Wingdings" pitchFamily="2" charset="2"/>
              <a:buChar char="Ø"/>
              <a:tabLst/>
              <a:defRPr/>
            </a:pPr>
            <a:r>
              <a:rPr kumimoji="0" lang="en-GB" sz="1400" b="0" i="0" u="none" strike="noStrike" kern="0" cap="none" spc="0" normalizeH="0" baseline="0" noProof="0" dirty="0" smtClean="0">
                <a:ln>
                  <a:noFill/>
                </a:ln>
                <a:solidFill>
                  <a:srgbClr val="000000"/>
                </a:solidFill>
                <a:effectLst/>
                <a:uLnTx/>
                <a:uFillTx/>
                <a:latin typeface="Arial"/>
              </a:rPr>
              <a:t>Virtual reality enables remote diagnostics, therapy and surgery, from which individuals living in rural areas can benefit the most.</a:t>
            </a:r>
          </a:p>
        </p:txBody>
      </p:sp>
    </p:spTree>
    <p:extLst>
      <p:ext uri="{BB962C8B-B14F-4D97-AF65-F5344CB8AC3E}">
        <p14:creationId xmlns:p14="http://schemas.microsoft.com/office/powerpoint/2010/main" val="3103087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224" b="24630"/>
          <a:stretch/>
        </p:blipFill>
        <p:spPr>
          <a:xfrm>
            <a:off x="-22870" y="-1"/>
            <a:ext cx="9166870" cy="4860000"/>
          </a:xfrm>
          <a:prstGeom prst="rect">
            <a:avLst/>
          </a:prstGeom>
        </p:spPr>
      </p:pic>
      <p:sp>
        <p:nvSpPr>
          <p:cNvPr id="3" name="Shape 106"/>
          <p:cNvSpPr/>
          <p:nvPr/>
        </p:nvSpPr>
        <p:spPr>
          <a:xfrm rot="10800000">
            <a:off x="5093240" y="843558"/>
            <a:ext cx="4050759" cy="2016224"/>
          </a:xfrm>
          <a:prstGeom prst="snip1Rect">
            <a:avLst>
              <a:gd name="adj" fmla="val 27495"/>
            </a:avLst>
          </a:prstGeom>
          <a:solidFill>
            <a:srgbClr val="0E6692">
              <a:alpha val="85098"/>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4" name="Shape 107"/>
          <p:cNvSpPr txBox="1"/>
          <p:nvPr/>
        </p:nvSpPr>
        <p:spPr>
          <a:xfrm>
            <a:off x="5093241" y="1215875"/>
            <a:ext cx="3822022" cy="2059983"/>
          </a:xfrm>
          <a:prstGeom prst="rect">
            <a:avLst/>
          </a:prstGeom>
          <a:noFill/>
          <a:ln>
            <a:noFill/>
          </a:ln>
        </p:spPr>
        <p:txBody>
          <a:bodyPr lIns="91425" tIns="45700" rIns="91425" bIns="45700" anchor="t" anchorCtr="0">
            <a:noAutofit/>
          </a:bodyPr>
          <a:lstStyle/>
          <a:p>
            <a:pPr lvl="0" algn="r">
              <a:spcAft>
                <a:spcPts val="800"/>
              </a:spcAft>
              <a:buClr>
                <a:srgbClr val="FF0000"/>
              </a:buClr>
              <a:buSzPct val="25000"/>
            </a:pPr>
            <a:r>
              <a:rPr lang="de-DE" sz="2400" b="1" dirty="0" smtClean="0">
                <a:solidFill>
                  <a:schemeClr val="lt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5682951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224" b="24630"/>
          <a:stretch/>
        </p:blipFill>
        <p:spPr>
          <a:xfrm>
            <a:off x="-22870" y="-1"/>
            <a:ext cx="9166870" cy="4860000"/>
          </a:xfrm>
          <a:prstGeom prst="rect">
            <a:avLst/>
          </a:prstGeom>
        </p:spPr>
      </p:pic>
      <p:sp>
        <p:nvSpPr>
          <p:cNvPr id="5" name="Shape 115"/>
          <p:cNvSpPr/>
          <p:nvPr/>
        </p:nvSpPr>
        <p:spPr>
          <a:xfrm rot="10800000" flipH="1">
            <a:off x="-8465" y="195486"/>
            <a:ext cx="306829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 name="Shape 116"/>
          <p:cNvSpPr txBox="1"/>
          <p:nvPr/>
        </p:nvSpPr>
        <p:spPr>
          <a:xfrm>
            <a:off x="566519" y="290320"/>
            <a:ext cx="2493313"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Summary (1 </a:t>
            </a:r>
            <a:r>
              <a:rPr lang="en-US" sz="2400" smtClean="0">
                <a:solidFill>
                  <a:srgbClr val="FFFFFF"/>
                </a:solidFill>
                <a:latin typeface="Arial" panose="020B0604020202020204" pitchFamily="34" charset="0"/>
                <a:cs typeface="Arial" panose="020B0604020202020204" pitchFamily="34" charset="0"/>
                <a:sym typeface="Arial"/>
              </a:rPr>
              <a:t>of 3)</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7" name="Rechteck 6"/>
          <p:cNvSpPr/>
          <p:nvPr/>
        </p:nvSpPr>
        <p:spPr>
          <a:xfrm>
            <a:off x="-22870" y="843558"/>
            <a:ext cx="9166870" cy="39604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Inhaltsplatzhalter 2"/>
          <p:cNvSpPr>
            <a:spLocks noGrp="1"/>
          </p:cNvSpPr>
          <p:nvPr/>
        </p:nvSpPr>
        <p:spPr bwMode="auto">
          <a:xfrm>
            <a:off x="566519" y="915566"/>
            <a:ext cx="8397969" cy="37661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0" indent="0">
              <a:spcAft>
                <a:spcPts val="1000"/>
              </a:spcAft>
              <a:buClr>
                <a:srgbClr val="0080CC"/>
              </a:buClr>
              <a:buFont typeface="Wingdings" pitchFamily="2" charset="2"/>
              <a:buNone/>
            </a:pPr>
            <a:r>
              <a:rPr lang="en-GB" sz="1600" b="1" dirty="0" smtClean="0">
                <a:solidFill>
                  <a:srgbClr val="000000"/>
                </a:solidFill>
                <a:latin typeface="Arial"/>
              </a:rPr>
              <a:t>Study objective</a:t>
            </a:r>
          </a:p>
          <a:p>
            <a:pPr>
              <a:spcAft>
                <a:spcPts val="1000"/>
              </a:spcAft>
              <a:buClr>
                <a:srgbClr val="0080CC"/>
              </a:buClr>
            </a:pPr>
            <a:r>
              <a:rPr lang="en-GB" sz="1200" dirty="0" smtClean="0">
                <a:solidFill>
                  <a:srgbClr val="000000"/>
                </a:solidFill>
                <a:latin typeface="Arial"/>
              </a:rPr>
              <a:t>This </a:t>
            </a:r>
            <a:r>
              <a:rPr lang="en-GB" sz="1200" dirty="0">
                <a:solidFill>
                  <a:srgbClr val="000000"/>
                </a:solidFill>
                <a:latin typeface="Arial"/>
              </a:rPr>
              <a:t>study investigates the socio-economic benefits of FTTH in Sweden and the Netherlands using a representative consumer survey and case studies.</a:t>
            </a:r>
          </a:p>
          <a:p>
            <a:pPr marL="0" indent="0">
              <a:spcAft>
                <a:spcPts val="1000"/>
              </a:spcAft>
              <a:buClr>
                <a:srgbClr val="0080CC"/>
              </a:buClr>
              <a:buFont typeface="Wingdings" pitchFamily="2" charset="2"/>
              <a:buNone/>
            </a:pPr>
            <a:r>
              <a:rPr lang="en-GB" sz="1600" b="1" dirty="0" smtClean="0">
                <a:solidFill>
                  <a:srgbClr val="000000"/>
                </a:solidFill>
                <a:latin typeface="Arial"/>
              </a:rPr>
              <a:t>Survey results</a:t>
            </a:r>
          </a:p>
          <a:p>
            <a:pPr>
              <a:spcAft>
                <a:spcPts val="1000"/>
              </a:spcAft>
              <a:buClr>
                <a:srgbClr val="0080CC"/>
              </a:buClr>
            </a:pPr>
            <a:r>
              <a:rPr lang="en-GB" sz="1200" dirty="0" smtClean="0">
                <a:solidFill>
                  <a:srgbClr val="000000"/>
                </a:solidFill>
                <a:latin typeface="Arial"/>
              </a:rPr>
              <a:t>Consumers </a:t>
            </a:r>
            <a:r>
              <a:rPr lang="en-GB" sz="1200" dirty="0">
                <a:solidFill>
                  <a:srgbClr val="000000"/>
                </a:solidFill>
                <a:latin typeface="Arial"/>
              </a:rPr>
              <a:t>have been migrating to FTTH in Sweden since 2007, while the shares of subscriptions that rely on other technologies such as DSL and cable have decreased over the same period.</a:t>
            </a:r>
          </a:p>
          <a:p>
            <a:pPr>
              <a:spcAft>
                <a:spcPts val="1000"/>
              </a:spcAft>
              <a:buClr>
                <a:srgbClr val="0080CC"/>
              </a:buClr>
            </a:pPr>
            <a:r>
              <a:rPr lang="en-GB" sz="1200" dirty="0">
                <a:solidFill>
                  <a:srgbClr val="000000"/>
                </a:solidFill>
                <a:latin typeface="Arial"/>
              </a:rPr>
              <a:t>In Sweden over half of the contracts signed since 2014 have involved broadband connection speeds of more than 100 Mbit/s. In 2017 more than 40% of all Internet subscribers enjoyed high-speed broadband access of more than 100 Mbit/s.</a:t>
            </a:r>
          </a:p>
          <a:p>
            <a:pPr>
              <a:spcAft>
                <a:spcPts val="1000"/>
              </a:spcAft>
              <a:buClr>
                <a:srgbClr val="0080CC"/>
              </a:buClr>
            </a:pPr>
            <a:r>
              <a:rPr lang="en-GB" sz="1200" dirty="0">
                <a:solidFill>
                  <a:srgbClr val="000000"/>
                </a:solidFill>
                <a:latin typeface="Arial"/>
              </a:rPr>
              <a:t>The proportion of households in Sweden with Internet speeds of more than 100 Mbit/s has grown in rural areas in particular. The share rose from just 6% in 2014 to 47% in 2017.</a:t>
            </a:r>
          </a:p>
          <a:p>
            <a:pPr>
              <a:spcAft>
                <a:spcPts val="1000"/>
              </a:spcAft>
              <a:buClr>
                <a:srgbClr val="0080CC"/>
              </a:buClr>
            </a:pPr>
            <a:r>
              <a:rPr lang="en-GB" sz="1200" dirty="0">
                <a:solidFill>
                  <a:srgbClr val="000000"/>
                </a:solidFill>
                <a:latin typeface="Arial"/>
              </a:rPr>
              <a:t>Approximately 67% of all broadband connections that provide speeds of more than </a:t>
            </a:r>
            <a:br>
              <a:rPr lang="en-GB" sz="1200" dirty="0">
                <a:solidFill>
                  <a:srgbClr val="000000"/>
                </a:solidFill>
                <a:latin typeface="Arial"/>
              </a:rPr>
            </a:br>
            <a:r>
              <a:rPr lang="en-GB" sz="1200" dirty="0">
                <a:solidFill>
                  <a:srgbClr val="000000"/>
                </a:solidFill>
                <a:latin typeface="Arial"/>
              </a:rPr>
              <a:t>100 Mbit/s in Sweden are based on FTTH. In rural areas this share rises to 82%. </a:t>
            </a:r>
          </a:p>
          <a:p>
            <a:pPr>
              <a:buClr>
                <a:srgbClr val="0080CC"/>
              </a:buClr>
            </a:pPr>
            <a:r>
              <a:rPr lang="en-GB" sz="1200" dirty="0">
                <a:solidFill>
                  <a:srgbClr val="000000"/>
                </a:solidFill>
                <a:latin typeface="Arial"/>
              </a:rPr>
              <a:t>For FTTH subscribers high bandwidth is the primary reason for purchasing an FTTH connection</a:t>
            </a:r>
            <a:r>
              <a:rPr lang="en-GB" sz="1200" dirty="0" smtClean="0">
                <a:solidFill>
                  <a:srgbClr val="000000"/>
                </a:solidFill>
                <a:latin typeface="Arial"/>
              </a:rPr>
              <a:t>.</a:t>
            </a:r>
            <a:endParaRPr lang="en-GB" sz="1200" dirty="0">
              <a:solidFill>
                <a:srgbClr val="000000"/>
              </a:solidFill>
              <a:latin typeface="Arial"/>
            </a:endParaRPr>
          </a:p>
        </p:txBody>
      </p:sp>
    </p:spTree>
    <p:extLst>
      <p:ext uri="{BB962C8B-B14F-4D97-AF65-F5344CB8AC3E}">
        <p14:creationId xmlns:p14="http://schemas.microsoft.com/office/powerpoint/2010/main" val="29421610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224" b="24630"/>
          <a:stretch/>
        </p:blipFill>
        <p:spPr>
          <a:xfrm>
            <a:off x="-22870" y="-1"/>
            <a:ext cx="9166870" cy="4860000"/>
          </a:xfrm>
          <a:prstGeom prst="rect">
            <a:avLst/>
          </a:prstGeom>
        </p:spPr>
      </p:pic>
      <p:sp>
        <p:nvSpPr>
          <p:cNvPr id="5" name="Shape 115"/>
          <p:cNvSpPr/>
          <p:nvPr/>
        </p:nvSpPr>
        <p:spPr>
          <a:xfrm rot="10800000" flipH="1">
            <a:off x="-8465" y="195486"/>
            <a:ext cx="306829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 name="Shape 116"/>
          <p:cNvSpPr txBox="1"/>
          <p:nvPr/>
        </p:nvSpPr>
        <p:spPr>
          <a:xfrm>
            <a:off x="566519" y="290320"/>
            <a:ext cx="2493313"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Summary (2 </a:t>
            </a:r>
            <a:r>
              <a:rPr lang="en-US" sz="2400" smtClean="0">
                <a:solidFill>
                  <a:srgbClr val="FFFFFF"/>
                </a:solidFill>
                <a:latin typeface="Arial" panose="020B0604020202020204" pitchFamily="34" charset="0"/>
                <a:cs typeface="Arial" panose="020B0604020202020204" pitchFamily="34" charset="0"/>
                <a:sym typeface="Arial"/>
              </a:rPr>
              <a:t>of 3)</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7" name="Rechteck 6"/>
          <p:cNvSpPr/>
          <p:nvPr/>
        </p:nvSpPr>
        <p:spPr>
          <a:xfrm>
            <a:off x="-22870" y="843558"/>
            <a:ext cx="9166870" cy="39604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2"/>
          <p:cNvSpPr>
            <a:spLocks noGrp="1"/>
          </p:cNvSpPr>
          <p:nvPr/>
        </p:nvSpPr>
        <p:spPr bwMode="auto">
          <a:xfrm>
            <a:off x="596632" y="1275606"/>
            <a:ext cx="8064896" cy="290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a:buClr>
                <a:srgbClr val="0080CC"/>
              </a:buClr>
            </a:pPr>
            <a:r>
              <a:rPr lang="en-GB" sz="1200" dirty="0">
                <a:solidFill>
                  <a:srgbClr val="000000"/>
                </a:solidFill>
                <a:latin typeface="Arial"/>
              </a:rPr>
              <a:t>On average Swedish FTTH broadband subscribers perform 11% more activities online than subscribers with other Internet access technologies, especially activities regarding entertainment or connecting with other people.</a:t>
            </a:r>
          </a:p>
          <a:p>
            <a:pPr>
              <a:buClr>
                <a:srgbClr val="0080CC"/>
              </a:buClr>
            </a:pPr>
            <a:r>
              <a:rPr lang="en-GB" sz="1200" dirty="0">
                <a:solidFill>
                  <a:srgbClr val="000000"/>
                </a:solidFill>
                <a:latin typeface="Arial"/>
              </a:rPr>
              <a:t>Swedes with high-speed Internet access use music and video streaming services significantly more frequently than Germans. 30% and 35% </a:t>
            </a:r>
            <a:r>
              <a:rPr lang="en-US" sz="1200" dirty="0" smtClean="0">
                <a:solidFill>
                  <a:srgbClr val="000000"/>
                </a:solidFill>
                <a:latin typeface="Arial"/>
              </a:rPr>
              <a:t>of Swedes watch videos </a:t>
            </a:r>
            <a:br>
              <a:rPr lang="en-US" sz="1200" dirty="0" smtClean="0">
                <a:solidFill>
                  <a:srgbClr val="000000"/>
                </a:solidFill>
                <a:latin typeface="Arial"/>
              </a:rPr>
            </a:br>
            <a:r>
              <a:rPr lang="en-US" sz="1200" dirty="0" smtClean="0">
                <a:solidFill>
                  <a:srgbClr val="000000"/>
                </a:solidFill>
                <a:latin typeface="Arial"/>
              </a:rPr>
              <a:t>and listen </a:t>
            </a:r>
            <a:r>
              <a:rPr lang="en-US" sz="1200" dirty="0">
                <a:solidFill>
                  <a:srgbClr val="000000"/>
                </a:solidFill>
                <a:latin typeface="Arial"/>
              </a:rPr>
              <a:t>to music solely over the </a:t>
            </a:r>
            <a:r>
              <a:rPr lang="en-US" sz="1200" dirty="0" smtClean="0">
                <a:solidFill>
                  <a:srgbClr val="000000"/>
                </a:solidFill>
                <a:latin typeface="Arial"/>
              </a:rPr>
              <a:t>Internet. </a:t>
            </a:r>
            <a:r>
              <a:rPr lang="en-GB" sz="1200" dirty="0" smtClean="0">
                <a:solidFill>
                  <a:srgbClr val="000000"/>
                </a:solidFill>
                <a:latin typeface="Arial"/>
              </a:rPr>
              <a:t>Only </a:t>
            </a:r>
            <a:r>
              <a:rPr lang="en-GB" sz="1200" dirty="0">
                <a:solidFill>
                  <a:srgbClr val="000000"/>
                </a:solidFill>
                <a:latin typeface="Arial"/>
              </a:rPr>
              <a:t>10% and 21% of Germans are similarly drawn to online video and music streaming.</a:t>
            </a:r>
          </a:p>
          <a:p>
            <a:pPr>
              <a:buClr>
                <a:srgbClr val="0080CC"/>
              </a:buClr>
            </a:pPr>
            <a:r>
              <a:rPr lang="en-GB" sz="1200" dirty="0">
                <a:solidFill>
                  <a:srgbClr val="000000"/>
                </a:solidFill>
                <a:latin typeface="Arial"/>
              </a:rPr>
              <a:t>FTTH users are consistently more likely to own connected devices than non-FTTH users thus indicating a more progressive Internet usage pattern for FTTH users. </a:t>
            </a:r>
          </a:p>
          <a:p>
            <a:pPr>
              <a:buClr>
                <a:srgbClr val="0080CC"/>
              </a:buClr>
            </a:pPr>
            <a:r>
              <a:rPr lang="en-GB" sz="1200" dirty="0">
                <a:solidFill>
                  <a:srgbClr val="000000"/>
                </a:solidFill>
                <a:latin typeface="Arial"/>
              </a:rPr>
              <a:t>82% of FTTH customers say that they like their service very much or that it is above average. This is a substantially higher level of satisfaction than that recorded for any other Internet access technology in Sweden.</a:t>
            </a:r>
          </a:p>
          <a:p>
            <a:pPr>
              <a:buClr>
                <a:srgbClr val="0080CC"/>
              </a:buClr>
            </a:pPr>
            <a:r>
              <a:rPr lang="en-GB" sz="1200" dirty="0">
                <a:solidFill>
                  <a:srgbClr val="000000"/>
                </a:solidFill>
                <a:latin typeface="Arial"/>
              </a:rPr>
              <a:t>Almost all non-FTTH subscribers (94%) would subscribe to FTTH if it was made available in their area</a:t>
            </a:r>
            <a:r>
              <a:rPr lang="en-GB" sz="1200" dirty="0" smtClean="0">
                <a:solidFill>
                  <a:srgbClr val="000000"/>
                </a:solidFill>
                <a:latin typeface="Arial"/>
              </a:rPr>
              <a:t>.</a:t>
            </a:r>
            <a:endParaRPr lang="en-GB" sz="1200" dirty="0">
              <a:solidFill>
                <a:srgbClr val="000000"/>
              </a:solidFill>
              <a:latin typeface="Arial"/>
            </a:endParaRPr>
          </a:p>
        </p:txBody>
      </p:sp>
    </p:spTree>
    <p:extLst>
      <p:ext uri="{BB962C8B-B14F-4D97-AF65-F5344CB8AC3E}">
        <p14:creationId xmlns:p14="http://schemas.microsoft.com/office/powerpoint/2010/main" val="910479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224" b="24630"/>
          <a:stretch/>
        </p:blipFill>
        <p:spPr>
          <a:xfrm>
            <a:off x="-22870" y="-1"/>
            <a:ext cx="9166870" cy="4860000"/>
          </a:xfrm>
          <a:prstGeom prst="rect">
            <a:avLst/>
          </a:prstGeom>
        </p:spPr>
      </p:pic>
      <p:sp>
        <p:nvSpPr>
          <p:cNvPr id="5" name="Shape 115"/>
          <p:cNvSpPr/>
          <p:nvPr/>
        </p:nvSpPr>
        <p:spPr>
          <a:xfrm rot="10800000" flipH="1">
            <a:off x="-8465" y="195486"/>
            <a:ext cx="306829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 name="Shape 116"/>
          <p:cNvSpPr txBox="1"/>
          <p:nvPr/>
        </p:nvSpPr>
        <p:spPr>
          <a:xfrm>
            <a:off x="566519" y="290320"/>
            <a:ext cx="2493313" cy="265206"/>
          </a:xfrm>
          <a:prstGeom prst="rect">
            <a:avLst/>
          </a:prstGeom>
          <a:noFill/>
          <a:ln>
            <a:noFill/>
          </a:ln>
        </p:spPr>
        <p:txBody>
          <a:bodyPr lIns="0" tIns="0" rIns="0" bIns="0" anchor="ctr" anchorCtr="0">
            <a:noAutofit/>
          </a:bodyPr>
          <a:lstStyle/>
          <a:p>
            <a:pPr lvl="0">
              <a:buClr>
                <a:srgbClr val="FFFFFF"/>
              </a:buClr>
              <a:buSzPct val="25000"/>
            </a:pPr>
            <a:r>
              <a:rPr lang="en-US" sz="2400" smtClean="0">
                <a:solidFill>
                  <a:srgbClr val="FFFFFF"/>
                </a:solidFill>
                <a:latin typeface="Arial" panose="020B0604020202020204" pitchFamily="34" charset="0"/>
                <a:cs typeface="Arial" panose="020B0604020202020204" pitchFamily="34" charset="0"/>
                <a:sym typeface="Arial"/>
              </a:rPr>
              <a:t>Summary (3 of 3)</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7" name="Rechteck 6"/>
          <p:cNvSpPr/>
          <p:nvPr/>
        </p:nvSpPr>
        <p:spPr>
          <a:xfrm>
            <a:off x="-22870" y="843558"/>
            <a:ext cx="9166870" cy="39604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2"/>
          <p:cNvSpPr>
            <a:spLocks noGrp="1"/>
          </p:cNvSpPr>
          <p:nvPr/>
        </p:nvSpPr>
        <p:spPr bwMode="auto">
          <a:xfrm>
            <a:off x="596632" y="915566"/>
            <a:ext cx="8064896" cy="3447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45720" rIns="0" bIns="4572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0" indent="0">
              <a:buClr>
                <a:srgbClr val="0080CC"/>
              </a:buClr>
              <a:buNone/>
            </a:pPr>
            <a:r>
              <a:rPr lang="en-US" sz="1600" b="1">
                <a:solidFill>
                  <a:srgbClr val="000000"/>
                </a:solidFill>
                <a:latin typeface="Arial"/>
              </a:rPr>
              <a:t>Case study – Sweden</a:t>
            </a:r>
          </a:p>
          <a:p>
            <a:pPr>
              <a:buClr>
                <a:srgbClr val="0080CC"/>
              </a:buClr>
            </a:pPr>
            <a:r>
              <a:rPr lang="en-US" sz="1200">
                <a:solidFill>
                  <a:srgbClr val="000000"/>
                </a:solidFill>
                <a:latin typeface="Arial"/>
              </a:rPr>
              <a:t>67% of municipalities in Sweden have deployed local fibre networks.</a:t>
            </a:r>
          </a:p>
          <a:p>
            <a:pPr>
              <a:buClr>
                <a:srgbClr val="0080CC"/>
              </a:buClr>
            </a:pPr>
            <a:r>
              <a:rPr lang="en-US" sz="1200">
                <a:solidFill>
                  <a:srgbClr val="000000"/>
                </a:solidFill>
                <a:latin typeface="Arial"/>
              </a:rPr>
              <a:t>The Stokab roll-out has an overall economic impact of almost SEK 29 billion.</a:t>
            </a:r>
          </a:p>
          <a:p>
            <a:pPr>
              <a:buClr>
                <a:srgbClr val="0080CC"/>
              </a:buClr>
            </a:pPr>
            <a:r>
              <a:rPr lang="en-US" sz="1200">
                <a:solidFill>
                  <a:srgbClr val="000000"/>
                </a:solidFill>
                <a:latin typeface="Arial"/>
              </a:rPr>
              <a:t>Distance learning is crucial in Sweden due to its size and low population density. FTTH enables education for all students regardless of their location. Massive open online courses (MOOCs) are very popular in Sweden.</a:t>
            </a:r>
          </a:p>
          <a:p>
            <a:pPr marL="0" indent="0">
              <a:buClr>
                <a:srgbClr val="0080CC"/>
              </a:buClr>
              <a:buNone/>
            </a:pPr>
            <a:r>
              <a:rPr lang="en-US" sz="1600" b="1">
                <a:solidFill>
                  <a:srgbClr val="000000"/>
                </a:solidFill>
                <a:latin typeface="Arial"/>
              </a:rPr>
              <a:t>Case study – Netherlands</a:t>
            </a:r>
          </a:p>
          <a:p>
            <a:pPr>
              <a:buClr>
                <a:srgbClr val="0080CC"/>
              </a:buClr>
            </a:pPr>
            <a:r>
              <a:rPr lang="en-US" sz="1200">
                <a:solidFill>
                  <a:srgbClr val="000000"/>
                </a:solidFill>
                <a:latin typeface="Arial"/>
              </a:rPr>
              <a:t>Nuenen (in the Netherlands) started rolling out FTTH in 2005. Within 3 months a 97% take-up rate had been achieved. However, there is still a lack of fast Internet access in rural and remote areas around Nuenen.</a:t>
            </a:r>
          </a:p>
          <a:p>
            <a:pPr>
              <a:buClr>
                <a:srgbClr val="0080CC"/>
              </a:buClr>
            </a:pPr>
            <a:r>
              <a:rPr lang="en-US" sz="1200">
                <a:solidFill>
                  <a:srgbClr val="000000"/>
                </a:solidFill>
                <a:latin typeface="Arial"/>
              </a:rPr>
              <a:t>The increasing digitalisation of the agriculture sector in Nuenen places extreme demands on broadband connections. Fast broadband is required to support several applications and to collect, save and evaluate the data that has been gathered.</a:t>
            </a:r>
            <a:endParaRPr lang="en-US" sz="1200" dirty="0">
              <a:solidFill>
                <a:srgbClr val="000000"/>
              </a:solidFill>
              <a:latin typeface="Arial"/>
            </a:endParaRPr>
          </a:p>
        </p:txBody>
      </p:sp>
    </p:spTree>
    <p:extLst>
      <p:ext uri="{BB962C8B-B14F-4D97-AF65-F5344CB8AC3E}">
        <p14:creationId xmlns:p14="http://schemas.microsoft.com/office/powerpoint/2010/main" val="35597084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5933"/>
            <a:ext cx="9125189" cy="4860000"/>
          </a:xfrm>
          <a:prstGeom prst="rect">
            <a:avLst/>
          </a:prstGeom>
        </p:spPr>
      </p:pic>
      <p:sp>
        <p:nvSpPr>
          <p:cNvPr id="3" name="Textfeld 2"/>
          <p:cNvSpPr txBox="1"/>
          <p:nvPr/>
        </p:nvSpPr>
        <p:spPr>
          <a:xfrm>
            <a:off x="323528" y="195486"/>
            <a:ext cx="4467890" cy="4216539"/>
          </a:xfrm>
          <a:prstGeom prst="rect">
            <a:avLst/>
          </a:prstGeom>
          <a:noFill/>
        </p:spPr>
        <p:txBody>
          <a:bodyPr wrap="none" rtlCol="0">
            <a:spAutoFit/>
          </a:bodyPr>
          <a:lstStyle/>
          <a:p>
            <a:r>
              <a:rPr lang="de-DE" b="1" dirty="0" err="1" smtClean="0">
                <a:latin typeface="Arial" panose="020B0604020202020204" pitchFamily="34" charset="0"/>
                <a:cs typeface="Arial" panose="020B0604020202020204" pitchFamily="34" charset="0"/>
              </a:rPr>
              <a:t>Contact</a:t>
            </a:r>
            <a:endParaRPr lang="de-DE" b="1" dirty="0" smtClean="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
            </a:r>
            <a:br>
              <a:rPr lang="de-DE" sz="1200" dirty="0" smtClean="0">
                <a:latin typeface="Arial" panose="020B0604020202020204" pitchFamily="34" charset="0"/>
                <a:cs typeface="Arial" panose="020B0604020202020204" pitchFamily="34" charset="0"/>
              </a:rPr>
            </a:br>
            <a:r>
              <a:rPr lang="de-DE" sz="1200" dirty="0" smtClean="0">
                <a:latin typeface="Arial" panose="020B0604020202020204" pitchFamily="34" charset="0"/>
                <a:cs typeface="Arial" panose="020B0604020202020204" pitchFamily="34" charset="0"/>
              </a:rPr>
              <a:t>Dr</a:t>
            </a:r>
            <a:r>
              <a:rPr lang="de-DE" sz="1200" dirty="0">
                <a:latin typeface="Arial" panose="020B0604020202020204" pitchFamily="34" charset="0"/>
                <a:cs typeface="Arial" panose="020B0604020202020204" pitchFamily="34" charset="0"/>
              </a:rPr>
              <a:t>. Iris Henseler-Unger</a:t>
            </a:r>
          </a:p>
          <a:p>
            <a:r>
              <a:rPr lang="de-DE" sz="1200" dirty="0">
                <a:latin typeface="Arial" panose="020B0604020202020204" pitchFamily="34" charset="0"/>
                <a:cs typeface="Arial" panose="020B0604020202020204" pitchFamily="34" charset="0"/>
              </a:rPr>
              <a:t>General Manager </a:t>
            </a:r>
            <a:r>
              <a:rPr lang="de-DE" sz="1200" dirty="0" err="1">
                <a:latin typeface="Arial" panose="020B0604020202020204" pitchFamily="34" charset="0"/>
                <a:cs typeface="Arial" panose="020B0604020202020204" pitchFamily="34" charset="0"/>
              </a:rPr>
              <a:t>and</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Director</a:t>
            </a:r>
            <a:endParaRPr lang="de-DE" sz="1200" dirty="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WIK-</a:t>
            </a:r>
            <a:r>
              <a:rPr lang="de-DE" sz="1200" dirty="0" err="1" smtClean="0">
                <a:latin typeface="Arial" panose="020B0604020202020204" pitchFamily="34" charset="0"/>
                <a:cs typeface="Arial" panose="020B0604020202020204" pitchFamily="34" charset="0"/>
              </a:rPr>
              <a:t>Consult</a:t>
            </a:r>
            <a:r>
              <a:rPr lang="de-DE" sz="1200" dirty="0" smtClean="0">
                <a:latin typeface="Arial" panose="020B0604020202020204" pitchFamily="34" charset="0"/>
                <a:cs typeface="Arial" panose="020B0604020202020204" pitchFamily="34" charset="0"/>
              </a:rPr>
              <a:t> GmbH </a:t>
            </a:r>
            <a:endParaRPr lang="de-DE" sz="1200" dirty="0">
              <a:latin typeface="Arial" panose="020B0604020202020204" pitchFamily="34" charset="0"/>
              <a:cs typeface="Arial" panose="020B0604020202020204" pitchFamily="34" charset="0"/>
            </a:endParaRPr>
          </a:p>
          <a:p>
            <a:r>
              <a:rPr lang="de-DE" sz="1200" dirty="0" err="1">
                <a:latin typeface="Arial" panose="020B0604020202020204" pitchFamily="34" charset="0"/>
                <a:cs typeface="Arial" panose="020B0604020202020204" pitchFamily="34" charset="0"/>
              </a:rPr>
              <a:t>Rhöndorfer</a:t>
            </a:r>
            <a:r>
              <a:rPr lang="de-DE" sz="1200" dirty="0">
                <a:latin typeface="Arial" panose="020B0604020202020204" pitchFamily="34" charset="0"/>
                <a:cs typeface="Arial" panose="020B0604020202020204" pitchFamily="34" charset="0"/>
              </a:rPr>
              <a:t> Str. </a:t>
            </a:r>
            <a:r>
              <a:rPr lang="de-DE" sz="1200" dirty="0" smtClean="0">
                <a:latin typeface="Arial" panose="020B0604020202020204" pitchFamily="34" charset="0"/>
                <a:cs typeface="Arial" panose="020B0604020202020204" pitchFamily="34" charset="0"/>
              </a:rPr>
              <a:t>68</a:t>
            </a:r>
            <a:br>
              <a:rPr lang="de-DE" sz="1200" dirty="0" smtClean="0">
                <a:latin typeface="Arial" panose="020B0604020202020204" pitchFamily="34" charset="0"/>
                <a:cs typeface="Arial" panose="020B0604020202020204" pitchFamily="34" charset="0"/>
              </a:rPr>
            </a:br>
            <a:r>
              <a:rPr lang="de-DE" sz="1200" dirty="0" smtClean="0">
                <a:latin typeface="Arial" panose="020B0604020202020204" pitchFamily="34" charset="0"/>
                <a:cs typeface="Arial" panose="020B0604020202020204" pitchFamily="34" charset="0"/>
              </a:rPr>
              <a:t>53604 </a:t>
            </a:r>
            <a:r>
              <a:rPr lang="de-DE" sz="1200" dirty="0">
                <a:latin typeface="Arial" panose="020B0604020202020204" pitchFamily="34" charset="0"/>
                <a:cs typeface="Arial" panose="020B0604020202020204" pitchFamily="34" charset="0"/>
              </a:rPr>
              <a:t>Bad Honnef </a:t>
            </a:r>
          </a:p>
          <a:p>
            <a:r>
              <a:rPr lang="de-DE" sz="1200" dirty="0">
                <a:latin typeface="Arial" panose="020B0604020202020204" pitchFamily="34" charset="0"/>
                <a:cs typeface="Arial" panose="020B0604020202020204" pitchFamily="34" charset="0"/>
              </a:rPr>
              <a:t>Tel.: +49 2224 92 25 10 </a:t>
            </a:r>
            <a:r>
              <a:rPr lang="de-DE" sz="1200" dirty="0" smtClean="0">
                <a:latin typeface="Arial" panose="020B0604020202020204" pitchFamily="34" charset="0"/>
                <a:cs typeface="Arial" panose="020B0604020202020204" pitchFamily="34" charset="0"/>
              </a:rPr>
              <a:t/>
            </a:r>
            <a:br>
              <a:rPr lang="de-DE" sz="1200" dirty="0" smtClean="0">
                <a:latin typeface="Arial" panose="020B0604020202020204" pitchFamily="34" charset="0"/>
                <a:cs typeface="Arial" panose="020B0604020202020204" pitchFamily="34" charset="0"/>
              </a:rPr>
            </a:br>
            <a:r>
              <a:rPr lang="de-DE" sz="1200" dirty="0" smtClean="0">
                <a:latin typeface="Arial" panose="020B0604020202020204" pitchFamily="34" charset="0"/>
                <a:cs typeface="Arial" panose="020B0604020202020204" pitchFamily="34" charset="0"/>
              </a:rPr>
              <a:t>Fax</a:t>
            </a:r>
            <a:r>
              <a:rPr lang="de-DE" sz="1200" dirty="0">
                <a:latin typeface="Arial" panose="020B0604020202020204" pitchFamily="34" charset="0"/>
                <a:cs typeface="Arial" panose="020B0604020202020204" pitchFamily="34" charset="0"/>
              </a:rPr>
              <a:t>: +49 2224 92 25 68 </a:t>
            </a:r>
          </a:p>
          <a:p>
            <a:r>
              <a:rPr lang="de-DE" sz="1200" dirty="0">
                <a:latin typeface="Arial" panose="020B0604020202020204" pitchFamily="34" charset="0"/>
                <a:cs typeface="Arial" panose="020B0604020202020204" pitchFamily="34" charset="0"/>
              </a:rPr>
              <a:t>email: </a:t>
            </a:r>
            <a:r>
              <a:rPr lang="de-DE" sz="1200" dirty="0" smtClean="0">
                <a:latin typeface="Arial" panose="020B0604020202020204" pitchFamily="34" charset="0"/>
                <a:cs typeface="Arial" panose="020B0604020202020204" pitchFamily="34" charset="0"/>
                <a:hlinkClick r:id="rId3"/>
              </a:rPr>
              <a:t>i.henseler-unger@wik-consult.com</a:t>
            </a:r>
            <a:r>
              <a:rPr lang="de-DE" sz="1200" dirty="0" smtClean="0">
                <a:latin typeface="Arial" panose="020B0604020202020204" pitchFamily="34" charset="0"/>
                <a:cs typeface="Arial" panose="020B0604020202020204" pitchFamily="34" charset="0"/>
              </a:rPr>
              <a:t>  </a:t>
            </a:r>
            <a:br>
              <a:rPr lang="de-DE" sz="1200" dirty="0" smtClean="0">
                <a:latin typeface="Arial" panose="020B0604020202020204" pitchFamily="34" charset="0"/>
                <a:cs typeface="Arial" panose="020B0604020202020204" pitchFamily="34" charset="0"/>
              </a:rPr>
            </a:br>
            <a:r>
              <a:rPr lang="de-DE" sz="1200" dirty="0" err="1" smtClean="0">
                <a:latin typeface="Arial" panose="020B0604020202020204" pitchFamily="34" charset="0"/>
                <a:cs typeface="Arial" panose="020B0604020202020204" pitchFamily="34" charset="0"/>
              </a:rPr>
              <a:t>homepage</a:t>
            </a:r>
            <a:r>
              <a:rPr lang="de-DE"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hlinkClick r:id="rId4"/>
              </a:rPr>
              <a:t>www.wik-consult.com</a:t>
            </a:r>
            <a:r>
              <a:rPr lang="de-DE" sz="1200" dirty="0" smtClean="0">
                <a:latin typeface="Arial" panose="020B0604020202020204" pitchFamily="34" charset="0"/>
                <a:cs typeface="Arial" panose="020B0604020202020204" pitchFamily="34" charset="0"/>
              </a:rPr>
              <a:t>  </a:t>
            </a:r>
          </a:p>
          <a:p>
            <a:endParaRPr lang="de-DE" sz="1200" dirty="0">
              <a:latin typeface="Arial" panose="020B0604020202020204" pitchFamily="34" charset="0"/>
              <a:cs typeface="Arial" panose="020B0604020202020204" pitchFamily="34" charset="0"/>
            </a:endParaRPr>
          </a:p>
          <a:p>
            <a:r>
              <a:rPr lang="de-DE" b="1" dirty="0" smtClean="0">
                <a:latin typeface="Arial" panose="020B0604020202020204" pitchFamily="34" charset="0"/>
                <a:cs typeface="Arial" panose="020B0604020202020204" pitchFamily="34" charset="0"/>
              </a:rPr>
              <a:t>More </a:t>
            </a:r>
            <a:r>
              <a:rPr lang="de-DE" b="1" dirty="0" err="1" smtClean="0">
                <a:latin typeface="Arial" panose="020B0604020202020204" pitchFamily="34" charset="0"/>
                <a:cs typeface="Arial" panose="020B0604020202020204" pitchFamily="34" charset="0"/>
              </a:rPr>
              <a:t>insights</a:t>
            </a:r>
            <a:r>
              <a:rPr lang="de-DE" b="1" dirty="0" smtClean="0">
                <a:latin typeface="Arial" panose="020B0604020202020204" pitchFamily="34" charset="0"/>
                <a:cs typeface="Arial" panose="020B0604020202020204" pitchFamily="34" charset="0"/>
              </a:rPr>
              <a:t>:</a:t>
            </a:r>
          </a:p>
          <a:p>
            <a:endParaRPr lang="de-DE" sz="1000" dirty="0">
              <a:latin typeface="Arial" panose="020B0604020202020204" pitchFamily="34" charset="0"/>
              <a:cs typeface="Arial" panose="020B0604020202020204" pitchFamily="34" charset="0"/>
            </a:endParaRPr>
          </a:p>
          <a:p>
            <a:r>
              <a:rPr lang="de-DE" sz="1000" dirty="0">
                <a:latin typeface="Arial" panose="020B0604020202020204" pitchFamily="34" charset="0"/>
                <a:cs typeface="Arial" panose="020B0604020202020204" pitchFamily="34" charset="0"/>
              </a:rPr>
              <a:t>Wernick, </a:t>
            </a:r>
            <a:r>
              <a:rPr lang="de-DE" sz="1000" dirty="0" smtClean="0">
                <a:latin typeface="Arial" panose="020B0604020202020204" pitchFamily="34" charset="0"/>
                <a:cs typeface="Arial" panose="020B0604020202020204" pitchFamily="34" charset="0"/>
              </a:rPr>
              <a:t>C, F Queder</a:t>
            </a:r>
            <a:r>
              <a:rPr lang="de-DE" sz="1000" dirty="0">
                <a:latin typeface="Arial" panose="020B0604020202020204" pitchFamily="34" charset="0"/>
                <a:cs typeface="Arial" panose="020B0604020202020204" pitchFamily="34" charset="0"/>
              </a:rPr>
              <a:t>, </a:t>
            </a:r>
            <a:r>
              <a:rPr lang="de-DE" sz="1000" dirty="0" smtClean="0">
                <a:latin typeface="Arial" panose="020B0604020202020204" pitchFamily="34" charset="0"/>
                <a:cs typeface="Arial" panose="020B0604020202020204" pitchFamily="34" charset="0"/>
              </a:rPr>
              <a:t>S Strube </a:t>
            </a:r>
            <a:r>
              <a:rPr lang="de-DE" sz="1000" dirty="0">
                <a:latin typeface="Arial" panose="020B0604020202020204" pitchFamily="34" charset="0"/>
                <a:cs typeface="Arial" panose="020B0604020202020204" pitchFamily="34" charset="0"/>
              </a:rPr>
              <a:t>Martins, &amp; </a:t>
            </a:r>
            <a:r>
              <a:rPr lang="de-DE" sz="1000" dirty="0" smtClean="0">
                <a:latin typeface="Arial" panose="020B0604020202020204" pitchFamily="34" charset="0"/>
                <a:cs typeface="Arial" panose="020B0604020202020204" pitchFamily="34" charset="0"/>
              </a:rPr>
              <a:t>C Gries</a:t>
            </a:r>
            <a:r>
              <a:rPr lang="de-DE" sz="1000" dirty="0">
                <a:latin typeface="Arial" panose="020B0604020202020204" pitchFamily="34" charset="0"/>
                <a:cs typeface="Arial" panose="020B0604020202020204" pitchFamily="34" charset="0"/>
              </a:rPr>
              <a:t>. 2017. Ansätze zur </a:t>
            </a:r>
            <a:r>
              <a:rPr lang="de-DE" sz="1000" dirty="0" smtClean="0">
                <a:latin typeface="Arial" panose="020B0604020202020204" pitchFamily="34" charset="0"/>
                <a:cs typeface="Arial" panose="020B0604020202020204" pitchFamily="34" charset="0"/>
              </a:rPr>
              <a:t/>
            </a:r>
            <a:br>
              <a:rPr lang="de-DE" sz="1000" dirty="0" smtClean="0">
                <a:latin typeface="Arial" panose="020B0604020202020204" pitchFamily="34" charset="0"/>
                <a:cs typeface="Arial" panose="020B0604020202020204" pitchFamily="34" charset="0"/>
              </a:rPr>
            </a:br>
            <a:r>
              <a:rPr lang="de-DE" sz="1000" dirty="0" smtClean="0">
                <a:latin typeface="Arial" panose="020B0604020202020204" pitchFamily="34" charset="0"/>
                <a:cs typeface="Arial" panose="020B0604020202020204" pitchFamily="34" charset="0"/>
              </a:rPr>
              <a:t>Glasfaser-Erschließung </a:t>
            </a:r>
            <a:r>
              <a:rPr lang="de-DE" sz="1000" dirty="0">
                <a:latin typeface="Arial" panose="020B0604020202020204" pitchFamily="34" charset="0"/>
                <a:cs typeface="Arial" panose="020B0604020202020204" pitchFamily="34" charset="0"/>
              </a:rPr>
              <a:t>unterversorgter Gebiete. Bad Honnef: WIK-</a:t>
            </a:r>
            <a:r>
              <a:rPr lang="de-DE" sz="1000" dirty="0" err="1">
                <a:latin typeface="Arial" panose="020B0604020202020204" pitchFamily="34" charset="0"/>
                <a:cs typeface="Arial" panose="020B0604020202020204" pitchFamily="34" charset="0"/>
              </a:rPr>
              <a:t>Consult</a:t>
            </a:r>
            <a:r>
              <a:rPr lang="de-DE" sz="1000" dirty="0">
                <a:latin typeface="Arial" panose="020B0604020202020204" pitchFamily="34" charset="0"/>
                <a:cs typeface="Arial" panose="020B0604020202020204" pitchFamily="34" charset="0"/>
              </a:rPr>
              <a:t>.</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
            </a:r>
            <a:br>
              <a:rPr lang="de-DE" sz="1000" dirty="0">
                <a:latin typeface="Arial" panose="020B0604020202020204" pitchFamily="34" charset="0"/>
                <a:cs typeface="Arial" panose="020B0604020202020204" pitchFamily="34" charset="0"/>
              </a:rPr>
            </a:br>
            <a:r>
              <a:rPr lang="de-DE" sz="1000" dirty="0">
                <a:latin typeface="Arial" panose="020B0604020202020204" pitchFamily="34" charset="0"/>
                <a:cs typeface="Arial" panose="020B0604020202020204" pitchFamily="34" charset="0"/>
              </a:rPr>
              <a:t>Wernick, </a:t>
            </a:r>
            <a:r>
              <a:rPr lang="de-DE" sz="1000" dirty="0" smtClean="0">
                <a:latin typeface="Arial" panose="020B0604020202020204" pitchFamily="34" charset="0"/>
                <a:cs typeface="Arial" panose="020B0604020202020204" pitchFamily="34" charset="0"/>
              </a:rPr>
              <a:t>C, S Strube </a:t>
            </a:r>
            <a:r>
              <a:rPr lang="de-DE" sz="1000" dirty="0">
                <a:latin typeface="Arial" panose="020B0604020202020204" pitchFamily="34" charset="0"/>
                <a:cs typeface="Arial" panose="020B0604020202020204" pitchFamily="34" charset="0"/>
              </a:rPr>
              <a:t>Martins, </a:t>
            </a:r>
            <a:r>
              <a:rPr lang="de-DE" sz="1000" dirty="0" smtClean="0">
                <a:latin typeface="Arial" panose="020B0604020202020204" pitchFamily="34" charset="0"/>
                <a:cs typeface="Arial" panose="020B0604020202020204" pitchFamily="34" charset="0"/>
              </a:rPr>
              <a:t>C Bender</a:t>
            </a:r>
            <a:r>
              <a:rPr lang="de-DE" sz="1000" dirty="0">
                <a:latin typeface="Arial" panose="020B0604020202020204" pitchFamily="34" charset="0"/>
                <a:cs typeface="Arial" panose="020B0604020202020204" pitchFamily="34" charset="0"/>
              </a:rPr>
              <a:t>, &amp; </a:t>
            </a:r>
            <a:r>
              <a:rPr lang="de-DE" sz="1000" dirty="0" smtClean="0">
                <a:latin typeface="Arial" panose="020B0604020202020204" pitchFamily="34" charset="0"/>
                <a:cs typeface="Arial" panose="020B0604020202020204" pitchFamily="34" charset="0"/>
              </a:rPr>
              <a:t>C Gries</a:t>
            </a:r>
            <a:r>
              <a:rPr lang="de-DE" sz="1000" dirty="0">
                <a:latin typeface="Arial" panose="020B0604020202020204" pitchFamily="34" charset="0"/>
                <a:cs typeface="Arial" panose="020B0604020202020204" pitchFamily="34" charset="0"/>
              </a:rPr>
              <a:t>. 2016. Markt- und </a:t>
            </a:r>
            <a:r>
              <a:rPr lang="de-DE" sz="1000" dirty="0" smtClean="0">
                <a:latin typeface="Arial" panose="020B0604020202020204" pitchFamily="34" charset="0"/>
                <a:cs typeface="Arial" panose="020B0604020202020204" pitchFamily="34" charset="0"/>
              </a:rPr>
              <a:t/>
            </a:r>
            <a:br>
              <a:rPr lang="de-DE" sz="1000" dirty="0" smtClean="0">
                <a:latin typeface="Arial" panose="020B0604020202020204" pitchFamily="34" charset="0"/>
                <a:cs typeface="Arial" panose="020B0604020202020204" pitchFamily="34" charset="0"/>
              </a:rPr>
            </a:br>
            <a:r>
              <a:rPr lang="de-DE" sz="1000" dirty="0" smtClean="0">
                <a:latin typeface="Arial" panose="020B0604020202020204" pitchFamily="34" charset="0"/>
                <a:cs typeface="Arial" panose="020B0604020202020204" pitchFamily="34" charset="0"/>
              </a:rPr>
              <a:t>Nutzungsanalyse </a:t>
            </a:r>
            <a:r>
              <a:rPr lang="de-DE" sz="1000" dirty="0">
                <a:latin typeface="Arial" panose="020B0604020202020204" pitchFamily="34" charset="0"/>
                <a:cs typeface="Arial" panose="020B0604020202020204" pitchFamily="34" charset="0"/>
              </a:rPr>
              <a:t>von </a:t>
            </a:r>
            <a:r>
              <a:rPr lang="de-DE" sz="1000" dirty="0" err="1">
                <a:latin typeface="Arial" panose="020B0604020202020204" pitchFamily="34" charset="0"/>
                <a:cs typeface="Arial" panose="020B0604020202020204" pitchFamily="34" charset="0"/>
              </a:rPr>
              <a:t>hochbitratigen</a:t>
            </a:r>
            <a:r>
              <a:rPr lang="de-DE" sz="1000" dirty="0">
                <a:latin typeface="Arial" panose="020B0604020202020204" pitchFamily="34" charset="0"/>
                <a:cs typeface="Arial" panose="020B0604020202020204" pitchFamily="34" charset="0"/>
              </a:rPr>
              <a:t> TK-Diensten für Unternehmen der </a:t>
            </a:r>
            <a:r>
              <a:rPr lang="de-DE" sz="1000" dirty="0" smtClean="0">
                <a:latin typeface="Arial" panose="020B0604020202020204" pitchFamily="34" charset="0"/>
                <a:cs typeface="Arial" panose="020B0604020202020204" pitchFamily="34" charset="0"/>
              </a:rPr>
              <a:t/>
            </a:r>
            <a:br>
              <a:rPr lang="de-DE" sz="1000" dirty="0" smtClean="0">
                <a:latin typeface="Arial" panose="020B0604020202020204" pitchFamily="34" charset="0"/>
                <a:cs typeface="Arial" panose="020B0604020202020204" pitchFamily="34" charset="0"/>
              </a:rPr>
            </a:br>
            <a:r>
              <a:rPr lang="de-DE" sz="1000" dirty="0" smtClean="0">
                <a:latin typeface="Arial" panose="020B0604020202020204" pitchFamily="34" charset="0"/>
                <a:cs typeface="Arial" panose="020B0604020202020204" pitchFamily="34" charset="0"/>
              </a:rPr>
              <a:t>gewerblichen </a:t>
            </a:r>
            <a:r>
              <a:rPr lang="de-DE" sz="1000" dirty="0">
                <a:latin typeface="Arial" panose="020B0604020202020204" pitchFamily="34" charset="0"/>
                <a:cs typeface="Arial" panose="020B0604020202020204" pitchFamily="34" charset="0"/>
              </a:rPr>
              <a:t>Wirtschaft in Deutschland. Bad Honnef: WIK</a:t>
            </a:r>
            <a:r>
              <a:rPr lang="de-DE" sz="1000" dirty="0" smtClean="0">
                <a:latin typeface="Arial" panose="020B0604020202020204" pitchFamily="34" charset="0"/>
                <a:cs typeface="Arial" panose="020B0604020202020204" pitchFamily="34" charset="0"/>
              </a:rPr>
              <a:t>.</a:t>
            </a:r>
            <a:br>
              <a:rPr lang="de-DE" sz="1000" dirty="0" smtClean="0">
                <a:latin typeface="Arial" panose="020B0604020202020204" pitchFamily="34" charset="0"/>
                <a:cs typeface="Arial" panose="020B0604020202020204" pitchFamily="34" charset="0"/>
              </a:rPr>
            </a:br>
            <a:r>
              <a:rPr lang="de-DE" sz="1000" dirty="0" smtClean="0">
                <a:latin typeface="Arial" panose="020B0604020202020204" pitchFamily="34" charset="0"/>
                <a:cs typeface="Arial" panose="020B0604020202020204" pitchFamily="34" charset="0"/>
              </a:rPr>
              <a:t/>
            </a:r>
            <a:br>
              <a:rPr lang="de-DE" sz="1000" dirty="0" smtClean="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Wernick, </a:t>
            </a:r>
            <a:r>
              <a:rPr lang="en-US" sz="1000" dirty="0" smtClean="0">
                <a:latin typeface="Arial" panose="020B0604020202020204" pitchFamily="34" charset="0"/>
                <a:cs typeface="Arial" panose="020B0604020202020204" pitchFamily="34" charset="0"/>
              </a:rPr>
              <a:t>C, </a:t>
            </a:r>
            <a:r>
              <a:rPr lang="en-US" sz="1000" dirty="0">
                <a:latin typeface="Arial" panose="020B0604020202020204" pitchFamily="34" charset="0"/>
                <a:cs typeface="Arial" panose="020B0604020202020204" pitchFamily="34" charset="0"/>
              </a:rPr>
              <a:t>&amp; </a:t>
            </a:r>
            <a:r>
              <a:rPr lang="en-US" sz="1000" dirty="0" smtClean="0">
                <a:latin typeface="Arial" panose="020B0604020202020204" pitchFamily="34" charset="0"/>
                <a:cs typeface="Arial" panose="020B0604020202020204" pitchFamily="34" charset="0"/>
              </a:rPr>
              <a:t>C Bender</a:t>
            </a:r>
            <a:r>
              <a:rPr lang="en-US" sz="1000" dirty="0">
                <a:latin typeface="Arial" panose="020B0604020202020204" pitchFamily="34" charset="0"/>
                <a:cs typeface="Arial" panose="020B0604020202020204" pitchFamily="34" charset="0"/>
              </a:rPr>
              <a:t>. 2016. The Role of Municipalities for Broadband </a:t>
            </a:r>
            <a:r>
              <a:rPr lang="en-US" sz="1000" dirty="0" smtClean="0">
                <a:latin typeface="Arial" panose="020B0604020202020204" pitchFamily="34" charset="0"/>
                <a:cs typeface="Arial" panose="020B0604020202020204" pitchFamily="34" charset="0"/>
              </a:rPr>
              <a:t/>
            </a:r>
            <a:br>
              <a:rPr lang="en-US" sz="1000" dirty="0" smtClean="0">
                <a:latin typeface="Arial" panose="020B0604020202020204" pitchFamily="34" charset="0"/>
                <a:cs typeface="Arial" panose="020B0604020202020204" pitchFamily="34" charset="0"/>
              </a:rPr>
            </a:br>
            <a:r>
              <a:rPr lang="en-US" sz="1000" dirty="0" smtClean="0">
                <a:latin typeface="Arial" panose="020B0604020202020204" pitchFamily="34" charset="0"/>
                <a:cs typeface="Arial" panose="020B0604020202020204" pitchFamily="34" charset="0"/>
              </a:rPr>
              <a:t>Deployment </a:t>
            </a:r>
            <a:r>
              <a:rPr lang="en-US" sz="1000" dirty="0">
                <a:latin typeface="Arial" panose="020B0604020202020204" pitchFamily="34" charset="0"/>
                <a:cs typeface="Arial" panose="020B0604020202020204" pitchFamily="34" charset="0"/>
              </a:rPr>
              <a:t>in Rural Areas: An Economic Perspective. Bad </a:t>
            </a:r>
            <a:r>
              <a:rPr lang="en-US" sz="1000" dirty="0" err="1">
                <a:latin typeface="Arial" panose="020B0604020202020204" pitchFamily="34" charset="0"/>
                <a:cs typeface="Arial" panose="020B0604020202020204" pitchFamily="34" charset="0"/>
              </a:rPr>
              <a:t>Honnef</a:t>
            </a:r>
            <a:r>
              <a:rPr lang="en-US" sz="1000" dirty="0">
                <a:latin typeface="Arial" panose="020B0604020202020204" pitchFamily="34" charset="0"/>
                <a:cs typeface="Arial" panose="020B0604020202020204" pitchFamily="34" charset="0"/>
              </a:rPr>
              <a:t>: WIK.</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9355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5197" y="0"/>
            <a:ext cx="7753306" cy="4860000"/>
            <a:chOff x="5197" y="0"/>
            <a:chExt cx="7753306" cy="4860000"/>
          </a:xfrm>
        </p:grpSpPr>
        <p:pic>
          <p:nvPicPr>
            <p:cNvPr id="2" name="Grafik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a:ext>
              </a:extLst>
            </a:blip>
            <a:stretch>
              <a:fillRect/>
            </a:stretch>
          </p:blipFill>
          <p:spPr>
            <a:xfrm>
              <a:off x="467544" y="0"/>
              <a:ext cx="7290959" cy="4860000"/>
            </a:xfrm>
            <a:prstGeom prst="rect">
              <a:avLst/>
            </a:prstGeom>
          </p:spPr>
        </p:pic>
        <p:pic>
          <p:nvPicPr>
            <p:cNvPr id="3" name="Grafik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a:ext>
              </a:extLst>
            </a:blip>
            <a:srcRect r="93361"/>
            <a:stretch/>
          </p:blipFill>
          <p:spPr>
            <a:xfrm>
              <a:off x="5197" y="0"/>
              <a:ext cx="916078" cy="4860000"/>
            </a:xfrm>
            <a:prstGeom prst="rect">
              <a:avLst/>
            </a:prstGeom>
          </p:spPr>
        </p:pic>
      </p:grpSp>
      <p:pic>
        <p:nvPicPr>
          <p:cNvPr id="4" name="Grafik 3"/>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6000"/>
                    </a14:imgEffect>
                  </a14:imgLayer>
                </a14:imgProps>
              </a:ext>
              <a:ext uri="{28A0092B-C50C-407E-A947-70E740481C1C}">
                <a14:useLocalDpi xmlns:a14="http://schemas.microsoft.com/office/drawing/2010/main"/>
              </a:ext>
            </a:extLst>
          </a:blip>
          <a:srcRect l="53759"/>
          <a:stretch/>
        </p:blipFill>
        <p:spPr>
          <a:xfrm>
            <a:off x="4531056" y="0"/>
            <a:ext cx="4612943" cy="4860000"/>
          </a:xfrm>
          <a:prstGeom prst="rect">
            <a:avLst/>
          </a:prstGeom>
        </p:spPr>
      </p:pic>
      <p:sp>
        <p:nvSpPr>
          <p:cNvPr id="6" name="Textfeld 5"/>
          <p:cNvSpPr txBox="1"/>
          <p:nvPr/>
        </p:nvSpPr>
        <p:spPr>
          <a:xfrm>
            <a:off x="4531057" y="2643758"/>
            <a:ext cx="4289416" cy="1815882"/>
          </a:xfrm>
          <a:prstGeom prst="rect">
            <a:avLst/>
          </a:prstGeom>
          <a:noFill/>
        </p:spPr>
        <p:txBody>
          <a:bodyPr wrap="square" rtlCol="0">
            <a:spAutoFit/>
          </a:bodyPr>
          <a:lstStyle/>
          <a:p>
            <a:r>
              <a:rPr lang="de-DE" sz="4000" i="1" dirty="0" err="1" smtClean="0">
                <a:solidFill>
                  <a:schemeClr val="bg1"/>
                </a:solidFill>
                <a:latin typeface="Arial" panose="020B0604020202020204" pitchFamily="34" charset="0"/>
                <a:cs typeface="Arial" panose="020B0604020202020204" pitchFamily="34" charset="0"/>
              </a:rPr>
              <a:t>Our</a:t>
            </a:r>
            <a:r>
              <a:rPr lang="de-DE" sz="4000" i="1" dirty="0" smtClean="0">
                <a:solidFill>
                  <a:schemeClr val="bg1"/>
                </a:solidFill>
                <a:latin typeface="Arial" panose="020B0604020202020204" pitchFamily="34" charset="0"/>
                <a:cs typeface="Arial" panose="020B0604020202020204" pitchFamily="34" charset="0"/>
              </a:rPr>
              <a:t> </a:t>
            </a:r>
            <a:r>
              <a:rPr lang="de-DE" sz="4000" i="1" dirty="0" err="1" smtClean="0">
                <a:solidFill>
                  <a:schemeClr val="bg1"/>
                </a:solidFill>
                <a:latin typeface="Arial" panose="020B0604020202020204" pitchFamily="34" charset="0"/>
                <a:cs typeface="Arial" panose="020B0604020202020204" pitchFamily="34" charset="0"/>
              </a:rPr>
              <a:t>Methodology</a:t>
            </a:r>
            <a:r>
              <a:rPr lang="de-DE" sz="4000" i="1" dirty="0" smtClean="0">
                <a:solidFill>
                  <a:schemeClr val="bg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de-DE" dirty="0" err="1" smtClean="0">
                <a:solidFill>
                  <a:schemeClr val="bg1"/>
                </a:solidFill>
                <a:latin typeface="Arial" panose="020B0604020202020204" pitchFamily="34" charset="0"/>
                <a:cs typeface="Arial" panose="020B0604020202020204" pitchFamily="34" charset="0"/>
              </a:rPr>
              <a:t>Representative</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survey</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of</a:t>
            </a:r>
            <a:r>
              <a:rPr lang="de-DE" dirty="0" smtClean="0">
                <a:solidFill>
                  <a:schemeClr val="bg1"/>
                </a:solidFill>
                <a:latin typeface="Arial" panose="020B0604020202020204" pitchFamily="34" charset="0"/>
                <a:cs typeface="Arial" panose="020B0604020202020204" pitchFamily="34" charset="0"/>
              </a:rPr>
              <a:t> 1018 </a:t>
            </a:r>
            <a:r>
              <a:rPr lang="de-DE" dirty="0" err="1" smtClean="0">
                <a:solidFill>
                  <a:schemeClr val="bg1"/>
                </a:solidFill>
                <a:latin typeface="Arial" panose="020B0604020202020204" pitchFamily="34" charset="0"/>
                <a:cs typeface="Arial" panose="020B0604020202020204" pitchFamily="34" charset="0"/>
              </a:rPr>
              <a:t>Swedish</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consumers</a:t>
            </a:r>
            <a:endParaRPr lang="de-DE" dirty="0" smtClean="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dirty="0" smtClean="0">
                <a:solidFill>
                  <a:schemeClr val="bg1"/>
                </a:solidFill>
                <a:latin typeface="Arial" panose="020B0604020202020204" pitchFamily="34" charset="0"/>
                <a:cs typeface="Arial" panose="020B0604020202020204" pitchFamily="34" charset="0"/>
              </a:rPr>
              <a:t>Case Study in </a:t>
            </a:r>
            <a:r>
              <a:rPr lang="de-DE" dirty="0" err="1" smtClean="0">
                <a:solidFill>
                  <a:schemeClr val="bg1"/>
                </a:solidFill>
                <a:latin typeface="Arial" panose="020B0604020202020204" pitchFamily="34" charset="0"/>
                <a:cs typeface="Arial" panose="020B0604020202020204" pitchFamily="34" charset="0"/>
              </a:rPr>
              <a:t>Sweden</a:t>
            </a:r>
            <a:endParaRPr lang="de-DE" dirty="0" smtClean="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dirty="0" smtClean="0">
                <a:solidFill>
                  <a:schemeClr val="bg1"/>
                </a:solidFill>
                <a:latin typeface="Arial" panose="020B0604020202020204" pitchFamily="34" charset="0"/>
                <a:cs typeface="Arial" panose="020B0604020202020204" pitchFamily="34" charset="0"/>
              </a:rPr>
              <a:t>Case Study in </a:t>
            </a:r>
            <a:r>
              <a:rPr lang="de-DE" dirty="0" err="1" smtClean="0">
                <a:solidFill>
                  <a:schemeClr val="bg1"/>
                </a:solidFill>
                <a:latin typeface="Arial" panose="020B0604020202020204" pitchFamily="34" charset="0"/>
                <a:cs typeface="Arial" panose="020B0604020202020204" pitchFamily="34" charset="0"/>
              </a:rPr>
              <a:t>the</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Netherlands</a:t>
            </a:r>
            <a:endParaRPr lang="de-DE" dirty="0">
              <a:solidFill>
                <a:schemeClr val="bg1"/>
              </a:solidFill>
              <a:latin typeface="Arial" panose="020B0604020202020204" pitchFamily="34" charset="0"/>
              <a:cs typeface="Arial" panose="020B0604020202020204" pitchFamily="34" charset="0"/>
            </a:endParaRPr>
          </a:p>
        </p:txBody>
      </p:sp>
      <p:sp>
        <p:nvSpPr>
          <p:cNvPr id="7" name="Textfeld 6"/>
          <p:cNvSpPr txBox="1"/>
          <p:nvPr/>
        </p:nvSpPr>
        <p:spPr>
          <a:xfrm>
            <a:off x="4531057" y="1203598"/>
            <a:ext cx="4289416" cy="1261884"/>
          </a:xfrm>
          <a:prstGeom prst="rect">
            <a:avLst/>
          </a:prstGeom>
          <a:noFill/>
        </p:spPr>
        <p:txBody>
          <a:bodyPr wrap="square" rtlCol="0">
            <a:spAutoFit/>
          </a:bodyPr>
          <a:lstStyle/>
          <a:p>
            <a:r>
              <a:rPr lang="de-DE" sz="4000" i="1" dirty="0" err="1" smtClean="0">
                <a:solidFill>
                  <a:schemeClr val="bg1"/>
                </a:solidFill>
                <a:latin typeface="Arial" panose="020B0604020202020204" pitchFamily="34" charset="0"/>
                <a:cs typeface="Arial" panose="020B0604020202020204" pitchFamily="34" charset="0"/>
              </a:rPr>
              <a:t>Our</a:t>
            </a:r>
            <a:r>
              <a:rPr lang="de-DE" sz="4000" i="1" dirty="0" smtClean="0">
                <a:solidFill>
                  <a:schemeClr val="bg1"/>
                </a:solidFill>
                <a:latin typeface="Arial" panose="020B0604020202020204" pitchFamily="34" charset="0"/>
                <a:cs typeface="Arial" panose="020B0604020202020204" pitchFamily="34" charset="0"/>
              </a:rPr>
              <a:t> Goal:</a:t>
            </a:r>
          </a:p>
          <a:p>
            <a:pPr marL="457200" indent="-457200">
              <a:buFont typeface="Arial" panose="020B0604020202020204" pitchFamily="34" charset="0"/>
              <a:buChar char="•"/>
            </a:pPr>
            <a:r>
              <a:rPr lang="de-DE" dirty="0" err="1" smtClean="0">
                <a:solidFill>
                  <a:schemeClr val="bg1"/>
                </a:solidFill>
                <a:latin typeface="Arial" panose="020B0604020202020204" pitchFamily="34" charset="0"/>
                <a:cs typeface="Arial" panose="020B0604020202020204" pitchFamily="34" charset="0"/>
              </a:rPr>
              <a:t>Identify</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the</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socio-economic</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benefits</a:t>
            </a:r>
            <a:r>
              <a:rPr lang="de-DE" dirty="0" smtClean="0">
                <a:solidFill>
                  <a:schemeClr val="bg1"/>
                </a:solidFill>
                <a:latin typeface="Arial" panose="020B0604020202020204" pitchFamily="34" charset="0"/>
                <a:cs typeface="Arial" panose="020B0604020202020204" pitchFamily="34" charset="0"/>
              </a:rPr>
              <a:t> </a:t>
            </a:r>
            <a:r>
              <a:rPr lang="de-DE" dirty="0" err="1" smtClean="0">
                <a:solidFill>
                  <a:schemeClr val="bg1"/>
                </a:solidFill>
                <a:latin typeface="Arial" panose="020B0604020202020204" pitchFamily="34" charset="0"/>
                <a:cs typeface="Arial" panose="020B0604020202020204" pitchFamily="34" charset="0"/>
              </a:rPr>
              <a:t>of</a:t>
            </a:r>
            <a:r>
              <a:rPr lang="de-DE" dirty="0" smtClean="0">
                <a:solidFill>
                  <a:schemeClr val="bg1"/>
                </a:solidFill>
                <a:latin typeface="Arial" panose="020B0604020202020204" pitchFamily="34" charset="0"/>
                <a:cs typeface="Arial" panose="020B0604020202020204" pitchFamily="34" charset="0"/>
              </a:rPr>
              <a:t> FTTH</a:t>
            </a:r>
            <a:endParaRPr lang="de-DE"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690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224" b="24630"/>
          <a:stretch/>
        </p:blipFill>
        <p:spPr>
          <a:xfrm>
            <a:off x="-22870" y="-1"/>
            <a:ext cx="9166870" cy="4860000"/>
          </a:xfrm>
          <a:prstGeom prst="rect">
            <a:avLst/>
          </a:prstGeom>
        </p:spPr>
      </p:pic>
      <p:sp>
        <p:nvSpPr>
          <p:cNvPr id="5" name="Shape 115"/>
          <p:cNvSpPr/>
          <p:nvPr/>
        </p:nvSpPr>
        <p:spPr>
          <a:xfrm rot="10800000" flipH="1">
            <a:off x="-8465" y="195486"/>
            <a:ext cx="306829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 name="Shape 116"/>
          <p:cNvSpPr txBox="1"/>
          <p:nvPr/>
        </p:nvSpPr>
        <p:spPr>
          <a:xfrm>
            <a:off x="566519" y="290320"/>
            <a:ext cx="2349297" cy="265206"/>
          </a:xfrm>
          <a:prstGeom prst="rect">
            <a:avLst/>
          </a:prstGeom>
          <a:noFill/>
          <a:ln>
            <a:noFill/>
          </a:ln>
        </p:spPr>
        <p:txBody>
          <a:bodyPr lIns="0" tIns="0" rIns="0" bIns="0" anchor="ctr" anchorCtr="0">
            <a:noAutofit/>
          </a:bodyPr>
          <a:lstStyle/>
          <a:p>
            <a:pPr lvl="0">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Methodology</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7" name="Rechteck 6"/>
          <p:cNvSpPr/>
          <p:nvPr/>
        </p:nvSpPr>
        <p:spPr>
          <a:xfrm>
            <a:off x="7248" y="843558"/>
            <a:ext cx="9139396" cy="396044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2"/>
          <p:cNvSpPr>
            <a:spLocks noGrp="1"/>
          </p:cNvSpPr>
          <p:nvPr/>
        </p:nvSpPr>
        <p:spPr bwMode="auto">
          <a:xfrm>
            <a:off x="596632" y="987574"/>
            <a:ext cx="8064896" cy="1218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71842" dir="2700000" algn="ctr" rotWithShape="0">
                    <a:srgbClr val="808080">
                      <a:alpha val="50000"/>
                    </a:srgbClr>
                  </a:outerShdw>
                </a:effectLst>
              </a14:hiddenEffects>
            </a:ext>
          </a:extLst>
        </p:spPr>
        <p:txBody>
          <a:bodyPr vert="horz" wrap="square" lIns="0" tIns="0" rIns="0" bIns="0" numCol="1" anchor="t" anchorCtr="0" compatLnSpc="1">
            <a:prstTxWarp prst="textNoShape">
              <a:avLst/>
            </a:prstTxWarp>
            <a:spAutoFit/>
          </a:bodyPr>
          <a:lstStyle>
            <a:lvl1pPr marL="180975" indent="-180975" algn="l" rtl="0" eaLnBrk="1" fontAlgn="base" hangingPunct="1">
              <a:lnSpc>
                <a:spcPct val="110000"/>
              </a:lnSpc>
              <a:spcBef>
                <a:spcPct val="0"/>
              </a:spcBef>
              <a:spcAft>
                <a:spcPct val="80000"/>
              </a:spcAft>
              <a:buClr>
                <a:schemeClr val="accent3"/>
              </a:buClr>
              <a:buFont typeface="Wingdings" pitchFamily="2" charset="2"/>
              <a:buChar char="§"/>
              <a:defRPr>
                <a:solidFill>
                  <a:schemeClr val="tx1"/>
                </a:solidFill>
                <a:latin typeface="+mn-lt"/>
                <a:ea typeface="+mn-ea"/>
                <a:cs typeface="+mn-cs"/>
              </a:defRPr>
            </a:lvl1pPr>
            <a:lvl2pPr marL="715963" indent="-233363" algn="l" rtl="0" eaLnBrk="1" fontAlgn="base" hangingPunct="1">
              <a:lnSpc>
                <a:spcPct val="110000"/>
              </a:lnSpc>
              <a:spcBef>
                <a:spcPct val="0"/>
              </a:spcBef>
              <a:spcAft>
                <a:spcPct val="80000"/>
              </a:spcAft>
              <a:buClr>
                <a:schemeClr val="accent3"/>
              </a:buClr>
              <a:buSzPct val="100000"/>
              <a:buFont typeface="Wingdings" pitchFamily="2" charset="2"/>
              <a:buChar char="Ø"/>
              <a:defRPr>
                <a:solidFill>
                  <a:schemeClr val="tx1"/>
                </a:solidFill>
                <a:latin typeface="+mn-lt"/>
              </a:defRPr>
            </a:lvl2pPr>
            <a:lvl3pPr marL="1085850" indent="-190500" algn="l" rtl="0" eaLnBrk="1" fontAlgn="base" hangingPunct="1">
              <a:lnSpc>
                <a:spcPct val="110000"/>
              </a:lnSpc>
              <a:spcBef>
                <a:spcPct val="0"/>
              </a:spcBef>
              <a:spcAft>
                <a:spcPct val="80000"/>
              </a:spcAft>
              <a:buClr>
                <a:schemeClr val="accent3"/>
              </a:buClr>
              <a:buSzPct val="110000"/>
              <a:buChar char="-"/>
              <a:defRPr sz="1600">
                <a:solidFill>
                  <a:schemeClr val="tx1"/>
                </a:solidFill>
                <a:latin typeface="+mn-lt"/>
              </a:defRPr>
            </a:lvl3pPr>
            <a:lvl4pPr marL="1512888" indent="-179388" algn="l" rtl="0" eaLnBrk="1" fontAlgn="base" hangingPunct="1">
              <a:lnSpc>
                <a:spcPct val="110000"/>
              </a:lnSpc>
              <a:spcBef>
                <a:spcPct val="0"/>
              </a:spcBef>
              <a:spcAft>
                <a:spcPct val="80000"/>
              </a:spcAft>
              <a:buClr>
                <a:schemeClr val="accent3"/>
              </a:buClr>
              <a:buSzPct val="100000"/>
              <a:buChar char="•"/>
              <a:defRPr sz="1600">
                <a:solidFill>
                  <a:schemeClr val="tx1"/>
                </a:solidFill>
                <a:latin typeface="+mn-lt"/>
              </a:defRPr>
            </a:lvl4pPr>
            <a:lvl5pPr marL="1905000" indent="-201613" algn="l" rtl="0" eaLnBrk="1" fontAlgn="base" hangingPunct="1">
              <a:lnSpc>
                <a:spcPct val="110000"/>
              </a:lnSpc>
              <a:spcBef>
                <a:spcPct val="0"/>
              </a:spcBef>
              <a:spcAft>
                <a:spcPct val="80000"/>
              </a:spcAft>
              <a:buClr>
                <a:schemeClr val="accent3"/>
              </a:buClr>
              <a:buSzPct val="130000"/>
              <a:buChar char="·"/>
              <a:defRPr sz="1600">
                <a:solidFill>
                  <a:schemeClr val="tx1"/>
                </a:solidFill>
                <a:latin typeface="+mn-lt"/>
              </a:defRPr>
            </a:lvl5pPr>
            <a:lvl6pPr marL="23622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6pPr>
            <a:lvl7pPr marL="28194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7pPr>
            <a:lvl8pPr marL="32766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8pPr>
            <a:lvl9pPr marL="3733800" indent="-201613" algn="l" rtl="0" eaLnBrk="1" fontAlgn="base" hangingPunct="1">
              <a:lnSpc>
                <a:spcPct val="110000"/>
              </a:lnSpc>
              <a:spcBef>
                <a:spcPct val="0"/>
              </a:spcBef>
              <a:spcAft>
                <a:spcPct val="80000"/>
              </a:spcAft>
              <a:buClr>
                <a:schemeClr val="accent1"/>
              </a:buClr>
              <a:buSzPct val="130000"/>
              <a:buChar char="·"/>
              <a:defRPr sz="1600">
                <a:solidFill>
                  <a:schemeClr val="tx1"/>
                </a:solidFill>
                <a:latin typeface="+mn-lt"/>
              </a:defRPr>
            </a:lvl9pPr>
          </a:lstStyle>
          <a:p>
            <a:pPr marL="0" indent="0">
              <a:buClr>
                <a:srgbClr val="0080CC"/>
              </a:buClr>
              <a:buNone/>
            </a:pPr>
            <a:r>
              <a:rPr lang="en-US" sz="1200">
                <a:solidFill>
                  <a:srgbClr val="000000"/>
                </a:solidFill>
                <a:latin typeface="Arial"/>
              </a:rPr>
              <a:t>The online survey for this study was conducted with a representative sample of 1018 consumers between 29 September 2017 and 2 October 2017 by the international market research institute YouGov. </a:t>
            </a:r>
            <a:br>
              <a:rPr lang="en-US" sz="1200">
                <a:solidFill>
                  <a:srgbClr val="000000"/>
                </a:solidFill>
                <a:latin typeface="Arial"/>
              </a:rPr>
            </a:br>
            <a:r>
              <a:rPr lang="en-US" sz="1200">
                <a:solidFill>
                  <a:srgbClr val="000000"/>
                </a:solidFill>
                <a:latin typeface="Arial"/>
              </a:rPr>
              <a:t>The results were weighted to draw representative conclusions for the Swedish population (age 18+). For the purposes of comparison a representative survey conducted in Sweden in 2014 by YouGov (n=1122) and a survey conducted on behalf of the FTTH Council Europe in Sweden in 2009 (n=167) were used. </a:t>
            </a:r>
            <a:r>
              <a:rPr lang="en-US" sz="1200" smtClean="0">
                <a:solidFill>
                  <a:srgbClr val="000000"/>
                </a:solidFill>
                <a:latin typeface="Arial"/>
              </a:rPr>
              <a:t>The </a:t>
            </a:r>
            <a:r>
              <a:rPr lang="en-US" sz="1200">
                <a:solidFill>
                  <a:srgbClr val="000000"/>
                </a:solidFill>
                <a:latin typeface="Arial"/>
              </a:rPr>
              <a:t>sample of the present survey comprised the following participants:</a:t>
            </a:r>
            <a:endParaRPr lang="en-US" sz="1200" dirty="0">
              <a:solidFill>
                <a:srgbClr val="000000"/>
              </a:solidFill>
              <a:latin typeface="Arial"/>
            </a:endParaRPr>
          </a:p>
        </p:txBody>
      </p:sp>
      <p:sp>
        <p:nvSpPr>
          <p:cNvPr id="3" name="Rechteck 2"/>
          <p:cNvSpPr/>
          <p:nvPr/>
        </p:nvSpPr>
        <p:spPr>
          <a:xfrm>
            <a:off x="596632" y="3978576"/>
            <a:ext cx="8031712" cy="609398"/>
          </a:xfrm>
          <a:prstGeom prst="rect">
            <a:avLst/>
          </a:prstGeom>
        </p:spPr>
        <p:txBody>
          <a:bodyPr wrap="square" lIns="0" tIns="0" rIns="0" bIns="0">
            <a:spAutoFit/>
          </a:bodyPr>
          <a:lstStyle/>
          <a:p>
            <a:pPr fontAlgn="base">
              <a:lnSpc>
                <a:spcPct val="110000"/>
              </a:lnSpc>
              <a:spcBef>
                <a:spcPct val="0"/>
              </a:spcBef>
              <a:spcAft>
                <a:spcPct val="80000"/>
              </a:spcAft>
              <a:buClr>
                <a:srgbClr val="0080CC"/>
              </a:buClr>
            </a:pPr>
            <a:r>
              <a:rPr lang="en-US" sz="1200">
                <a:solidFill>
                  <a:srgbClr val="000000"/>
                </a:solidFill>
                <a:latin typeface="Arial"/>
              </a:rPr>
              <a:t>In addition, case studies were conducted for cities of various sizes in Sweden and for Nuenen in the Netherlands. For these WIK-Consult used desk research as well as telephone and personal interviews with stakeholders in the municipalities considered.</a:t>
            </a:r>
          </a:p>
        </p:txBody>
      </p:sp>
      <p:graphicFrame>
        <p:nvGraphicFramePr>
          <p:cNvPr id="8" name="Tabelle 7"/>
          <p:cNvGraphicFramePr>
            <a:graphicFrameLocks noGrp="1"/>
          </p:cNvGraphicFramePr>
          <p:nvPr>
            <p:extLst>
              <p:ext uri="{D42A27DB-BD31-4B8C-83A1-F6EECF244321}">
                <p14:modId xmlns:p14="http://schemas.microsoft.com/office/powerpoint/2010/main" val="753006024"/>
              </p:ext>
            </p:extLst>
          </p:nvPr>
        </p:nvGraphicFramePr>
        <p:xfrm>
          <a:off x="543824" y="2462950"/>
          <a:ext cx="1779240" cy="548640"/>
        </p:xfrm>
        <a:graphic>
          <a:graphicData uri="http://schemas.openxmlformats.org/drawingml/2006/table">
            <a:tbl>
              <a:tblPr firstRow="1" bandRow="1"/>
              <a:tblGrid>
                <a:gridCol w="889620">
                  <a:extLst>
                    <a:ext uri="{9D8B030D-6E8A-4147-A177-3AD203B41FA5}">
                      <a16:colId xmlns="" xmlns:a16="http://schemas.microsoft.com/office/drawing/2014/main" val="20000"/>
                    </a:ext>
                  </a:extLst>
                </a:gridCol>
                <a:gridCol w="889620">
                  <a:extLst>
                    <a:ext uri="{9D8B030D-6E8A-4147-A177-3AD203B41FA5}">
                      <a16:colId xmlns="" xmlns:a16="http://schemas.microsoft.com/office/drawing/2014/main" val="20001"/>
                    </a:ext>
                  </a:extLst>
                </a:gridCol>
              </a:tblGrid>
              <a:tr h="25202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1200" b="0" noProof="0" dirty="0">
                          <a:solidFill>
                            <a:schemeClr val="tx1"/>
                          </a:solidFill>
                        </a:rPr>
                        <a:t>Female</a:t>
                      </a: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Male</a:t>
                      </a: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5202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512</a:t>
                      </a: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506</a:t>
                      </a: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0" name="Textfeld 9"/>
          <p:cNvSpPr txBox="1"/>
          <p:nvPr/>
        </p:nvSpPr>
        <p:spPr>
          <a:xfrm>
            <a:off x="543824" y="2211710"/>
            <a:ext cx="3024336" cy="276999"/>
          </a:xfrm>
          <a:prstGeom prst="rect">
            <a:avLst/>
          </a:prstGeom>
          <a:noFill/>
        </p:spPr>
        <p:txBody>
          <a:bodyPr wrap="square" rtlCol="0">
            <a:spAutoFit/>
          </a:bodyPr>
          <a:lstStyle/>
          <a:p>
            <a:pPr eaLnBrk="0" fontAlgn="base" hangingPunct="0">
              <a:spcBef>
                <a:spcPct val="50000"/>
              </a:spcBef>
              <a:spcAft>
                <a:spcPct val="0"/>
              </a:spcAft>
            </a:pPr>
            <a:r>
              <a:rPr lang="de-DE" sz="1200" b="1" u="sng" dirty="0">
                <a:solidFill>
                  <a:srgbClr val="000000"/>
                </a:solidFill>
                <a:latin typeface="Arial" charset="0"/>
              </a:rPr>
              <a:t>Sex</a:t>
            </a:r>
          </a:p>
        </p:txBody>
      </p:sp>
      <p:graphicFrame>
        <p:nvGraphicFramePr>
          <p:cNvPr id="11" name="Tabelle 10"/>
          <p:cNvGraphicFramePr>
            <a:graphicFrameLocks noGrp="1"/>
          </p:cNvGraphicFramePr>
          <p:nvPr>
            <p:extLst>
              <p:ext uri="{D42A27DB-BD31-4B8C-83A1-F6EECF244321}">
                <p14:modId xmlns:p14="http://schemas.microsoft.com/office/powerpoint/2010/main" val="1657106494"/>
              </p:ext>
            </p:extLst>
          </p:nvPr>
        </p:nvGraphicFramePr>
        <p:xfrm>
          <a:off x="3280129" y="2466864"/>
          <a:ext cx="4515545" cy="548640"/>
        </p:xfrm>
        <a:graphic>
          <a:graphicData uri="http://schemas.openxmlformats.org/drawingml/2006/table">
            <a:tbl>
              <a:tblPr firstRow="1" bandRow="1"/>
              <a:tblGrid>
                <a:gridCol w="903109">
                  <a:extLst>
                    <a:ext uri="{9D8B030D-6E8A-4147-A177-3AD203B41FA5}">
                      <a16:colId xmlns="" xmlns:a16="http://schemas.microsoft.com/office/drawing/2014/main" val="20000"/>
                    </a:ext>
                  </a:extLst>
                </a:gridCol>
                <a:gridCol w="903109">
                  <a:extLst>
                    <a:ext uri="{9D8B030D-6E8A-4147-A177-3AD203B41FA5}">
                      <a16:colId xmlns="" xmlns:a16="http://schemas.microsoft.com/office/drawing/2014/main" val="20001"/>
                    </a:ext>
                  </a:extLst>
                </a:gridCol>
                <a:gridCol w="903109">
                  <a:extLst>
                    <a:ext uri="{9D8B030D-6E8A-4147-A177-3AD203B41FA5}">
                      <a16:colId xmlns="" xmlns:a16="http://schemas.microsoft.com/office/drawing/2014/main" val="20002"/>
                    </a:ext>
                  </a:extLst>
                </a:gridCol>
                <a:gridCol w="903109">
                  <a:extLst>
                    <a:ext uri="{9D8B030D-6E8A-4147-A177-3AD203B41FA5}">
                      <a16:colId xmlns="" xmlns:a16="http://schemas.microsoft.com/office/drawing/2014/main" val="20003"/>
                    </a:ext>
                  </a:extLst>
                </a:gridCol>
                <a:gridCol w="903109">
                  <a:extLst>
                    <a:ext uri="{9D8B030D-6E8A-4147-A177-3AD203B41FA5}">
                      <a16:colId xmlns="" xmlns:a16="http://schemas.microsoft.com/office/drawing/2014/main" val="20004"/>
                    </a:ext>
                  </a:extLst>
                </a:gridCol>
              </a:tblGrid>
              <a:tr h="273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18–29</a:t>
                      </a: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30–39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40–49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50–59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60+</a:t>
                      </a: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736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199</a:t>
                      </a: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162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169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161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327</a:t>
                      </a: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2" name="Textfeld 11"/>
          <p:cNvSpPr txBox="1"/>
          <p:nvPr/>
        </p:nvSpPr>
        <p:spPr>
          <a:xfrm>
            <a:off x="3280128" y="2215624"/>
            <a:ext cx="3024336" cy="276999"/>
          </a:xfrm>
          <a:prstGeom prst="rect">
            <a:avLst/>
          </a:prstGeom>
          <a:noFill/>
        </p:spPr>
        <p:txBody>
          <a:bodyPr wrap="square" rtlCol="0">
            <a:spAutoFit/>
          </a:bodyPr>
          <a:lstStyle/>
          <a:p>
            <a:pPr eaLnBrk="0" fontAlgn="base" hangingPunct="0">
              <a:spcBef>
                <a:spcPct val="50000"/>
              </a:spcBef>
              <a:spcAft>
                <a:spcPct val="0"/>
              </a:spcAft>
            </a:pPr>
            <a:r>
              <a:rPr lang="de-DE" sz="1200" b="1" u="sng" dirty="0">
                <a:solidFill>
                  <a:srgbClr val="000000"/>
                </a:solidFill>
                <a:latin typeface="Arial" charset="0"/>
              </a:rPr>
              <a:t>Age</a:t>
            </a:r>
          </a:p>
        </p:txBody>
      </p:sp>
      <p:graphicFrame>
        <p:nvGraphicFramePr>
          <p:cNvPr id="13" name="Tabelle 12"/>
          <p:cNvGraphicFramePr>
            <a:graphicFrameLocks noGrp="1"/>
          </p:cNvGraphicFramePr>
          <p:nvPr>
            <p:extLst>
              <p:ext uri="{D42A27DB-BD31-4B8C-83A1-F6EECF244321}">
                <p14:modId xmlns:p14="http://schemas.microsoft.com/office/powerpoint/2010/main" val="2908615729"/>
              </p:ext>
            </p:extLst>
          </p:nvPr>
        </p:nvGraphicFramePr>
        <p:xfrm>
          <a:off x="543824" y="3329279"/>
          <a:ext cx="6675783" cy="548640"/>
        </p:xfrm>
        <a:graphic>
          <a:graphicData uri="http://schemas.openxmlformats.org/drawingml/2006/table">
            <a:tbl>
              <a:tblPr firstRow="1" bandRow="1"/>
              <a:tblGrid>
                <a:gridCol w="795073">
                  <a:extLst>
                    <a:ext uri="{9D8B030D-6E8A-4147-A177-3AD203B41FA5}">
                      <a16:colId xmlns="" xmlns:a16="http://schemas.microsoft.com/office/drawing/2014/main" val="20000"/>
                    </a:ext>
                  </a:extLst>
                </a:gridCol>
                <a:gridCol w="1344207">
                  <a:extLst>
                    <a:ext uri="{9D8B030D-6E8A-4147-A177-3AD203B41FA5}">
                      <a16:colId xmlns="" xmlns:a16="http://schemas.microsoft.com/office/drawing/2014/main" val="20001"/>
                    </a:ext>
                  </a:extLst>
                </a:gridCol>
                <a:gridCol w="1152128">
                  <a:extLst>
                    <a:ext uri="{9D8B030D-6E8A-4147-A177-3AD203B41FA5}">
                      <a16:colId xmlns="" xmlns:a16="http://schemas.microsoft.com/office/drawing/2014/main" val="20002"/>
                    </a:ext>
                  </a:extLst>
                </a:gridCol>
                <a:gridCol w="1368152">
                  <a:extLst>
                    <a:ext uri="{9D8B030D-6E8A-4147-A177-3AD203B41FA5}">
                      <a16:colId xmlns="" xmlns:a16="http://schemas.microsoft.com/office/drawing/2014/main" val="20003"/>
                    </a:ext>
                  </a:extLst>
                </a:gridCol>
                <a:gridCol w="2016223">
                  <a:extLst>
                    <a:ext uri="{9D8B030D-6E8A-4147-A177-3AD203B41FA5}">
                      <a16:colId xmlns="" xmlns:a16="http://schemas.microsoft.com/office/drawing/2014/main" val="20004"/>
                    </a:ext>
                  </a:extLst>
                </a:gridCol>
              </a:tblGrid>
              <a:tr h="19051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de-DE" sz="1200" b="0" dirty="0">
                          <a:solidFill>
                            <a:schemeClr val="tx1"/>
                          </a:solidFill>
                        </a:rPr>
                        <a:t>DSL</a:t>
                      </a: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1200" b="0" noProof="0" dirty="0">
                          <a:solidFill>
                            <a:schemeClr val="tx1"/>
                          </a:solidFill>
                        </a:rPr>
                        <a:t>Cable modem</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1200" b="0" noProof="0" dirty="0">
                          <a:solidFill>
                            <a:schemeClr val="tx1"/>
                          </a:solidFill>
                        </a:rPr>
                        <a:t>Optical fibre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1200" b="0" noProof="0" dirty="0">
                          <a:solidFill>
                            <a:schemeClr val="tx1"/>
                          </a:solidFill>
                        </a:rPr>
                        <a:t>Wireless access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GB" sz="1200" b="0" noProof="0" dirty="0">
                          <a:solidFill>
                            <a:schemeClr val="tx1"/>
                          </a:solidFill>
                        </a:rPr>
                        <a:t>Other/Not sure/ No answer</a:t>
                      </a: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22956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83</a:t>
                      </a:r>
                    </a:p>
                  </a:txBody>
                  <a:tcP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124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412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184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de-DE" sz="1200" dirty="0">
                          <a:solidFill>
                            <a:schemeClr val="tx1"/>
                          </a:solidFill>
                        </a:rPr>
                        <a:t>215</a:t>
                      </a:r>
                    </a:p>
                  </a:txBody>
                  <a:tcP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14" name="Textfeld 13"/>
          <p:cNvSpPr txBox="1"/>
          <p:nvPr/>
        </p:nvSpPr>
        <p:spPr>
          <a:xfrm>
            <a:off x="543824" y="3068687"/>
            <a:ext cx="3024336" cy="335169"/>
          </a:xfrm>
          <a:prstGeom prst="rect">
            <a:avLst/>
          </a:prstGeom>
          <a:noFill/>
        </p:spPr>
        <p:txBody>
          <a:bodyPr wrap="square" rtlCol="0">
            <a:spAutoFit/>
          </a:bodyPr>
          <a:lstStyle/>
          <a:p>
            <a:pPr eaLnBrk="0" fontAlgn="base" hangingPunct="0">
              <a:spcBef>
                <a:spcPct val="50000"/>
              </a:spcBef>
              <a:spcAft>
                <a:spcPct val="0"/>
              </a:spcAft>
            </a:pPr>
            <a:r>
              <a:rPr lang="de-DE" sz="1200" b="1" u="sng" dirty="0">
                <a:solidFill>
                  <a:srgbClr val="000000"/>
                </a:solidFill>
                <a:latin typeface="Arial" charset="0"/>
              </a:rPr>
              <a:t>Technology</a:t>
            </a:r>
          </a:p>
        </p:txBody>
      </p:sp>
      <p:sp>
        <p:nvSpPr>
          <p:cNvPr id="15" name="Rechteck 14"/>
          <p:cNvSpPr/>
          <p:nvPr/>
        </p:nvSpPr>
        <p:spPr>
          <a:xfrm>
            <a:off x="517396" y="4910123"/>
            <a:ext cx="7976271" cy="186409"/>
          </a:xfrm>
          <a:prstGeom prst="rect">
            <a:avLst/>
          </a:prstGeom>
        </p:spPr>
        <p:txBody>
          <a:bodyPr wrap="square" lIns="77925" tIns="38963" rIns="77925" bIns="38963">
            <a:spAutoFit/>
          </a:bodyPr>
          <a:lstStyle/>
          <a:p>
            <a:pPr algn="l"/>
            <a:r>
              <a:rPr lang="en-GB" sz="700" dirty="0">
                <a:latin typeface="Arial" panose="020B0604020202020204" pitchFamily="34" charset="0"/>
                <a:cs typeface="Arial" panose="020B0604020202020204" pitchFamily="34" charset="0"/>
              </a:rPr>
              <a:t>Unweighted numbers.</a:t>
            </a:r>
          </a:p>
        </p:txBody>
      </p:sp>
    </p:spTree>
    <p:extLst>
      <p:ext uri="{BB962C8B-B14F-4D97-AF65-F5344CB8AC3E}">
        <p14:creationId xmlns:p14="http://schemas.microsoft.com/office/powerpoint/2010/main" val="3444653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t="6467"/>
          <a:stretch/>
        </p:blipFill>
        <p:spPr>
          <a:xfrm>
            <a:off x="1552441" y="0"/>
            <a:ext cx="7599893" cy="4860000"/>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t="6561" r="96619"/>
          <a:stretch/>
        </p:blipFill>
        <p:spPr>
          <a:xfrm>
            <a:off x="0" y="0"/>
            <a:ext cx="1824694" cy="4860000"/>
          </a:xfrm>
          <a:prstGeom prst="rect">
            <a:avLst/>
          </a:prstGeom>
        </p:spPr>
      </p:pic>
      <p:sp>
        <p:nvSpPr>
          <p:cNvPr id="4" name="Textfeld 3"/>
          <p:cNvSpPr txBox="1"/>
          <p:nvPr/>
        </p:nvSpPr>
        <p:spPr>
          <a:xfrm>
            <a:off x="2843808" y="483518"/>
            <a:ext cx="1425390" cy="523220"/>
          </a:xfrm>
          <a:prstGeom prst="rect">
            <a:avLst/>
          </a:prstGeom>
          <a:noFill/>
        </p:spPr>
        <p:txBody>
          <a:bodyPr wrap="none" rtlCol="0">
            <a:spAutoFit/>
          </a:bodyPr>
          <a:lstStyle/>
          <a:p>
            <a:r>
              <a:rPr lang="de-DE" sz="2800" dirty="0" smtClean="0">
                <a:latin typeface="Arial" panose="020B0604020202020204" pitchFamily="34" charset="0"/>
                <a:cs typeface="Arial" panose="020B0604020202020204" pitchFamily="34" charset="0"/>
              </a:rPr>
              <a:t>Agenda</a:t>
            </a:r>
            <a:endParaRPr lang="de-DE" sz="2800" dirty="0">
              <a:latin typeface="Arial" panose="020B0604020202020204" pitchFamily="34" charset="0"/>
              <a:cs typeface="Arial" panose="020B0604020202020204" pitchFamily="34" charset="0"/>
            </a:endParaRPr>
          </a:p>
        </p:txBody>
      </p:sp>
      <p:sp>
        <p:nvSpPr>
          <p:cNvPr id="5" name="Textfeld 4"/>
          <p:cNvSpPr txBox="1"/>
          <p:nvPr/>
        </p:nvSpPr>
        <p:spPr>
          <a:xfrm>
            <a:off x="5364088" y="764178"/>
            <a:ext cx="2592288" cy="2646878"/>
          </a:xfrm>
          <a:prstGeom prst="rect">
            <a:avLst/>
          </a:prstGeom>
          <a:noFill/>
        </p:spPr>
        <p:txBody>
          <a:bodyPr wrap="square" rtlCol="0">
            <a:spAutoFit/>
          </a:bodyPr>
          <a:lstStyle/>
          <a:p>
            <a:pPr marL="271463" indent="-271463">
              <a:spcAft>
                <a:spcPts val="1200"/>
              </a:spcAft>
              <a:buFont typeface="Arial" panose="020B0604020202020204" pitchFamily="34" charset="0"/>
              <a:buChar char="•"/>
            </a:pPr>
            <a:r>
              <a:rPr lang="de-DE" dirty="0" smtClean="0">
                <a:latin typeface="Arial" panose="020B0604020202020204" pitchFamily="34" charset="0"/>
                <a:cs typeface="Arial" panose="020B0604020202020204" pitchFamily="34" charset="0"/>
              </a:rPr>
              <a:t>Consumer Survey </a:t>
            </a:r>
            <a:r>
              <a:rPr lang="de-DE" dirty="0" err="1" smtClean="0">
                <a:latin typeface="Arial" panose="020B0604020202020204" pitchFamily="34" charset="0"/>
                <a:cs typeface="Arial" panose="020B0604020202020204" pitchFamily="34" charset="0"/>
              </a:rPr>
              <a:t>Results</a:t>
            </a:r>
            <a:endParaRPr lang="de-DE" dirty="0" smtClean="0">
              <a:latin typeface="Arial" panose="020B0604020202020204" pitchFamily="34" charset="0"/>
              <a:cs typeface="Arial" panose="020B0604020202020204" pitchFamily="34" charset="0"/>
            </a:endParaRPr>
          </a:p>
          <a:p>
            <a:pPr marL="271463" indent="-271463">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Case Study Sweden</a:t>
            </a:r>
          </a:p>
          <a:p>
            <a:pPr marL="271463" indent="-271463">
              <a:spcAft>
                <a:spcPts val="1200"/>
              </a:spcAft>
              <a:buFont typeface="Arial" panose="020B0604020202020204" pitchFamily="34" charset="0"/>
              <a:buChar char="•"/>
            </a:pPr>
            <a:r>
              <a:rPr lang="en-US">
                <a:latin typeface="Arial" panose="020B0604020202020204" pitchFamily="34" charset="0"/>
                <a:cs typeface="Arial" panose="020B0604020202020204" pitchFamily="34" charset="0"/>
              </a:rPr>
              <a:t>Case Study Nuenen (NL)</a:t>
            </a:r>
          </a:p>
          <a:p>
            <a:pPr marL="271463" indent="-271463">
              <a:spcAft>
                <a:spcPts val="1200"/>
              </a:spcAft>
              <a:buFont typeface="Arial" panose="020B0604020202020204" pitchFamily="34" charset="0"/>
              <a:buChar char="•"/>
            </a:pPr>
            <a:r>
              <a:rPr lang="de-DE" smtClean="0">
                <a:latin typeface="Arial" panose="020B0604020202020204" pitchFamily="34" charset="0"/>
                <a:cs typeface="Arial" panose="020B0604020202020204" pitchFamily="34" charset="0"/>
              </a:rPr>
              <a:t>An </a:t>
            </a:r>
            <a:r>
              <a:rPr lang="de-DE" dirty="0" smtClean="0">
                <a:latin typeface="Arial" panose="020B0604020202020204" pitchFamily="34" charset="0"/>
                <a:cs typeface="Arial" panose="020B0604020202020204" pitchFamily="34" charset="0"/>
              </a:rPr>
              <a:t>Outlook</a:t>
            </a:r>
          </a:p>
          <a:p>
            <a:pPr marL="271463" indent="-271463">
              <a:spcAft>
                <a:spcPts val="1200"/>
              </a:spcAft>
              <a:buFont typeface="Arial" panose="020B0604020202020204" pitchFamily="34" charset="0"/>
              <a:buChar char="•"/>
            </a:pPr>
            <a:r>
              <a:rPr lang="de-DE" dirty="0" smtClean="0">
                <a:latin typeface="Arial" panose="020B0604020202020204" pitchFamily="34" charset="0"/>
                <a:cs typeface="Arial" panose="020B0604020202020204" pitchFamily="34" charset="0"/>
              </a:rPr>
              <a:t>Summary</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060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cstate="print">
            <a:extLst>
              <a:ext uri="{28A0092B-C50C-407E-A947-70E740481C1C}">
                <a14:useLocalDpi xmlns:a14="http://schemas.microsoft.com/office/drawing/2010/main"/>
              </a:ext>
            </a:extLst>
          </a:blip>
          <a:srcRect l="1030" t="21097"/>
          <a:stretch/>
        </p:blipFill>
        <p:spPr>
          <a:xfrm>
            <a:off x="-1" y="-8713"/>
            <a:ext cx="9143999" cy="4860000"/>
          </a:xfrm>
          <a:prstGeom prst="rect">
            <a:avLst/>
          </a:prstGeom>
        </p:spPr>
      </p:pic>
      <p:sp>
        <p:nvSpPr>
          <p:cNvPr id="3" name="Shape 106"/>
          <p:cNvSpPr/>
          <p:nvPr/>
        </p:nvSpPr>
        <p:spPr>
          <a:xfrm rot="10800000">
            <a:off x="5093240" y="843558"/>
            <a:ext cx="4050759" cy="2016224"/>
          </a:xfrm>
          <a:prstGeom prst="snip1Rect">
            <a:avLst>
              <a:gd name="adj" fmla="val 27495"/>
            </a:avLst>
          </a:prstGeom>
          <a:solidFill>
            <a:srgbClr val="0E6692">
              <a:alpha val="85098"/>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4" name="Shape 107"/>
          <p:cNvSpPr txBox="1"/>
          <p:nvPr/>
        </p:nvSpPr>
        <p:spPr>
          <a:xfrm>
            <a:off x="5093241" y="1215875"/>
            <a:ext cx="3822022" cy="2059983"/>
          </a:xfrm>
          <a:prstGeom prst="rect">
            <a:avLst/>
          </a:prstGeom>
          <a:noFill/>
          <a:ln>
            <a:noFill/>
          </a:ln>
        </p:spPr>
        <p:txBody>
          <a:bodyPr lIns="91425" tIns="45700" rIns="91425" bIns="45700" anchor="t" anchorCtr="0">
            <a:noAutofit/>
          </a:bodyPr>
          <a:lstStyle/>
          <a:p>
            <a:pPr lvl="0" algn="r">
              <a:spcAft>
                <a:spcPts val="800"/>
              </a:spcAft>
              <a:buClr>
                <a:srgbClr val="FF0000"/>
              </a:buClr>
              <a:buSzPct val="25000"/>
            </a:pPr>
            <a:r>
              <a:rPr lang="de-DE" sz="2400" b="1" dirty="0" smtClean="0">
                <a:solidFill>
                  <a:schemeClr val="lt1"/>
                </a:solidFill>
                <a:latin typeface="Arial" panose="020B0604020202020204" pitchFamily="34" charset="0"/>
                <a:cs typeface="Arial" panose="020B0604020202020204" pitchFamily="34" charset="0"/>
              </a:rPr>
              <a:t>Consumer Survey </a:t>
            </a:r>
            <a:r>
              <a:rPr lang="de-DE" sz="2400" b="1" dirty="0" err="1" smtClean="0">
                <a:solidFill>
                  <a:schemeClr val="lt1"/>
                </a:solidFill>
                <a:latin typeface="Arial" panose="020B0604020202020204" pitchFamily="34" charset="0"/>
                <a:cs typeface="Arial" panose="020B0604020202020204" pitchFamily="34" charset="0"/>
              </a:rPr>
              <a:t>Results</a:t>
            </a:r>
            <a:endParaRPr lang="de-DE" sz="2400" b="1" dirty="0" smtClean="0">
              <a:solidFill>
                <a:schemeClr val="l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17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688472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algn="ctr">
              <a:buClr>
                <a:srgbClr val="000000"/>
              </a:buClr>
              <a:buFont typeface="Arial"/>
              <a:buNone/>
            </a:pPr>
            <a:endParaRPr sz="1400">
              <a:solidFill>
                <a:prstClr val="white"/>
              </a:solidFill>
              <a:latin typeface="Arial"/>
              <a:ea typeface="Arial"/>
              <a:cs typeface="Arial"/>
              <a:sym typeface="Arial"/>
            </a:endParaRPr>
          </a:p>
        </p:txBody>
      </p:sp>
      <p:sp>
        <p:nvSpPr>
          <p:cNvPr id="4" name="Shape 116"/>
          <p:cNvSpPr txBox="1"/>
          <p:nvPr/>
        </p:nvSpPr>
        <p:spPr>
          <a:xfrm>
            <a:off x="566519" y="290320"/>
            <a:ext cx="6237729" cy="265206"/>
          </a:xfrm>
          <a:prstGeom prst="rect">
            <a:avLst/>
          </a:prstGeom>
          <a:noFill/>
          <a:ln>
            <a:noFill/>
          </a:ln>
        </p:spPr>
        <p:txBody>
          <a:bodyPr lIns="0" tIns="0" rIns="0" bIns="0" anchor="ctr" anchorCtr="0">
            <a:noAutofit/>
          </a:bodyPr>
          <a:lstStyle/>
          <a:p>
            <a:pPr>
              <a:buClr>
                <a:srgbClr val="FFFFFF"/>
              </a:buClr>
              <a:buSzPct val="25000"/>
            </a:pPr>
            <a:r>
              <a:rPr lang="en-US" sz="2400">
                <a:solidFill>
                  <a:srgbClr val="FFFFFF"/>
                </a:solidFill>
                <a:sym typeface="Arial"/>
              </a:rPr>
              <a:t>Overview of the study</a:t>
            </a: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4" name="TextBox 6"/>
          <p:cNvSpPr txBox="1"/>
          <p:nvPr/>
        </p:nvSpPr>
        <p:spPr>
          <a:xfrm>
            <a:off x="487440" y="1204929"/>
            <a:ext cx="5740744" cy="373436"/>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endParaRPr lang="en-GB" dirty="0">
              <a:solidFill>
                <a:srgbClr val="000000"/>
              </a:solidFill>
              <a:latin typeface="Arial"/>
            </a:endParaRPr>
          </a:p>
        </p:txBody>
      </p:sp>
      <p:sp>
        <p:nvSpPr>
          <p:cNvPr id="8" name="TextBox 6"/>
          <p:cNvSpPr txBox="1"/>
          <p:nvPr/>
        </p:nvSpPr>
        <p:spPr>
          <a:xfrm>
            <a:off x="487440" y="987574"/>
            <a:ext cx="8405040" cy="3634841"/>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To understand the socio-economic benefits of FTTH in Sweden a representative survey of </a:t>
            </a:r>
            <a:r>
              <a:rPr lang="en-US" sz="1400" smtClean="0">
                <a:solidFill>
                  <a:srgbClr val="000000"/>
                </a:solidFill>
                <a:latin typeface="Arial"/>
              </a:rPr>
              <a:t/>
            </a:r>
            <a:br>
              <a:rPr lang="en-US" sz="1400" smtClean="0">
                <a:solidFill>
                  <a:srgbClr val="000000"/>
                </a:solidFill>
                <a:latin typeface="Arial"/>
              </a:rPr>
            </a:br>
            <a:r>
              <a:rPr lang="en-US" sz="1400" smtClean="0">
                <a:solidFill>
                  <a:srgbClr val="000000"/>
                </a:solidFill>
                <a:latin typeface="Arial"/>
              </a:rPr>
              <a:t>Swedish </a:t>
            </a:r>
            <a:r>
              <a:rPr lang="en-US" sz="1400">
                <a:solidFill>
                  <a:srgbClr val="000000"/>
                </a:solidFill>
                <a:latin typeface="Arial"/>
              </a:rPr>
              <a:t>consumers was conducted by the international market research institute YouGov between 29 September 2017 and 2 October 2017.</a:t>
            </a:r>
          </a:p>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The final sample size was 1018 consumers. A detailed overview of the sample is provided at the end of this report. </a:t>
            </a:r>
          </a:p>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Methodology: CAWI (computer-aided web interview).</a:t>
            </a:r>
          </a:p>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The results were weighted to draw representative conclusions for the Swedish population (age 18+). </a:t>
            </a:r>
          </a:p>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The questions revolved around consumers’ Internet service providers (ISPs), the access technology used, their level of satisfaction, typical online activities and socio-demographics. For the purposes of comparison we draw on the data gathered for the study on the socio-economic effects of FTTH conducted in 2009 by the FTTH Council Europe (n=167) and representative data collected in Sweden in 2014 (n=1122). The latter survey was also conducted by YouGov on the same panel using the same methodology as for the present </a:t>
            </a:r>
            <a:r>
              <a:rPr lang="en-US" sz="1400" smtClean="0">
                <a:solidFill>
                  <a:srgbClr val="000000"/>
                </a:solidFill>
                <a:latin typeface="Arial"/>
              </a:rPr>
              <a:t>study</a:t>
            </a:r>
            <a:r>
              <a:rPr lang="en-GB" sz="1400" smtClean="0">
                <a:solidFill>
                  <a:srgbClr val="000000"/>
                </a:solidFill>
                <a:latin typeface="Arial"/>
              </a:rPr>
              <a:t>.</a:t>
            </a:r>
            <a:endParaRPr lang="en-GB" sz="1400" dirty="0">
              <a:solidFill>
                <a:srgbClr val="000000"/>
              </a:solidFill>
              <a:latin typeface="Arial"/>
            </a:endParaRPr>
          </a:p>
        </p:txBody>
      </p:sp>
    </p:spTree>
    <p:extLst>
      <p:ext uri="{BB962C8B-B14F-4D97-AF65-F5344CB8AC3E}">
        <p14:creationId xmlns:p14="http://schemas.microsoft.com/office/powerpoint/2010/main" val="2019570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6884721"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algn="ctr">
              <a:buClr>
                <a:srgbClr val="000000"/>
              </a:buClr>
              <a:buFont typeface="Arial"/>
              <a:buNone/>
            </a:pPr>
            <a:endParaRPr sz="1400">
              <a:solidFill>
                <a:prstClr val="white"/>
              </a:solidFill>
              <a:latin typeface="Arial"/>
              <a:ea typeface="Arial"/>
              <a:cs typeface="Arial"/>
              <a:sym typeface="Arial"/>
            </a:endParaRPr>
          </a:p>
        </p:txBody>
      </p:sp>
      <p:sp>
        <p:nvSpPr>
          <p:cNvPr id="4" name="Shape 116"/>
          <p:cNvSpPr txBox="1"/>
          <p:nvPr/>
        </p:nvSpPr>
        <p:spPr>
          <a:xfrm>
            <a:off x="566519" y="290320"/>
            <a:ext cx="6237729" cy="265206"/>
          </a:xfrm>
          <a:prstGeom prst="rect">
            <a:avLst/>
          </a:prstGeom>
          <a:noFill/>
          <a:ln>
            <a:noFill/>
          </a:ln>
        </p:spPr>
        <p:txBody>
          <a:bodyPr lIns="0" tIns="0" rIns="0" bIns="0" anchor="ctr" anchorCtr="0">
            <a:noAutofit/>
          </a:bodyPr>
          <a:lstStyle/>
          <a:p>
            <a:pPr>
              <a:buClr>
                <a:srgbClr val="FFFFFF"/>
              </a:buClr>
              <a:buSzPct val="25000"/>
            </a:pPr>
            <a:r>
              <a:rPr lang="en-US" sz="2400">
                <a:solidFill>
                  <a:srgbClr val="FFFFFF"/>
                </a:solidFill>
                <a:latin typeface="Arial" panose="020B0604020202020204" pitchFamily="34" charset="0"/>
                <a:cs typeface="Arial" panose="020B0604020202020204" pitchFamily="34" charset="0"/>
                <a:sym typeface="Arial"/>
              </a:rPr>
              <a:t>Faster access in high demand</a:t>
            </a: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64" name="TextBox 6"/>
          <p:cNvSpPr txBox="1"/>
          <p:nvPr/>
        </p:nvSpPr>
        <p:spPr>
          <a:xfrm>
            <a:off x="487440" y="1204929"/>
            <a:ext cx="5740744" cy="373436"/>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endParaRPr lang="en-GB" dirty="0">
              <a:solidFill>
                <a:srgbClr val="000000"/>
              </a:solidFill>
              <a:latin typeface="Arial"/>
            </a:endParaRPr>
          </a:p>
        </p:txBody>
      </p:sp>
      <p:sp>
        <p:nvSpPr>
          <p:cNvPr id="8" name="TextBox 6"/>
          <p:cNvSpPr txBox="1"/>
          <p:nvPr/>
        </p:nvSpPr>
        <p:spPr>
          <a:xfrm>
            <a:off x="487440" y="987574"/>
            <a:ext cx="4228576" cy="803297"/>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The share of Internet subscribers with contracts that give them 100 Mbit/s or more increased by 32 percentage points from 2014 to 2017. </a:t>
            </a:r>
            <a:endParaRPr lang="en-GB" sz="1400" dirty="0">
              <a:solidFill>
                <a:srgbClr val="000000"/>
              </a:solidFill>
              <a:latin typeface="Arial"/>
            </a:endParaRPr>
          </a:p>
        </p:txBody>
      </p:sp>
      <p:sp>
        <p:nvSpPr>
          <p:cNvPr id="9" name="TextBox 6"/>
          <p:cNvSpPr txBox="1"/>
          <p:nvPr/>
        </p:nvSpPr>
        <p:spPr>
          <a:xfrm>
            <a:off x="4716016" y="987574"/>
            <a:ext cx="3960440" cy="1040285"/>
          </a:xfrm>
          <a:prstGeom prst="rect">
            <a:avLst/>
          </a:prstGeom>
          <a:noFill/>
        </p:spPr>
        <p:txBody>
          <a:bodyPr wrap="square" rtlCol="0">
            <a:spAutoFit/>
          </a:bodyPr>
          <a:lstStyle/>
          <a:p>
            <a:pPr marL="285750" indent="-285750" eaLnBrk="0" fontAlgn="base" hangingPunct="0">
              <a:lnSpc>
                <a:spcPct val="110000"/>
              </a:lnSpc>
              <a:spcAft>
                <a:spcPts val="900"/>
              </a:spcAft>
              <a:buClr>
                <a:srgbClr val="0080CC"/>
              </a:buClr>
              <a:buSzPct val="135000"/>
              <a:buFont typeface="Wingdings" panose="05000000000000000000" pitchFamily="2" charset="2"/>
              <a:buChar char="§"/>
            </a:pPr>
            <a:r>
              <a:rPr lang="en-US" sz="1400">
                <a:solidFill>
                  <a:srgbClr val="000000"/>
                </a:solidFill>
                <a:latin typeface="Arial"/>
              </a:rPr>
              <a:t>Conversely, the share of broadband connections providing downloads at </a:t>
            </a:r>
            <a:r>
              <a:rPr lang="en-US" sz="1400" smtClean="0">
                <a:solidFill>
                  <a:srgbClr val="000000"/>
                </a:solidFill>
                <a:latin typeface="Arial"/>
              </a:rPr>
              <a:t>less </a:t>
            </a:r>
            <a:r>
              <a:rPr lang="en-US" sz="1400">
                <a:solidFill>
                  <a:srgbClr val="000000"/>
                </a:solidFill>
                <a:latin typeface="Arial"/>
              </a:rPr>
              <a:t>than 100 Mbit/s strongly decreased between 2014 and </a:t>
            </a:r>
            <a:r>
              <a:rPr lang="en-US" sz="1400" smtClean="0">
                <a:solidFill>
                  <a:srgbClr val="000000"/>
                </a:solidFill>
                <a:latin typeface="Arial"/>
              </a:rPr>
              <a:t>2017. </a:t>
            </a:r>
            <a:endParaRPr lang="en-GB" sz="1400" dirty="0">
              <a:solidFill>
                <a:srgbClr val="000000"/>
              </a:solidFill>
              <a:latin typeface="Arial"/>
            </a:endParaRPr>
          </a:p>
        </p:txBody>
      </p:sp>
      <p:graphicFrame>
        <p:nvGraphicFramePr>
          <p:cNvPr id="10" name="Diagramm 9"/>
          <p:cNvGraphicFramePr/>
          <p:nvPr>
            <p:extLst>
              <p:ext uri="{D42A27DB-BD31-4B8C-83A1-F6EECF244321}">
                <p14:modId xmlns:p14="http://schemas.microsoft.com/office/powerpoint/2010/main" val="2127826170"/>
              </p:ext>
            </p:extLst>
          </p:nvPr>
        </p:nvGraphicFramePr>
        <p:xfrm>
          <a:off x="600577" y="1923678"/>
          <a:ext cx="4170513" cy="309634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p:cNvSpPr txBox="1"/>
          <p:nvPr/>
        </p:nvSpPr>
        <p:spPr>
          <a:xfrm>
            <a:off x="1043608" y="1971586"/>
            <a:ext cx="2145889" cy="600164"/>
          </a:xfrm>
          <a:prstGeom prst="rect">
            <a:avLst/>
          </a:prstGeom>
          <a:noFill/>
        </p:spPr>
        <p:txBody>
          <a:bodyPr wrap="square" rtlCol="0">
            <a:spAutoFit/>
          </a:bodyPr>
          <a:lstStyle/>
          <a:p>
            <a:pPr eaLnBrk="0" fontAlgn="base" hangingPunct="0">
              <a:spcBef>
                <a:spcPct val="50000"/>
              </a:spcBef>
              <a:spcAft>
                <a:spcPct val="0"/>
              </a:spcAft>
            </a:pPr>
            <a:r>
              <a:rPr lang="en-GB" sz="1100" i="1" dirty="0">
                <a:solidFill>
                  <a:srgbClr val="000000"/>
                </a:solidFill>
                <a:latin typeface="Arial" charset="0"/>
              </a:rPr>
              <a:t>Share of Internet connections </a:t>
            </a:r>
            <a:br>
              <a:rPr lang="en-GB" sz="1100" i="1" dirty="0">
                <a:solidFill>
                  <a:srgbClr val="000000"/>
                </a:solidFill>
                <a:latin typeface="Arial" charset="0"/>
              </a:rPr>
            </a:br>
            <a:r>
              <a:rPr lang="en-GB" sz="1100" i="1" dirty="0">
                <a:solidFill>
                  <a:srgbClr val="000000"/>
                </a:solidFill>
                <a:latin typeface="Arial" charset="0"/>
              </a:rPr>
              <a:t>by download speed offered </a:t>
            </a:r>
            <a:br>
              <a:rPr lang="en-GB" sz="1100" i="1" dirty="0">
                <a:solidFill>
                  <a:srgbClr val="000000"/>
                </a:solidFill>
                <a:latin typeface="Arial" charset="0"/>
              </a:rPr>
            </a:br>
            <a:r>
              <a:rPr lang="en-GB" sz="1100" i="1" dirty="0">
                <a:solidFill>
                  <a:srgbClr val="000000"/>
                </a:solidFill>
                <a:latin typeface="Arial" charset="0"/>
              </a:rPr>
              <a:t>in the contract</a:t>
            </a:r>
          </a:p>
        </p:txBody>
      </p:sp>
      <p:sp>
        <p:nvSpPr>
          <p:cNvPr id="12" name="Textfeld 11"/>
          <p:cNvSpPr txBox="1"/>
          <p:nvPr/>
        </p:nvSpPr>
        <p:spPr>
          <a:xfrm>
            <a:off x="5076056" y="2372660"/>
            <a:ext cx="1253869" cy="1984014"/>
          </a:xfrm>
          <a:prstGeom prst="rect">
            <a:avLst/>
          </a:prstGeom>
          <a:noFill/>
        </p:spPr>
        <p:txBody>
          <a:bodyPr wrap="none" rtlCol="0" anchor="b" anchorCtr="1">
            <a:spAutoFit/>
          </a:bodyPr>
          <a:lstStyle/>
          <a:p>
            <a:pPr algn="ctr" eaLnBrk="0" fontAlgn="base" hangingPunct="0">
              <a:spcBef>
                <a:spcPct val="50000"/>
              </a:spcBef>
              <a:spcAft>
                <a:spcPct val="0"/>
              </a:spcAft>
            </a:pPr>
            <a:r>
              <a:rPr lang="de-DE" sz="15000" dirty="0">
                <a:solidFill>
                  <a:srgbClr val="000000"/>
                </a:solidFill>
                <a:latin typeface="Arial" charset="0"/>
              </a:rPr>
              <a:t>5</a:t>
            </a:r>
          </a:p>
        </p:txBody>
      </p:sp>
      <p:sp>
        <p:nvSpPr>
          <p:cNvPr id="13" name="Textfeld 12"/>
          <p:cNvSpPr txBox="1"/>
          <p:nvPr/>
        </p:nvSpPr>
        <p:spPr>
          <a:xfrm>
            <a:off x="6084168" y="2476340"/>
            <a:ext cx="968534" cy="1475293"/>
          </a:xfrm>
          <a:prstGeom prst="rect">
            <a:avLst/>
          </a:prstGeom>
          <a:noFill/>
        </p:spPr>
        <p:txBody>
          <a:bodyPr wrap="none" rtlCol="0">
            <a:spAutoFit/>
          </a:bodyPr>
          <a:lstStyle/>
          <a:p>
            <a:pPr algn="ctr" eaLnBrk="0" fontAlgn="base" hangingPunct="0">
              <a:spcBef>
                <a:spcPct val="50000"/>
              </a:spcBef>
              <a:spcAft>
                <a:spcPct val="0"/>
              </a:spcAft>
            </a:pPr>
            <a:r>
              <a:rPr lang="de-DE" sz="11000" dirty="0">
                <a:solidFill>
                  <a:srgbClr val="000000"/>
                </a:solidFill>
                <a:latin typeface="Arial" charset="0"/>
              </a:rPr>
              <a:t>6</a:t>
            </a:r>
          </a:p>
        </p:txBody>
      </p:sp>
      <p:sp>
        <p:nvSpPr>
          <p:cNvPr id="14" name="Textfeld 13"/>
          <p:cNvSpPr txBox="1"/>
          <p:nvPr/>
        </p:nvSpPr>
        <p:spPr>
          <a:xfrm>
            <a:off x="6954574" y="3397672"/>
            <a:ext cx="503664" cy="432414"/>
          </a:xfrm>
          <a:prstGeom prst="rect">
            <a:avLst/>
          </a:prstGeom>
          <a:noFill/>
        </p:spPr>
        <p:txBody>
          <a:bodyPr wrap="none" rtlCol="0">
            <a:spAutoFit/>
          </a:bodyPr>
          <a:lstStyle/>
          <a:p>
            <a:pPr algn="ctr" eaLnBrk="0" fontAlgn="base" hangingPunct="0">
              <a:spcBef>
                <a:spcPct val="50000"/>
              </a:spcBef>
              <a:spcAft>
                <a:spcPct val="0"/>
              </a:spcAft>
            </a:pPr>
            <a:r>
              <a:rPr lang="de-DE" sz="2800" dirty="0">
                <a:solidFill>
                  <a:srgbClr val="000000"/>
                </a:solidFill>
                <a:latin typeface="Arial" charset="0"/>
              </a:rPr>
              <a:t>%</a:t>
            </a:r>
          </a:p>
        </p:txBody>
      </p:sp>
      <p:sp>
        <p:nvSpPr>
          <p:cNvPr id="15" name="Textfeld 14"/>
          <p:cNvSpPr txBox="1"/>
          <p:nvPr/>
        </p:nvSpPr>
        <p:spPr>
          <a:xfrm>
            <a:off x="5175792" y="4000528"/>
            <a:ext cx="2899199" cy="483285"/>
          </a:xfrm>
          <a:prstGeom prst="rect">
            <a:avLst/>
          </a:prstGeom>
          <a:noFill/>
        </p:spPr>
        <p:txBody>
          <a:bodyPr wrap="square" rtlCol="0">
            <a:spAutoFit/>
          </a:bodyPr>
          <a:lstStyle/>
          <a:p>
            <a:pPr eaLnBrk="0" fontAlgn="base" hangingPunct="0">
              <a:spcBef>
                <a:spcPct val="50000"/>
              </a:spcBef>
              <a:spcAft>
                <a:spcPct val="0"/>
              </a:spcAft>
            </a:pPr>
            <a:r>
              <a:rPr lang="en-GB" sz="1600" dirty="0">
                <a:solidFill>
                  <a:srgbClr val="000000"/>
                </a:solidFill>
                <a:latin typeface="Arial" charset="0"/>
              </a:rPr>
              <a:t>of broadband contracts </a:t>
            </a:r>
            <a:br>
              <a:rPr lang="en-GB" sz="1600" dirty="0">
                <a:solidFill>
                  <a:srgbClr val="000000"/>
                </a:solidFill>
                <a:latin typeface="Arial" charset="0"/>
              </a:rPr>
            </a:br>
            <a:r>
              <a:rPr lang="en-GB" sz="1600" dirty="0">
                <a:solidFill>
                  <a:srgbClr val="000000"/>
                </a:solidFill>
                <a:latin typeface="Arial" charset="0"/>
              </a:rPr>
              <a:t>since 2014 have been FTTH</a:t>
            </a:r>
          </a:p>
        </p:txBody>
      </p:sp>
      <p:sp>
        <p:nvSpPr>
          <p:cNvPr id="18" name="Textfeld 17"/>
          <p:cNvSpPr txBox="1"/>
          <p:nvPr/>
        </p:nvSpPr>
        <p:spPr>
          <a:xfrm>
            <a:off x="4097" y="4960695"/>
            <a:ext cx="5323743" cy="186409"/>
          </a:xfrm>
          <a:prstGeom prst="rect">
            <a:avLst/>
          </a:prstGeom>
          <a:noFill/>
        </p:spPr>
        <p:txBody>
          <a:bodyPr wrap="square" lIns="77925" tIns="38963" rIns="77925" bIns="38963" rtlCol="0">
            <a:spAutoFit/>
          </a:bodyPr>
          <a:lstStyle/>
          <a:p>
            <a:pPr algn="l"/>
            <a:r>
              <a:rPr lang="en-GB" sz="700" dirty="0">
                <a:latin typeface="Arial" panose="020B0604020202020204" pitchFamily="34" charset="0"/>
                <a:cs typeface="Arial" panose="020B0604020202020204" pitchFamily="34" charset="0"/>
              </a:rPr>
              <a:t>Source: Representative consumer survey (2014, 2017); 2014: N=1122; 2017: N=924.</a:t>
            </a:r>
          </a:p>
        </p:txBody>
      </p:sp>
    </p:spTree>
    <p:extLst>
      <p:ext uri="{BB962C8B-B14F-4D97-AF65-F5344CB8AC3E}">
        <p14:creationId xmlns:p14="http://schemas.microsoft.com/office/powerpoint/2010/main" val="403214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r="54867" b="64000"/>
          <a:stretch/>
        </p:blipFill>
        <p:spPr>
          <a:xfrm>
            <a:off x="4604" y="-1"/>
            <a:ext cx="9139396" cy="4860000"/>
          </a:xfrm>
          <a:prstGeom prst="rect">
            <a:avLst/>
          </a:prstGeom>
        </p:spPr>
      </p:pic>
      <p:sp>
        <p:nvSpPr>
          <p:cNvPr id="3" name="Shape 115"/>
          <p:cNvSpPr/>
          <p:nvPr/>
        </p:nvSpPr>
        <p:spPr>
          <a:xfrm rot="10800000" flipH="1">
            <a:off x="-8465" y="195486"/>
            <a:ext cx="4148417" cy="530412"/>
          </a:xfrm>
          <a:prstGeom prst="snip1Rect">
            <a:avLst>
              <a:gd name="adj" fmla="val 27495"/>
            </a:avLst>
          </a:prstGeom>
          <a:solidFill>
            <a:srgbClr val="0E6692">
              <a:alpha val="84313"/>
            </a:srgbClr>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 name="Shape 116"/>
          <p:cNvSpPr txBox="1"/>
          <p:nvPr/>
        </p:nvSpPr>
        <p:spPr>
          <a:xfrm>
            <a:off x="566519" y="290320"/>
            <a:ext cx="3789457" cy="265206"/>
          </a:xfrm>
          <a:prstGeom prst="rect">
            <a:avLst/>
          </a:prstGeom>
          <a:noFill/>
          <a:ln>
            <a:noFill/>
          </a:ln>
        </p:spPr>
        <p:txBody>
          <a:bodyPr lIns="0" tIns="0" rIns="0" bIns="0" anchor="ctr" anchorCtr="0">
            <a:noAutofit/>
          </a:bodyPr>
          <a:lstStyle/>
          <a:p>
            <a:pPr lvl="0">
              <a:buClr>
                <a:srgbClr val="FFFFFF"/>
              </a:buClr>
              <a:buSzPct val="25000"/>
            </a:pPr>
            <a:r>
              <a:rPr lang="en-US" sz="2400" dirty="0" smtClean="0">
                <a:solidFill>
                  <a:srgbClr val="FFFFFF"/>
                </a:solidFill>
                <a:latin typeface="Arial" panose="020B0604020202020204" pitchFamily="34" charset="0"/>
                <a:cs typeface="Arial" panose="020B0604020202020204" pitchFamily="34" charset="0"/>
                <a:sym typeface="Arial"/>
              </a:rPr>
              <a:t>Swedes migrate to FTTH</a:t>
            </a:r>
            <a:endParaRPr lang="en-US" sz="2400" b="0"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5" name="Rechteck 4"/>
          <p:cNvSpPr/>
          <p:nvPr/>
        </p:nvSpPr>
        <p:spPr>
          <a:xfrm>
            <a:off x="4604" y="843558"/>
            <a:ext cx="9139396" cy="3960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059582"/>
            <a:ext cx="6480720" cy="347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51347" y="1210560"/>
            <a:ext cx="1527003" cy="261610"/>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FTTH (18%)</a:t>
            </a:r>
            <a:endParaRPr lang="de-DE" sz="1100" dirty="0">
              <a:latin typeface="Arial" panose="020B0604020202020204" pitchFamily="34" charset="0"/>
              <a:cs typeface="Arial" panose="020B0604020202020204" pitchFamily="34" charset="0"/>
            </a:endParaRPr>
          </a:p>
        </p:txBody>
      </p:sp>
      <p:sp>
        <p:nvSpPr>
          <p:cNvPr id="8" name="Textfeld 7"/>
          <p:cNvSpPr txBox="1"/>
          <p:nvPr/>
        </p:nvSpPr>
        <p:spPr>
          <a:xfrm>
            <a:off x="-51347" y="1804481"/>
            <a:ext cx="1527003" cy="261610"/>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DSL (14%)</a:t>
            </a:r>
            <a:endParaRPr lang="de-DE" sz="1100" dirty="0">
              <a:latin typeface="Arial" panose="020B0604020202020204" pitchFamily="34" charset="0"/>
              <a:cs typeface="Arial" panose="020B0604020202020204" pitchFamily="34" charset="0"/>
            </a:endParaRPr>
          </a:p>
        </p:txBody>
      </p:sp>
      <p:sp>
        <p:nvSpPr>
          <p:cNvPr id="9" name="Textfeld 8"/>
          <p:cNvSpPr txBox="1"/>
          <p:nvPr/>
        </p:nvSpPr>
        <p:spPr>
          <a:xfrm>
            <a:off x="-391596" y="2266440"/>
            <a:ext cx="1867252" cy="261610"/>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Cable </a:t>
            </a:r>
            <a:r>
              <a:rPr lang="de-DE" sz="1100" dirty="0" err="1" smtClean="0">
                <a:latin typeface="Arial" panose="020B0604020202020204" pitchFamily="34" charset="0"/>
                <a:cs typeface="Arial" panose="020B0604020202020204" pitchFamily="34" charset="0"/>
              </a:rPr>
              <a:t>modem</a:t>
            </a:r>
            <a:r>
              <a:rPr lang="de-DE" sz="1100" dirty="0" smtClean="0">
                <a:latin typeface="Arial" panose="020B0604020202020204" pitchFamily="34" charset="0"/>
                <a:cs typeface="Arial" panose="020B0604020202020204" pitchFamily="34" charset="0"/>
              </a:rPr>
              <a:t> (14%)</a:t>
            </a:r>
            <a:endParaRPr lang="de-DE" sz="1100" dirty="0">
              <a:latin typeface="Arial" panose="020B0604020202020204" pitchFamily="34" charset="0"/>
              <a:cs typeface="Arial" panose="020B0604020202020204" pitchFamily="34" charset="0"/>
            </a:endParaRPr>
          </a:p>
        </p:txBody>
      </p:sp>
      <p:sp>
        <p:nvSpPr>
          <p:cNvPr id="10" name="Textfeld 9"/>
          <p:cNvSpPr txBox="1"/>
          <p:nvPr/>
        </p:nvSpPr>
        <p:spPr>
          <a:xfrm>
            <a:off x="-51347" y="3323032"/>
            <a:ext cx="1527003" cy="430887"/>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Wireless </a:t>
            </a:r>
            <a:r>
              <a:rPr lang="de-DE" sz="1100" dirty="0" err="1" smtClean="0">
                <a:latin typeface="Arial" panose="020B0604020202020204" pitchFamily="34" charset="0"/>
                <a:cs typeface="Arial" panose="020B0604020202020204" pitchFamily="34" charset="0"/>
              </a:rPr>
              <a:t>access</a:t>
            </a:r>
            <a:r>
              <a:rPr lang="de-DE" sz="1100" dirty="0" smtClean="0">
                <a:latin typeface="Arial" panose="020B0604020202020204" pitchFamily="34" charset="0"/>
                <a:cs typeface="Arial" panose="020B0604020202020204" pitchFamily="34" charset="0"/>
              </a:rPr>
              <a:t> (19%)</a:t>
            </a:r>
            <a:endParaRPr lang="de-DE" sz="1100" dirty="0">
              <a:latin typeface="Arial" panose="020B0604020202020204" pitchFamily="34" charset="0"/>
              <a:cs typeface="Arial" panose="020B0604020202020204" pitchFamily="34" charset="0"/>
            </a:endParaRPr>
          </a:p>
        </p:txBody>
      </p:sp>
      <p:sp>
        <p:nvSpPr>
          <p:cNvPr id="11" name="Textfeld 10"/>
          <p:cNvSpPr txBox="1"/>
          <p:nvPr/>
        </p:nvSpPr>
        <p:spPr>
          <a:xfrm>
            <a:off x="-51347" y="4320552"/>
            <a:ext cx="1527003" cy="261610"/>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Other (3%) </a:t>
            </a:r>
            <a:endParaRPr lang="de-DE" sz="1100" dirty="0">
              <a:latin typeface="Arial" panose="020B0604020202020204" pitchFamily="34" charset="0"/>
              <a:cs typeface="Arial" panose="020B0604020202020204" pitchFamily="34" charset="0"/>
            </a:endParaRPr>
          </a:p>
        </p:txBody>
      </p:sp>
      <p:sp>
        <p:nvSpPr>
          <p:cNvPr id="12" name="Textfeld 11"/>
          <p:cNvSpPr txBox="1"/>
          <p:nvPr/>
        </p:nvSpPr>
        <p:spPr>
          <a:xfrm>
            <a:off x="-51347" y="4070408"/>
            <a:ext cx="1527003" cy="261610"/>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Not </a:t>
            </a:r>
            <a:r>
              <a:rPr lang="de-DE" sz="1100" dirty="0" err="1" smtClean="0">
                <a:latin typeface="Arial" panose="020B0604020202020204" pitchFamily="34" charset="0"/>
                <a:cs typeface="Arial" panose="020B0604020202020204" pitchFamily="34" charset="0"/>
              </a:rPr>
              <a:t>sure</a:t>
            </a:r>
            <a:r>
              <a:rPr lang="de-DE" sz="1100" dirty="0" smtClean="0">
                <a:latin typeface="Arial" panose="020B0604020202020204" pitchFamily="34" charset="0"/>
                <a:cs typeface="Arial" panose="020B0604020202020204" pitchFamily="34" charset="0"/>
              </a:rPr>
              <a:t> (12%) </a:t>
            </a:r>
            <a:endParaRPr lang="de-DE" sz="1100" dirty="0">
              <a:latin typeface="Arial" panose="020B0604020202020204" pitchFamily="34" charset="0"/>
              <a:cs typeface="Arial" panose="020B0604020202020204" pitchFamily="34" charset="0"/>
            </a:endParaRPr>
          </a:p>
        </p:txBody>
      </p:sp>
      <p:sp>
        <p:nvSpPr>
          <p:cNvPr id="13" name="Textfeld 12"/>
          <p:cNvSpPr txBox="1"/>
          <p:nvPr/>
        </p:nvSpPr>
        <p:spPr>
          <a:xfrm>
            <a:off x="-51347" y="3775552"/>
            <a:ext cx="1527003" cy="261610"/>
          </a:xfrm>
          <a:prstGeom prst="rect">
            <a:avLst/>
          </a:prstGeom>
          <a:noFill/>
        </p:spPr>
        <p:txBody>
          <a:bodyPr wrap="square" rtlCol="0">
            <a:spAutoFit/>
          </a:bodyPr>
          <a:lstStyle/>
          <a:p>
            <a:pPr algn="r"/>
            <a:r>
              <a:rPr lang="de-DE" sz="1100" dirty="0" err="1" smtClean="0">
                <a:latin typeface="Arial" panose="020B0604020202020204" pitchFamily="34" charset="0"/>
                <a:cs typeface="Arial" panose="020B0604020202020204" pitchFamily="34" charset="0"/>
              </a:rPr>
              <a:t>Dial</a:t>
            </a:r>
            <a:r>
              <a:rPr lang="de-DE" sz="1100" dirty="0" smtClean="0">
                <a:latin typeface="Arial" panose="020B0604020202020204" pitchFamily="34" charset="0"/>
                <a:cs typeface="Arial" panose="020B0604020202020204" pitchFamily="34" charset="0"/>
              </a:rPr>
              <a:t> </a:t>
            </a:r>
            <a:r>
              <a:rPr lang="de-DE" sz="1100" dirty="0" err="1" smtClean="0">
                <a:latin typeface="Arial" panose="020B0604020202020204" pitchFamily="34" charset="0"/>
                <a:cs typeface="Arial" panose="020B0604020202020204" pitchFamily="34" charset="0"/>
              </a:rPr>
              <a:t>up</a:t>
            </a:r>
            <a:r>
              <a:rPr lang="de-DE" sz="1100" dirty="0" smtClean="0">
                <a:latin typeface="Arial" panose="020B0604020202020204" pitchFamily="34" charset="0"/>
                <a:cs typeface="Arial" panose="020B0604020202020204" pitchFamily="34" charset="0"/>
              </a:rPr>
              <a:t> (4%) </a:t>
            </a:r>
            <a:endParaRPr lang="de-DE" sz="1100" dirty="0">
              <a:latin typeface="Arial" panose="020B0604020202020204" pitchFamily="34" charset="0"/>
              <a:cs typeface="Arial" panose="020B0604020202020204" pitchFamily="34" charset="0"/>
            </a:endParaRPr>
          </a:p>
        </p:txBody>
      </p:sp>
      <p:sp>
        <p:nvSpPr>
          <p:cNvPr id="14" name="Textfeld 13"/>
          <p:cNvSpPr txBox="1"/>
          <p:nvPr/>
        </p:nvSpPr>
        <p:spPr>
          <a:xfrm>
            <a:off x="1146909" y="1957859"/>
            <a:ext cx="184731" cy="338554"/>
          </a:xfrm>
          <a:prstGeom prst="rect">
            <a:avLst/>
          </a:prstGeom>
          <a:noFill/>
        </p:spPr>
        <p:txBody>
          <a:bodyPr wrap="none" rtlCol="0">
            <a:spAutoFit/>
          </a:bodyPr>
          <a:lstStyle/>
          <a:p>
            <a:pPr algn="l"/>
            <a:endParaRPr lang="de-DE" dirty="0">
              <a:solidFill>
                <a:srgbClr val="FF0000"/>
              </a:solidFill>
            </a:endParaRPr>
          </a:p>
        </p:txBody>
      </p:sp>
      <p:sp>
        <p:nvSpPr>
          <p:cNvPr id="15" name="Textfeld 14"/>
          <p:cNvSpPr txBox="1"/>
          <p:nvPr/>
        </p:nvSpPr>
        <p:spPr>
          <a:xfrm>
            <a:off x="1277048" y="4481272"/>
            <a:ext cx="1413926" cy="261610"/>
          </a:xfrm>
          <a:prstGeom prst="rect">
            <a:avLst/>
          </a:prstGeom>
          <a:noFill/>
        </p:spPr>
        <p:txBody>
          <a:bodyPr wrap="square" rtlCol="0">
            <a:spAutoFit/>
          </a:bodyPr>
          <a:lstStyle/>
          <a:p>
            <a:r>
              <a:rPr lang="de-DE" sz="1100" dirty="0" smtClean="0">
                <a:latin typeface="Arial" panose="020B0604020202020204" pitchFamily="34" charset="0"/>
                <a:cs typeface="Arial" panose="020B0604020202020204" pitchFamily="34" charset="0"/>
              </a:rPr>
              <a:t>2013</a:t>
            </a:r>
            <a:endParaRPr lang="de-DE" sz="1100" dirty="0">
              <a:latin typeface="Arial" panose="020B0604020202020204" pitchFamily="34" charset="0"/>
              <a:cs typeface="Arial" panose="020B0604020202020204" pitchFamily="34" charset="0"/>
            </a:endParaRPr>
          </a:p>
        </p:txBody>
      </p:sp>
      <p:sp>
        <p:nvSpPr>
          <p:cNvPr id="16" name="Textfeld 15"/>
          <p:cNvSpPr txBox="1"/>
          <p:nvPr/>
        </p:nvSpPr>
        <p:spPr>
          <a:xfrm>
            <a:off x="-51347" y="2702256"/>
            <a:ext cx="1527003" cy="430887"/>
          </a:xfrm>
          <a:prstGeom prst="rect">
            <a:avLst/>
          </a:prstGeom>
          <a:noFill/>
        </p:spPr>
        <p:txBody>
          <a:bodyPr wrap="square" rtlCol="0">
            <a:spAutoFit/>
          </a:bodyPr>
          <a:lstStyle/>
          <a:p>
            <a:pPr algn="r"/>
            <a:r>
              <a:rPr lang="de-DE" sz="1100" dirty="0" smtClean="0">
                <a:latin typeface="Arial" panose="020B0604020202020204" pitchFamily="34" charset="0"/>
                <a:cs typeface="Arial" panose="020B0604020202020204" pitchFamily="34" charset="0"/>
              </a:rPr>
              <a:t>First </a:t>
            </a:r>
            <a:r>
              <a:rPr lang="de-DE" sz="1100" dirty="0" err="1" smtClean="0">
                <a:latin typeface="Arial" panose="020B0604020202020204" pitchFamily="34" charset="0"/>
                <a:cs typeface="Arial" panose="020B0604020202020204" pitchFamily="34" charset="0"/>
              </a:rPr>
              <a:t>subscribers</a:t>
            </a:r>
            <a:r>
              <a:rPr lang="de-DE" sz="1100" dirty="0" smtClean="0">
                <a:latin typeface="Arial" panose="020B0604020202020204" pitchFamily="34" charset="0"/>
                <a:cs typeface="Arial" panose="020B0604020202020204" pitchFamily="34" charset="0"/>
              </a:rPr>
              <a:t> (17%)</a:t>
            </a:r>
            <a:endParaRPr lang="de-DE" sz="1100" dirty="0">
              <a:latin typeface="Arial" panose="020B0604020202020204" pitchFamily="34" charset="0"/>
              <a:cs typeface="Arial" panose="020B0604020202020204" pitchFamily="34" charset="0"/>
            </a:endParaRPr>
          </a:p>
        </p:txBody>
      </p:sp>
      <p:sp>
        <p:nvSpPr>
          <p:cNvPr id="17" name="Textfeld 16"/>
          <p:cNvSpPr txBox="1"/>
          <p:nvPr/>
        </p:nvSpPr>
        <p:spPr>
          <a:xfrm>
            <a:off x="7668344" y="1789525"/>
            <a:ext cx="1527003" cy="261610"/>
          </a:xfrm>
          <a:prstGeom prst="rect">
            <a:avLst/>
          </a:prstGeom>
          <a:noFill/>
        </p:spPr>
        <p:txBody>
          <a:bodyPr wrap="square" rtlCol="0">
            <a:spAutoFit/>
          </a:bodyPr>
          <a:lstStyle/>
          <a:p>
            <a:pPr algn="l"/>
            <a:r>
              <a:rPr lang="de-DE" sz="1100" dirty="0" smtClean="0">
                <a:latin typeface="Arial" panose="020B0604020202020204" pitchFamily="34" charset="0"/>
                <a:cs typeface="Arial" panose="020B0604020202020204" pitchFamily="34" charset="0"/>
              </a:rPr>
              <a:t>FTTH (51%)</a:t>
            </a:r>
            <a:endParaRPr lang="de-DE" sz="1100" dirty="0">
              <a:latin typeface="Arial" panose="020B0604020202020204" pitchFamily="34" charset="0"/>
              <a:cs typeface="Arial" panose="020B0604020202020204" pitchFamily="34" charset="0"/>
            </a:endParaRPr>
          </a:p>
        </p:txBody>
      </p:sp>
      <p:sp>
        <p:nvSpPr>
          <p:cNvPr id="18" name="Textfeld 17"/>
          <p:cNvSpPr txBox="1"/>
          <p:nvPr/>
        </p:nvSpPr>
        <p:spPr>
          <a:xfrm>
            <a:off x="7668344" y="2808246"/>
            <a:ext cx="1527003" cy="261610"/>
          </a:xfrm>
          <a:prstGeom prst="rect">
            <a:avLst/>
          </a:prstGeom>
          <a:noFill/>
        </p:spPr>
        <p:txBody>
          <a:bodyPr wrap="square" rtlCol="0">
            <a:spAutoFit/>
          </a:bodyPr>
          <a:lstStyle/>
          <a:p>
            <a:pPr algn="l"/>
            <a:r>
              <a:rPr lang="de-DE" sz="1100" dirty="0" smtClean="0">
                <a:latin typeface="Arial" panose="020B0604020202020204" pitchFamily="34" charset="0"/>
                <a:cs typeface="Arial" panose="020B0604020202020204" pitchFamily="34" charset="0"/>
              </a:rPr>
              <a:t>DSL (7%)</a:t>
            </a:r>
            <a:endParaRPr lang="de-DE" sz="1100" dirty="0">
              <a:latin typeface="Arial" panose="020B0604020202020204" pitchFamily="34" charset="0"/>
              <a:cs typeface="Arial" panose="020B0604020202020204" pitchFamily="34" charset="0"/>
            </a:endParaRPr>
          </a:p>
        </p:txBody>
      </p:sp>
      <p:sp>
        <p:nvSpPr>
          <p:cNvPr id="19" name="Textfeld 18"/>
          <p:cNvSpPr txBox="1"/>
          <p:nvPr/>
        </p:nvSpPr>
        <p:spPr>
          <a:xfrm>
            <a:off x="7668344" y="3157692"/>
            <a:ext cx="1876272" cy="261610"/>
          </a:xfrm>
          <a:prstGeom prst="rect">
            <a:avLst/>
          </a:prstGeom>
          <a:noFill/>
        </p:spPr>
        <p:txBody>
          <a:bodyPr wrap="square" rtlCol="0">
            <a:spAutoFit/>
          </a:bodyPr>
          <a:lstStyle/>
          <a:p>
            <a:pPr algn="l"/>
            <a:r>
              <a:rPr lang="de-DE" sz="1100" dirty="0" smtClean="0">
                <a:latin typeface="Arial" panose="020B0604020202020204" pitchFamily="34" charset="0"/>
                <a:cs typeface="Arial" panose="020B0604020202020204" pitchFamily="34" charset="0"/>
              </a:rPr>
              <a:t>Cable </a:t>
            </a:r>
            <a:r>
              <a:rPr lang="de-DE" sz="1100" dirty="0" err="1" smtClean="0">
                <a:latin typeface="Arial" panose="020B0604020202020204" pitchFamily="34" charset="0"/>
                <a:cs typeface="Arial" panose="020B0604020202020204" pitchFamily="34" charset="0"/>
              </a:rPr>
              <a:t>modem</a:t>
            </a:r>
            <a:r>
              <a:rPr lang="de-DE" sz="1100" dirty="0" smtClean="0">
                <a:latin typeface="Arial" panose="020B0604020202020204" pitchFamily="34" charset="0"/>
                <a:cs typeface="Arial" panose="020B0604020202020204" pitchFamily="34" charset="0"/>
              </a:rPr>
              <a:t> (12%)</a:t>
            </a:r>
            <a:endParaRPr lang="de-DE" sz="1100" dirty="0">
              <a:latin typeface="Arial" panose="020B0604020202020204" pitchFamily="34" charset="0"/>
              <a:cs typeface="Arial" panose="020B0604020202020204" pitchFamily="34" charset="0"/>
            </a:endParaRPr>
          </a:p>
        </p:txBody>
      </p:sp>
      <p:sp>
        <p:nvSpPr>
          <p:cNvPr id="20" name="Textfeld 19"/>
          <p:cNvSpPr txBox="1"/>
          <p:nvPr/>
        </p:nvSpPr>
        <p:spPr>
          <a:xfrm>
            <a:off x="7668344" y="3544719"/>
            <a:ext cx="1527003" cy="430887"/>
          </a:xfrm>
          <a:prstGeom prst="rect">
            <a:avLst/>
          </a:prstGeom>
          <a:noFill/>
        </p:spPr>
        <p:txBody>
          <a:bodyPr wrap="square" rtlCol="0">
            <a:spAutoFit/>
          </a:bodyPr>
          <a:lstStyle/>
          <a:p>
            <a:pPr algn="l"/>
            <a:r>
              <a:rPr lang="de-DE" sz="1100" dirty="0" smtClean="0">
                <a:latin typeface="Arial" panose="020B0604020202020204" pitchFamily="34" charset="0"/>
                <a:cs typeface="Arial" panose="020B0604020202020204" pitchFamily="34" charset="0"/>
              </a:rPr>
              <a:t>Wireless </a:t>
            </a:r>
            <a:r>
              <a:rPr lang="de-DE" sz="1100" dirty="0" err="1" smtClean="0">
                <a:latin typeface="Arial" panose="020B0604020202020204" pitchFamily="34" charset="0"/>
                <a:cs typeface="Arial" panose="020B0604020202020204" pitchFamily="34" charset="0"/>
              </a:rPr>
              <a:t>access</a:t>
            </a:r>
            <a:r>
              <a:rPr lang="de-DE" sz="1100" dirty="0" smtClean="0">
                <a:latin typeface="Arial" panose="020B0604020202020204" pitchFamily="34" charset="0"/>
                <a:cs typeface="Arial" panose="020B0604020202020204" pitchFamily="34" charset="0"/>
              </a:rPr>
              <a:t> (18%)</a:t>
            </a:r>
            <a:endParaRPr lang="de-DE" sz="1100" dirty="0">
              <a:latin typeface="Arial" panose="020B0604020202020204" pitchFamily="34" charset="0"/>
              <a:cs typeface="Arial" panose="020B0604020202020204" pitchFamily="34" charset="0"/>
            </a:endParaRPr>
          </a:p>
        </p:txBody>
      </p:sp>
      <p:sp>
        <p:nvSpPr>
          <p:cNvPr id="21" name="Textfeld 20"/>
          <p:cNvSpPr txBox="1"/>
          <p:nvPr/>
        </p:nvSpPr>
        <p:spPr>
          <a:xfrm>
            <a:off x="7668344" y="4335215"/>
            <a:ext cx="1527003" cy="261610"/>
          </a:xfrm>
          <a:prstGeom prst="rect">
            <a:avLst/>
          </a:prstGeom>
          <a:noFill/>
        </p:spPr>
        <p:txBody>
          <a:bodyPr wrap="square" rtlCol="0">
            <a:spAutoFit/>
          </a:bodyPr>
          <a:lstStyle/>
          <a:p>
            <a:pPr algn="l"/>
            <a:r>
              <a:rPr lang="de-DE" sz="1100" dirty="0" smtClean="0">
                <a:latin typeface="Arial" panose="020B0604020202020204" pitchFamily="34" charset="0"/>
                <a:cs typeface="Arial" panose="020B0604020202020204" pitchFamily="34" charset="0"/>
              </a:rPr>
              <a:t>Other (3%) </a:t>
            </a:r>
            <a:endParaRPr lang="de-DE" sz="1100" dirty="0">
              <a:latin typeface="Arial" panose="020B0604020202020204" pitchFamily="34" charset="0"/>
              <a:cs typeface="Arial" panose="020B0604020202020204" pitchFamily="34" charset="0"/>
            </a:endParaRPr>
          </a:p>
        </p:txBody>
      </p:sp>
      <p:sp>
        <p:nvSpPr>
          <p:cNvPr id="22" name="Textfeld 21"/>
          <p:cNvSpPr txBox="1"/>
          <p:nvPr/>
        </p:nvSpPr>
        <p:spPr>
          <a:xfrm>
            <a:off x="7668344" y="4073793"/>
            <a:ext cx="1527003" cy="261610"/>
          </a:xfrm>
          <a:prstGeom prst="rect">
            <a:avLst/>
          </a:prstGeom>
          <a:noFill/>
        </p:spPr>
        <p:txBody>
          <a:bodyPr wrap="square" rtlCol="0">
            <a:spAutoFit/>
          </a:bodyPr>
          <a:lstStyle/>
          <a:p>
            <a:pPr algn="l"/>
            <a:r>
              <a:rPr lang="de-DE" sz="1100" dirty="0" smtClean="0">
                <a:latin typeface="Arial" panose="020B0604020202020204" pitchFamily="34" charset="0"/>
                <a:cs typeface="Arial" panose="020B0604020202020204" pitchFamily="34" charset="0"/>
              </a:rPr>
              <a:t>Not </a:t>
            </a:r>
            <a:r>
              <a:rPr lang="de-DE" sz="1100" dirty="0" err="1" smtClean="0">
                <a:latin typeface="Arial" panose="020B0604020202020204" pitchFamily="34" charset="0"/>
                <a:cs typeface="Arial" panose="020B0604020202020204" pitchFamily="34" charset="0"/>
              </a:rPr>
              <a:t>sure</a:t>
            </a:r>
            <a:r>
              <a:rPr lang="de-DE" sz="1100" dirty="0" smtClean="0">
                <a:latin typeface="Arial" panose="020B0604020202020204" pitchFamily="34" charset="0"/>
                <a:cs typeface="Arial" panose="020B0604020202020204" pitchFamily="34" charset="0"/>
              </a:rPr>
              <a:t> (9%) </a:t>
            </a:r>
            <a:endParaRPr lang="de-DE" sz="1100" dirty="0">
              <a:latin typeface="Arial" panose="020B0604020202020204" pitchFamily="34" charset="0"/>
              <a:cs typeface="Arial" panose="020B0604020202020204" pitchFamily="34" charset="0"/>
            </a:endParaRPr>
          </a:p>
        </p:txBody>
      </p:sp>
      <p:sp>
        <p:nvSpPr>
          <p:cNvPr id="24" name="Textfeld 23"/>
          <p:cNvSpPr txBox="1"/>
          <p:nvPr/>
        </p:nvSpPr>
        <p:spPr>
          <a:xfrm>
            <a:off x="7380312" y="4481272"/>
            <a:ext cx="1488712" cy="261610"/>
          </a:xfrm>
          <a:prstGeom prst="rect">
            <a:avLst/>
          </a:prstGeom>
          <a:noFill/>
        </p:spPr>
        <p:txBody>
          <a:bodyPr wrap="square" rtlCol="0">
            <a:spAutoFit/>
          </a:bodyPr>
          <a:lstStyle/>
          <a:p>
            <a:r>
              <a:rPr lang="de-DE" sz="1100" dirty="0" smtClean="0">
                <a:latin typeface="Arial" panose="020B0604020202020204" pitchFamily="34" charset="0"/>
                <a:cs typeface="Arial" panose="020B0604020202020204" pitchFamily="34" charset="0"/>
              </a:rPr>
              <a:t>2017</a:t>
            </a:r>
            <a:endParaRPr lang="de-DE" sz="1100" dirty="0">
              <a:latin typeface="Arial" panose="020B0604020202020204" pitchFamily="34" charset="0"/>
              <a:cs typeface="Arial" panose="020B0604020202020204" pitchFamily="34" charset="0"/>
            </a:endParaRPr>
          </a:p>
        </p:txBody>
      </p:sp>
      <p:sp>
        <p:nvSpPr>
          <p:cNvPr id="26" name="Textfeld 25"/>
          <p:cNvSpPr txBox="1"/>
          <p:nvPr/>
        </p:nvSpPr>
        <p:spPr>
          <a:xfrm>
            <a:off x="7191045" y="850374"/>
            <a:ext cx="1952955" cy="553998"/>
          </a:xfrm>
          <a:prstGeom prst="rect">
            <a:avLst/>
          </a:prstGeom>
          <a:noFill/>
        </p:spPr>
        <p:txBody>
          <a:bodyPr wrap="square" rtlCol="0">
            <a:spAutoFit/>
          </a:bodyPr>
          <a:lstStyle/>
          <a:p>
            <a:pPr algn="r" eaLnBrk="0" fontAlgn="base" hangingPunct="0">
              <a:spcBef>
                <a:spcPct val="50000"/>
              </a:spcBef>
              <a:spcAft>
                <a:spcPct val="0"/>
              </a:spcAft>
            </a:pPr>
            <a:r>
              <a:rPr lang="en-GB" sz="1000" i="1" dirty="0">
                <a:solidFill>
                  <a:srgbClr val="000000"/>
                </a:solidFill>
                <a:latin typeface="Arial" charset="0"/>
              </a:rPr>
              <a:t>Share of </a:t>
            </a:r>
            <a:r>
              <a:rPr lang="en-GB" sz="1000" i="1" dirty="0" smtClean="0">
                <a:solidFill>
                  <a:srgbClr val="000000"/>
                </a:solidFill>
                <a:latin typeface="Arial" charset="0"/>
              </a:rPr>
              <a:t>Internet </a:t>
            </a:r>
            <a:r>
              <a:rPr lang="en-GB" sz="1000" i="1" dirty="0">
                <a:solidFill>
                  <a:srgbClr val="000000"/>
                </a:solidFill>
                <a:latin typeface="Arial" charset="0"/>
              </a:rPr>
              <a:t>connections </a:t>
            </a:r>
            <a:r>
              <a:rPr lang="en-GB" sz="1000" i="1" dirty="0" smtClean="0">
                <a:solidFill>
                  <a:srgbClr val="000000"/>
                </a:solidFill>
                <a:latin typeface="Arial" charset="0"/>
              </a:rPr>
              <a:t>by </a:t>
            </a:r>
            <a:r>
              <a:rPr lang="en-GB" sz="1000" i="1" dirty="0">
                <a:solidFill>
                  <a:srgbClr val="000000"/>
                </a:solidFill>
                <a:latin typeface="Arial" charset="0"/>
              </a:rPr>
              <a:t>access </a:t>
            </a:r>
            <a:r>
              <a:rPr lang="en-GB" sz="1000" i="1" dirty="0" smtClean="0">
                <a:solidFill>
                  <a:srgbClr val="000000"/>
                </a:solidFill>
                <a:latin typeface="Arial" charset="0"/>
              </a:rPr>
              <a:t>technology</a:t>
            </a:r>
            <a:br>
              <a:rPr lang="en-GB" sz="1000" i="1" dirty="0" smtClean="0">
                <a:solidFill>
                  <a:srgbClr val="000000"/>
                </a:solidFill>
                <a:latin typeface="Arial" charset="0"/>
              </a:rPr>
            </a:br>
            <a:r>
              <a:rPr lang="en-GB" sz="1000" i="1" dirty="0" smtClean="0">
                <a:solidFill>
                  <a:srgbClr val="000000"/>
                </a:solidFill>
                <a:latin typeface="Arial" charset="0"/>
              </a:rPr>
              <a:t>(Sweden)</a:t>
            </a:r>
            <a:endParaRPr lang="en-GB" sz="1000" i="1" dirty="0">
              <a:solidFill>
                <a:srgbClr val="000000"/>
              </a:solidFill>
              <a:latin typeface="Arial" charset="0"/>
            </a:endParaRPr>
          </a:p>
        </p:txBody>
      </p:sp>
      <p:sp>
        <p:nvSpPr>
          <p:cNvPr id="28" name="Textfeld 27"/>
          <p:cNvSpPr txBox="1"/>
          <p:nvPr/>
        </p:nvSpPr>
        <p:spPr>
          <a:xfrm>
            <a:off x="-8466" y="4955516"/>
            <a:ext cx="5767388" cy="200055"/>
          </a:xfrm>
          <a:prstGeom prst="rect">
            <a:avLst/>
          </a:prstGeom>
          <a:noFill/>
        </p:spPr>
        <p:txBody>
          <a:bodyPr wrap="square" rtlCol="0">
            <a:spAutoFit/>
          </a:bodyPr>
          <a:lstStyle/>
          <a:p>
            <a:pPr eaLnBrk="0" fontAlgn="base" hangingPunct="0">
              <a:spcBef>
                <a:spcPct val="50000"/>
              </a:spcBef>
              <a:spcAft>
                <a:spcPct val="0"/>
              </a:spcAft>
            </a:pPr>
            <a:r>
              <a:rPr lang="en-GB" sz="700" dirty="0">
                <a:solidFill>
                  <a:srgbClr val="000000"/>
                </a:solidFill>
                <a:latin typeface="Arial" charset="0"/>
              </a:rPr>
              <a:t>Source: Representative consumer survey (2017), N=439.</a:t>
            </a:r>
          </a:p>
        </p:txBody>
      </p:sp>
    </p:spTree>
    <p:extLst>
      <p:ext uri="{BB962C8B-B14F-4D97-AF65-F5344CB8AC3E}">
        <p14:creationId xmlns:p14="http://schemas.microsoft.com/office/powerpoint/2010/main" val="3810424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WIK Farben">
    <a:dk1>
      <a:srgbClr val="000000"/>
    </a:dk1>
    <a:lt1>
      <a:srgbClr val="FFFFFF"/>
    </a:lt1>
    <a:dk2>
      <a:srgbClr val="294A73"/>
    </a:dk2>
    <a:lt2>
      <a:srgbClr val="A9BFCD"/>
    </a:lt2>
    <a:accent1>
      <a:srgbClr val="0E6692"/>
    </a:accent1>
    <a:accent2>
      <a:srgbClr val="4C8DB8"/>
    </a:accent2>
    <a:accent3>
      <a:srgbClr val="0080CC"/>
    </a:accent3>
    <a:accent4>
      <a:srgbClr val="86B6D8"/>
    </a:accent4>
    <a:accent5>
      <a:srgbClr val="CDDBED"/>
    </a:accent5>
    <a:accent6>
      <a:srgbClr val="8F0E14"/>
    </a:accent6>
    <a:hlink>
      <a:srgbClr val="B2B2B2"/>
    </a:hlink>
    <a:folHlink>
      <a:srgbClr val="808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2957</Words>
  <Application>Microsoft Office PowerPoint</Application>
  <PresentationFormat>Bildschirmpräsentation (16:9)</PresentationFormat>
  <Paragraphs>336</Paragraphs>
  <Slides>40</Slides>
  <Notes>0</Notes>
  <HiddenSlides>0</HiddenSlides>
  <MMClips>0</MMClips>
  <ScaleCrop>false</ScaleCrop>
  <HeadingPairs>
    <vt:vector size="4" baseType="variant">
      <vt:variant>
        <vt:lpstr>Design</vt:lpstr>
      </vt:variant>
      <vt:variant>
        <vt:i4>1</vt:i4>
      </vt:variant>
      <vt:variant>
        <vt:lpstr>Folientitel</vt:lpstr>
      </vt:variant>
      <vt:variant>
        <vt:i4>40</vt:i4>
      </vt:variant>
    </vt:vector>
  </HeadingPairs>
  <TitlesOfParts>
    <vt:vector size="41"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René  Arnold</dc:creator>
  <cp:lastModifiedBy>Karin Wagner</cp:lastModifiedBy>
  <cp:revision>84</cp:revision>
  <cp:lastPrinted>2018-02-06T14:55:13Z</cp:lastPrinted>
  <dcterms:created xsi:type="dcterms:W3CDTF">2018-01-29T07:59:02Z</dcterms:created>
  <dcterms:modified xsi:type="dcterms:W3CDTF">2018-02-09T14:49:28Z</dcterms:modified>
</cp:coreProperties>
</file>