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517" r:id="rId2"/>
    <p:sldId id="519" r:id="rId3"/>
    <p:sldId id="270" r:id="rId4"/>
    <p:sldId id="688" r:id="rId5"/>
    <p:sldId id="1016" r:id="rId6"/>
    <p:sldId id="527" r:id="rId7"/>
    <p:sldId id="1019" r:id="rId8"/>
    <p:sldId id="1013" r:id="rId9"/>
    <p:sldId id="989" r:id="rId10"/>
    <p:sldId id="1014" r:id="rId11"/>
    <p:sldId id="1012" r:id="rId12"/>
    <p:sldId id="1017" r:id="rId13"/>
    <p:sldId id="1018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427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i Erann" initials="D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472"/>
    <a:srgbClr val="E7E7E8"/>
    <a:srgbClr val="156DA1"/>
    <a:srgbClr val="599B00"/>
    <a:srgbClr val="595959"/>
    <a:srgbClr val="5E9C42"/>
    <a:srgbClr val="09BFFF"/>
    <a:srgbClr val="0055A2"/>
    <a:srgbClr val="003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9" autoAdjust="0"/>
    <p:restoredTop sz="94719" autoAdjust="0"/>
  </p:normalViewPr>
  <p:slideViewPr>
    <p:cSldViewPr showGuides="1">
      <p:cViewPr varScale="1">
        <p:scale>
          <a:sx n="85" d="100"/>
          <a:sy n="85" d="100"/>
        </p:scale>
        <p:origin x="1572" y="24"/>
      </p:cViewPr>
      <p:guideLst>
        <p:guide orient="horz" pos="1872"/>
        <p:guide orient="horz" pos="4272"/>
        <p:guide pos="2880"/>
      </p:guideLst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792"/>
    </p:cViewPr>
  </p:sorterViewPr>
  <p:notesViewPr>
    <p:cSldViewPr>
      <p:cViewPr varScale="1">
        <p:scale>
          <a:sx n="131" d="100"/>
          <a:sy n="131" d="100"/>
        </p:scale>
        <p:origin x="-468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EA57A-DB71-49D4-A0A6-A5CA1DE1045E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EE94-BF61-4113-962E-422555B79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3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E431A-7B91-4070-B6D6-5D50C81D4C28}" type="datetimeFigureOut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5DA21-D47B-44F1-889F-CA9DCA8556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1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5DA21-D47B-44F1-889F-CA9DCA8556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1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5DA21-D47B-44F1-889F-CA9DCA8556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7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>
              <a:buFont typeface="Arial" pitchFamily="34" charset="0"/>
              <a:buNone/>
              <a:tabLst>
                <a:tab pos="403225" algn="l"/>
              </a:tabLst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5DA21-D47B-44F1-889F-CA9DCA8556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7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3709307"/>
            <a:ext cx="3268522" cy="314869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2400" b="0" kern="1200" dirty="0">
                <a:solidFill>
                  <a:srgbClr val="5C6E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55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4744"/>
            <a:ext cx="8382000" cy="48950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95959"/>
              </a:buClr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81025" indent="-285750">
              <a:tabLst/>
              <a:defRPr lang="en-US" sz="2000" kern="1200" dirty="0" smtClean="0">
                <a:solidFill>
                  <a:srgbClr val="156DA1"/>
                </a:solidFill>
                <a:latin typeface="+mn-lt"/>
                <a:ea typeface="+mn-ea"/>
                <a:cs typeface="+mn-cs"/>
              </a:defRPr>
            </a:lvl2pPr>
            <a:lvl3pPr marL="920750" indent="-342900">
              <a:defRPr lang="en-US" sz="1800" b="0" kern="12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485900" indent="-342900">
              <a:defRPr lang="en-US" sz="1400" kern="1200" dirty="0" smtClean="0">
                <a:solidFill>
                  <a:srgbClr val="156DA1"/>
                </a:solidFill>
                <a:latin typeface="+mn-lt"/>
                <a:ea typeface="+mn-ea"/>
                <a:cs typeface="+mn-cs"/>
              </a:defRPr>
            </a:lvl4pPr>
            <a:lvl5pPr marL="1203325" indent="-342900"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09800" y="6324600"/>
            <a:ext cx="367408" cy="27699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251C4C7-82A6-45F4-854F-6446DF702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0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6400" y="1"/>
            <a:ext cx="3429000" cy="2667000"/>
          </a:xfrm>
        </p:spPr>
        <p:txBody>
          <a:bodyPr>
            <a:normAutofit/>
          </a:bodyPr>
          <a:lstStyle>
            <a:lvl1pPr>
              <a:defRPr lang="en-US" sz="4000" b="0" kern="1200" dirty="0">
                <a:solidFill>
                  <a:srgbClr val="5C6E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b="78889"/>
          <a:stretch/>
        </p:blipFill>
        <p:spPr>
          <a:xfrm>
            <a:off x="6629400" y="5410200"/>
            <a:ext cx="2362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" y="0"/>
            <a:ext cx="9127097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00600" y="1981200"/>
            <a:ext cx="3962400" cy="2667000"/>
          </a:xfrm>
        </p:spPr>
        <p:txBody>
          <a:bodyPr>
            <a:normAutofit/>
          </a:bodyPr>
          <a:lstStyle>
            <a:lvl1pPr>
              <a:defRPr lang="en-US" sz="4000" b="0" kern="1200" dirty="0">
                <a:solidFill>
                  <a:srgbClr val="5C6E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57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0" y="-76200"/>
            <a:ext cx="9228510" cy="6934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0" y="609600"/>
            <a:ext cx="3733800" cy="2667000"/>
          </a:xfrm>
        </p:spPr>
        <p:txBody>
          <a:bodyPr>
            <a:normAutofit/>
          </a:bodyPr>
          <a:lstStyle>
            <a:lvl1pPr>
              <a:defRPr lang="en-US" sz="4000" b="0" kern="1200" dirty="0">
                <a:solidFill>
                  <a:srgbClr val="5C6E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73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" y="21274"/>
            <a:ext cx="9111420" cy="68367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09800" y="6324600"/>
            <a:ext cx="367408" cy="27699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251C4C7-82A6-45F4-854F-6446DF702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5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5152" y="6556248"/>
            <a:ext cx="367408" cy="27699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251C4C7-82A6-45F4-854F-6446DF7023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6271664"/>
            <a:ext cx="1257300" cy="414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6271664"/>
            <a:ext cx="1257300" cy="41488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620000" y="6271664"/>
            <a:ext cx="1447800" cy="414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151" y="2057400"/>
            <a:ext cx="6400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539" kern="1200" dirty="0">
                <a:solidFill>
                  <a:srgbClr val="156DA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48151" y="3124200"/>
            <a:ext cx="4241645" cy="68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914400" rtl="0" eaLnBrk="1" latinLnBrk="0" hangingPunct="1">
              <a:buNone/>
              <a:defRPr lang="en-US" sz="2400" kern="1200" dirty="0" smtClean="0">
                <a:solidFill>
                  <a:srgbClr val="156DA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/>
            <a:r>
              <a:rPr lang="en-US" dirty="0"/>
              <a:t>Click to edit contact info/</a:t>
            </a:r>
            <a:r>
              <a:rPr lang="en-US" dirty="0" err="1"/>
              <a:t>url</a:t>
            </a:r>
            <a:r>
              <a:rPr lang="en-US" dirty="0"/>
              <a:t>/etc.</a:t>
            </a:r>
          </a:p>
        </p:txBody>
      </p:sp>
    </p:spTree>
    <p:extLst>
      <p:ext uri="{BB962C8B-B14F-4D97-AF65-F5344CB8AC3E}">
        <p14:creationId xmlns:p14="http://schemas.microsoft.com/office/powerpoint/2010/main" val="85116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7"/>
          <a:stretch/>
        </p:blipFill>
        <p:spPr>
          <a:xfrm>
            <a:off x="0" y="5397760"/>
            <a:ext cx="9144000" cy="14602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  <a:prstGeom prst="rect">
            <a:avLst/>
          </a:prstGeom>
          <a:noFill/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09800" y="6324600"/>
            <a:ext cx="367408" cy="27699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251C4C7-82A6-45F4-854F-6446DF702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5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5" r:id="rId4"/>
    <p:sldLayoutId id="2147483686" r:id="rId5"/>
    <p:sldLayoutId id="2147483681" r:id="rId6"/>
    <p:sldLayoutId id="2147483683" r:id="rId7"/>
    <p:sldLayoutId id="2147483682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156DA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577850" indent="-282575" algn="l" defTabSz="914400" rtl="0" eaLnBrk="1" latinLnBrk="0" hangingPunct="1">
        <a:spcBef>
          <a:spcPct val="20000"/>
        </a:spcBef>
        <a:buClr>
          <a:srgbClr val="5E9C42"/>
        </a:buClr>
        <a:buSzPct val="85000"/>
        <a:buFont typeface="Webdings" pitchFamily="18" charset="2"/>
        <a:buChar char=""/>
        <a:defRPr sz="2000" kern="1200">
          <a:solidFill>
            <a:srgbClr val="156DA1"/>
          </a:soli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 pitchFamily="2" charset="2"/>
        <a:buChar char="§"/>
        <a:defRPr sz="18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ct val="20000"/>
        </a:spcBef>
        <a:buClr>
          <a:srgbClr val="156DA1"/>
        </a:buClr>
        <a:buFont typeface="Arial" pitchFamily="34" charset="0"/>
        <a:buChar char="–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rgbClr val="0055A2"/>
        </a:buClr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tiff"/><Relationship Id="rId12" Type="http://schemas.openxmlformats.org/officeDocument/2006/relationships/image" Target="../media/image20.tiff"/><Relationship Id="rId17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tiff"/><Relationship Id="rId5" Type="http://schemas.openxmlformats.org/officeDocument/2006/relationships/image" Target="../media/image13.jpg"/><Relationship Id="rId15" Type="http://schemas.openxmlformats.org/officeDocument/2006/relationships/image" Target="../media/image23.tiff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9307"/>
            <a:ext cx="3657600" cy="3148693"/>
          </a:xfrm>
        </p:spPr>
        <p:txBody>
          <a:bodyPr/>
          <a:lstStyle/>
          <a:p>
            <a:r>
              <a:rPr lang="en-US" b="1" dirty="0"/>
              <a:t>5G and Future of Fixed Wireless Access </a:t>
            </a:r>
            <a:br>
              <a:rPr lang="en-US" b="1" dirty="0"/>
            </a:br>
            <a:r>
              <a:rPr lang="en-US" sz="1600" dirty="0"/>
              <a:t>Nick Dewar</a:t>
            </a:r>
            <a:br>
              <a:rPr lang="en-US" sz="1600" dirty="0"/>
            </a:br>
            <a:r>
              <a:rPr lang="en-US" sz="1600" dirty="0"/>
              <a:t>VP, Products and Systems Engineering</a:t>
            </a:r>
            <a:br>
              <a:rPr lang="en-US" b="1" dirty="0"/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9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2284-E73C-4B7C-9426-1AC7CF08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Rural Broadband Use Case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9C2-03A1-43C6-BA18-C3BE4D434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Rural Broadband Business case requires broad coverage footprint </a:t>
            </a:r>
          </a:p>
          <a:p>
            <a:r>
              <a:rPr lang="en-CA" dirty="0"/>
              <a:t>Vegetation is often the largest obstacle in FWA </a:t>
            </a:r>
          </a:p>
          <a:p>
            <a:r>
              <a:rPr lang="en-CA" dirty="0"/>
              <a:t>Same physics Apply to 4G and 5G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25FC8-DD29-4682-8A87-3F9B9104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4C7-82A6-45F4-854F-6446DF70232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763FD-4258-40E4-9AB4-B0B3E011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62200"/>
            <a:ext cx="3657600" cy="2700040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7CDF6BE-5D38-4884-B220-15562E63E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766312"/>
            <a:ext cx="1181100" cy="740267"/>
          </a:xfrm>
          <a:prstGeom prst="rect">
            <a:avLst/>
          </a:prstGeom>
        </p:spPr>
      </p:pic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8569C6E6-B1CD-4D99-A802-3B0F83925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5650"/>
            <a:ext cx="1066800" cy="7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0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5485-C9C7-4295-9F87-3A8933E7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4G Spectral Efficiency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ED3A3-E67F-4E23-B2B0-7AF59C228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With good propagation spectral efficiency is higher making better use of the spectrum </a:t>
            </a:r>
          </a:p>
          <a:p>
            <a:r>
              <a:rPr lang="en-CA" dirty="0"/>
              <a:t>Throughput per 20MHz channel using 8x8 with TM 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C1A10-FC55-463A-8248-0ECD03FB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4C7-82A6-45F4-854F-6446DF70232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3E456-EEB1-439A-BCA8-FD71A036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67000"/>
            <a:ext cx="5486400" cy="29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7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2CA-5D2C-45F5-A86B-61EF9FDA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971D9-3717-4D72-A607-924420062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81472"/>
            <a:ext cx="8382000" cy="4895056"/>
          </a:xfrm>
        </p:spPr>
        <p:txBody>
          <a:bodyPr/>
          <a:lstStyle/>
          <a:p>
            <a:r>
              <a:rPr lang="en-CA" dirty="0"/>
              <a:t>Rural Broadband is required to extend connectivity to those who are otherwise unserved </a:t>
            </a:r>
          </a:p>
          <a:p>
            <a:r>
              <a:rPr lang="en-CA" dirty="0"/>
              <a:t>Fixed Broadband use case often promoted in 5G marketing refers to Urban short range with high spectrum usage i.e. 400Mhz channels </a:t>
            </a:r>
          </a:p>
          <a:p>
            <a:r>
              <a:rPr lang="en-CA" dirty="0"/>
              <a:t>400MHz channels are typical of </a:t>
            </a:r>
            <a:r>
              <a:rPr lang="en-CA" dirty="0" err="1"/>
              <a:t>mmWave</a:t>
            </a:r>
            <a:r>
              <a:rPr lang="en-CA" dirty="0"/>
              <a:t> but not realistic in sub 6GHz </a:t>
            </a:r>
          </a:p>
          <a:p>
            <a:r>
              <a:rPr lang="en-CA" dirty="0" err="1"/>
              <a:t>mmWave</a:t>
            </a:r>
            <a:r>
              <a:rPr lang="en-CA" dirty="0"/>
              <a:t> can’t propagate through vegetation thus requires LOS </a:t>
            </a:r>
          </a:p>
          <a:p>
            <a:r>
              <a:rPr lang="en-CA" dirty="0"/>
              <a:t>Sub 6GHz spectrum is a requirement to ensure Rural broadband operators can continue to service the otherwise unserved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CF83-95EF-499F-9E76-BEB022F8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4C7-82A6-45F4-854F-6446DF70232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75EBB43E-360B-48D0-904D-0F9500FD3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19600"/>
            <a:ext cx="7315200" cy="10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2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BF5F43-9797-42F3-8310-B08887ED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1811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</a:t>
            </a:r>
            <a:r>
              <a:rPr lang="en-US" dirty="0" err="1"/>
              <a:t>Telrad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334000" cy="2514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Founded in 1951</a:t>
            </a:r>
          </a:p>
          <a:p>
            <a:pPr>
              <a:lnSpc>
                <a:spcPct val="120000"/>
              </a:lnSpc>
            </a:pPr>
            <a:r>
              <a:rPr lang="en-US" dirty="0"/>
              <a:t>Global provider of telecommunications solutions</a:t>
            </a:r>
          </a:p>
          <a:p>
            <a:pPr>
              <a:lnSpc>
                <a:spcPct val="120000"/>
              </a:lnSpc>
            </a:pPr>
            <a:r>
              <a:rPr lang="en-US" dirty="0"/>
              <a:t>Publicly traded (TASE:TLRD)</a:t>
            </a:r>
          </a:p>
          <a:p>
            <a:pPr>
              <a:lnSpc>
                <a:spcPct val="120000"/>
              </a:lnSpc>
            </a:pPr>
            <a:r>
              <a:rPr lang="en-US" dirty="0"/>
              <a:t>Rich Experience in Fixed Wireless Access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4BF359-35DA-B743-9632-E68C8EFDE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94" y="3886200"/>
            <a:ext cx="2950412" cy="120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6BA9FA-95E9-44E8-969E-0C41E1041C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r="29166"/>
          <a:stretch/>
        </p:blipFill>
        <p:spPr>
          <a:xfrm>
            <a:off x="6145132" y="1160221"/>
            <a:ext cx="2520280" cy="3378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63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-0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47886"/>
            <a:ext cx="7443911" cy="52625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4G based FWA Global Customer Base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831" y="2844136"/>
            <a:ext cx="1692567" cy="49521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139" y="3845173"/>
            <a:ext cx="1115592" cy="593315"/>
          </a:xfrm>
          <a:prstGeom prst="rect">
            <a:avLst/>
          </a:prstGeom>
          <a:noFill/>
          <a:ln>
            <a:solidFill>
              <a:srgbClr val="E7E7E8"/>
            </a:solidFill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825" y="1992342"/>
            <a:ext cx="673921" cy="5112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955" y="3120527"/>
            <a:ext cx="1229081" cy="546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3502" y="4575673"/>
            <a:ext cx="1220736" cy="5231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791" y="1070004"/>
            <a:ext cx="1010490" cy="518145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204" y="1930842"/>
            <a:ext cx="1122302" cy="32763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6232" y="4583183"/>
            <a:ext cx="1361691" cy="5949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9A3D23-746D-474A-9AEF-6953B9AD1130}"/>
              </a:ext>
            </a:extLst>
          </p:cNvPr>
          <p:cNvSpPr/>
          <p:nvPr/>
        </p:nvSpPr>
        <p:spPr>
          <a:xfrm>
            <a:off x="21936" y="1505520"/>
            <a:ext cx="501370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156DA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2"/>
                </a:solidFill>
              </a:rPr>
              <a:t>300+ </a:t>
            </a:r>
            <a:r>
              <a:rPr lang="en-US" sz="2400" dirty="0">
                <a:solidFill>
                  <a:srgbClr val="156DA1"/>
                </a:solidFill>
              </a:rPr>
              <a:t>customers in </a:t>
            </a:r>
            <a:r>
              <a:rPr lang="en-US" sz="2400" b="1" dirty="0">
                <a:solidFill>
                  <a:schemeClr val="bg2"/>
                </a:solidFill>
              </a:rPr>
              <a:t>150 </a:t>
            </a:r>
            <a:r>
              <a:rPr lang="en-US" sz="2400" dirty="0">
                <a:solidFill>
                  <a:srgbClr val="156DA1"/>
                </a:solidFill>
              </a:rPr>
              <a:t>countries </a:t>
            </a:r>
          </a:p>
          <a:p>
            <a:pPr marL="342900" lvl="0" indent="-342900">
              <a:lnSpc>
                <a:spcPct val="150000"/>
              </a:lnSpc>
              <a:buClr>
                <a:srgbClr val="156DA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2"/>
                </a:solidFill>
              </a:rPr>
              <a:t>3+ million </a:t>
            </a:r>
            <a:r>
              <a:rPr lang="en-US" sz="2400" dirty="0"/>
              <a:t>wireless links deployed</a:t>
            </a:r>
          </a:p>
          <a:p>
            <a:pPr marL="342900" lvl="0" indent="-342900">
              <a:lnSpc>
                <a:spcPct val="150000"/>
              </a:lnSpc>
              <a:buClr>
                <a:srgbClr val="156DA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2"/>
                </a:solidFill>
              </a:rPr>
              <a:t>200+ </a:t>
            </a:r>
            <a:r>
              <a:rPr lang="en-US" sz="2400" dirty="0">
                <a:solidFill>
                  <a:srgbClr val="156DA1"/>
                </a:solidFill>
              </a:rPr>
              <a:t>customers in North America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7497DC0D-B019-9C44-8E88-F5F3A24977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0356" y="3507128"/>
            <a:ext cx="1780362" cy="441104"/>
          </a:xfrm>
          <a:prstGeom prst="rect">
            <a:avLst/>
          </a:prstGeom>
        </p:spPr>
      </p:pic>
      <p:pic>
        <p:nvPicPr>
          <p:cNvPr id="82" name="Picture 2" descr="http://www.watchtv.net/noflash/logo.jpg">
            <a:extLst>
              <a:ext uri="{FF2B5EF4-FFF2-40B4-BE49-F238E27FC236}">
                <a16:creationId xmlns:a16="http://schemas.microsoft.com/office/drawing/2014/main" id="{3B9DB362-6563-094A-BE71-A3612680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37" y="2445511"/>
            <a:ext cx="1347054" cy="5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81486E7-00BC-194F-A6C0-9F89085646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8992" y="4643693"/>
            <a:ext cx="1576477" cy="53182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97AAB10-696F-4C4A-9903-D71D1F56EC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583" y="4060454"/>
            <a:ext cx="1000912" cy="38496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4DE084A-CF52-944B-9BB3-2B3498FCB5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81" y="1090514"/>
            <a:ext cx="571500" cy="6477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8C71BF1-DC10-984B-A5DC-A63A720340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04" y="4093217"/>
            <a:ext cx="1257300" cy="3429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3866424-25E7-7244-A848-3168F1EBA9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69" y="5322792"/>
            <a:ext cx="1470487" cy="44560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8808CD-B97F-5143-8E39-6B07A921D4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36" y="5197439"/>
            <a:ext cx="1220735" cy="399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973DB-B9DD-41A3-9387-64C023E9EEF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83143" y="1741120"/>
            <a:ext cx="1692567" cy="432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1274E9-252F-43FC-8432-B56A1D8090E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52135" y="2147351"/>
            <a:ext cx="971550" cy="8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9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4"/>
          <p:cNvGrpSpPr/>
          <p:nvPr/>
        </p:nvGrpSpPr>
        <p:grpSpPr>
          <a:xfrm>
            <a:off x="3739177" y="1687727"/>
            <a:ext cx="432048" cy="1550534"/>
            <a:chOff x="3791720" y="1626290"/>
            <a:chExt cx="432048" cy="1550534"/>
          </a:xfrm>
        </p:grpSpPr>
        <p:pic>
          <p:nvPicPr>
            <p:cNvPr id="60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 l="26709" t="6248" r="34123"/>
            <a:stretch>
              <a:fillRect/>
            </a:stretch>
          </p:blipFill>
          <p:spPr bwMode="auto">
            <a:xfrm>
              <a:off x="3857824" y="1626290"/>
              <a:ext cx="285750" cy="110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91720" y="2512135"/>
              <a:ext cx="432048" cy="66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63"/>
          <p:cNvGrpSpPr/>
          <p:nvPr/>
        </p:nvGrpSpPr>
        <p:grpSpPr>
          <a:xfrm>
            <a:off x="3028225" y="1687727"/>
            <a:ext cx="432048" cy="1550534"/>
            <a:chOff x="2915816" y="1412776"/>
            <a:chExt cx="432048" cy="1550534"/>
          </a:xfrm>
        </p:grpSpPr>
        <p:pic>
          <p:nvPicPr>
            <p:cNvPr id="62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 l="26709" t="6248" r="34123"/>
            <a:stretch>
              <a:fillRect/>
            </a:stretch>
          </p:blipFill>
          <p:spPr bwMode="auto">
            <a:xfrm>
              <a:off x="2981920" y="1412776"/>
              <a:ext cx="285750" cy="110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5816" y="2298621"/>
              <a:ext cx="432048" cy="66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Telrad E2E Fixed BWA Solution</a:t>
            </a:r>
          </a:p>
        </p:txBody>
      </p:sp>
      <p:pic>
        <p:nvPicPr>
          <p:cNvPr id="7" name="Picture 8" descr="http://telrad.com/userfiles/image/7000outdo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377" y="2152840"/>
            <a:ext cx="1368152" cy="1026114"/>
          </a:xfrm>
          <a:prstGeom prst="rect">
            <a:avLst/>
          </a:prstGeom>
          <a:noFill/>
        </p:spPr>
      </p:pic>
      <p:pic>
        <p:nvPicPr>
          <p:cNvPr id="8" name="Picture 4" descr="http://www.t-mobile.com/images/png/products/phones/sim_card/250x2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0683" y="2783630"/>
            <a:ext cx="432048" cy="466612"/>
          </a:xfrm>
          <a:prstGeom prst="rect">
            <a:avLst/>
          </a:prstGeom>
          <a:noFill/>
        </p:spPr>
      </p:pic>
      <p:pic>
        <p:nvPicPr>
          <p:cNvPr id="10" name="Picture 9" descr="Dashboar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654882"/>
            <a:ext cx="1800200" cy="1012118"/>
          </a:xfrm>
          <a:prstGeom prst="rect">
            <a:avLst/>
          </a:prstGeom>
        </p:spPr>
      </p:pic>
      <p:pic>
        <p:nvPicPr>
          <p:cNvPr id="11" name="Picture 92" descr="\\FOZZY\Clients\Alvarion\2009.11\Inesa\tower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2677" y="2913777"/>
            <a:ext cx="1595140" cy="22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65"/>
          <p:cNvGrpSpPr/>
          <p:nvPr/>
        </p:nvGrpSpPr>
        <p:grpSpPr>
          <a:xfrm>
            <a:off x="3380749" y="1759735"/>
            <a:ext cx="432048" cy="1550534"/>
            <a:chOff x="3281760" y="1484784"/>
            <a:chExt cx="432048" cy="1550534"/>
          </a:xfrm>
        </p:grpSpPr>
        <p:pic>
          <p:nvPicPr>
            <p:cNvPr id="12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 l="26709" t="6248" r="34123"/>
            <a:stretch>
              <a:fillRect/>
            </a:stretch>
          </p:blipFill>
          <p:spPr bwMode="auto">
            <a:xfrm>
              <a:off x="3347864" y="1484784"/>
              <a:ext cx="285750" cy="110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81760" y="2370629"/>
              <a:ext cx="432048" cy="66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45"/>
          <p:cNvGrpSpPr>
            <a:grpSpLocks/>
          </p:cNvGrpSpPr>
          <p:nvPr/>
        </p:nvGrpSpPr>
        <p:grpSpPr bwMode="auto">
          <a:xfrm rot="19184361">
            <a:off x="1715877" y="2740090"/>
            <a:ext cx="1563062" cy="476250"/>
            <a:chOff x="5471550" y="2098281"/>
            <a:chExt cx="1531236" cy="583116"/>
          </a:xfrm>
        </p:grpSpPr>
        <p:sp>
          <p:nvSpPr>
            <p:cNvPr id="15" name="Moon 14"/>
            <p:cNvSpPr/>
            <p:nvPr/>
          </p:nvSpPr>
          <p:spPr>
            <a:xfrm rot="208554">
              <a:off x="5471070" y="2089958"/>
              <a:ext cx="356369" cy="583116"/>
            </a:xfrm>
            <a:prstGeom prst="moon">
              <a:avLst>
                <a:gd name="adj" fmla="val 35949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4" name="Group 44"/>
            <p:cNvGrpSpPr>
              <a:grpSpLocks/>
            </p:cNvGrpSpPr>
            <p:nvPr/>
          </p:nvGrpSpPr>
          <p:grpSpPr bwMode="auto">
            <a:xfrm>
              <a:off x="5765730" y="2113079"/>
              <a:ext cx="1226125" cy="480098"/>
              <a:chOff x="5765730" y="2113079"/>
              <a:chExt cx="1226125" cy="480098"/>
            </a:xfrm>
          </p:grpSpPr>
          <p:sp>
            <p:nvSpPr>
              <p:cNvPr id="17" name="Moon 16"/>
              <p:cNvSpPr/>
              <p:nvPr/>
            </p:nvSpPr>
            <p:spPr>
              <a:xfrm rot="208554">
                <a:off x="5753766" y="2075043"/>
                <a:ext cx="296590" cy="480099"/>
              </a:xfrm>
              <a:prstGeom prst="moon">
                <a:avLst>
                  <a:gd name="adj" fmla="val 35949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Moon 17"/>
              <p:cNvSpPr/>
              <p:nvPr/>
            </p:nvSpPr>
            <p:spPr>
              <a:xfrm rot="208554">
                <a:off x="6011943" y="2122738"/>
                <a:ext cx="257505" cy="419843"/>
              </a:xfrm>
              <a:prstGeom prst="moon">
                <a:avLst>
                  <a:gd name="adj" fmla="val 35949"/>
                </a:avLst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Moon 18"/>
              <p:cNvSpPr/>
              <p:nvPr/>
            </p:nvSpPr>
            <p:spPr>
              <a:xfrm rot="208554">
                <a:off x="6243407" y="2151686"/>
                <a:ext cx="200025" cy="332377"/>
              </a:xfrm>
              <a:prstGeom prst="moon">
                <a:avLst>
                  <a:gd name="adj" fmla="val 35949"/>
                </a:avLst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Moon 19"/>
              <p:cNvSpPr/>
              <p:nvPr/>
            </p:nvSpPr>
            <p:spPr>
              <a:xfrm rot="208554">
                <a:off x="6432136" y="2198019"/>
                <a:ext cx="158641" cy="258514"/>
              </a:xfrm>
              <a:prstGeom prst="moon">
                <a:avLst>
                  <a:gd name="adj" fmla="val 35949"/>
                </a:avLst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Moon 20"/>
              <p:cNvSpPr/>
              <p:nvPr/>
            </p:nvSpPr>
            <p:spPr>
              <a:xfrm rot="208554">
                <a:off x="6606811" y="2225686"/>
                <a:ext cx="124154" cy="207979"/>
              </a:xfrm>
              <a:prstGeom prst="moon">
                <a:avLst>
                  <a:gd name="adj" fmla="val 35949"/>
                </a:avLst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Moon 21"/>
              <p:cNvSpPr/>
              <p:nvPr/>
            </p:nvSpPr>
            <p:spPr>
              <a:xfrm rot="208554">
                <a:off x="6774816" y="2254096"/>
                <a:ext cx="94266" cy="153554"/>
              </a:xfrm>
              <a:prstGeom prst="moon">
                <a:avLst>
                  <a:gd name="adj" fmla="val 35949"/>
                </a:avLst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Moon 22"/>
              <p:cNvSpPr/>
              <p:nvPr/>
            </p:nvSpPr>
            <p:spPr>
              <a:xfrm rot="208554">
                <a:off x="6900375" y="2284879"/>
                <a:ext cx="62076" cy="101073"/>
              </a:xfrm>
              <a:prstGeom prst="moon">
                <a:avLst>
                  <a:gd name="adj" fmla="val 35949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4788024" y="4725144"/>
            <a:ext cx="0" cy="1588884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5731167" y="4864411"/>
            <a:ext cx="464840" cy="532284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 flipV="1">
            <a:off x="3707904" y="2131214"/>
            <a:ext cx="3168352" cy="865737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444208" y="953214"/>
            <a:ext cx="2514151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Management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Management</a:t>
            </a:r>
          </a:p>
        </p:txBody>
      </p:sp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733256"/>
            <a:ext cx="720080" cy="70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4185433" y="5448907"/>
            <a:ext cx="1250663" cy="21602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no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PDN/ WWW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1202" y="1683494"/>
            <a:ext cx="1244062" cy="3745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UE Portfolio</a:t>
            </a:r>
          </a:p>
        </p:txBody>
      </p:sp>
      <p:grpSp>
        <p:nvGrpSpPr>
          <p:cNvPr id="52" name="Group 143"/>
          <p:cNvGrpSpPr/>
          <p:nvPr/>
        </p:nvGrpSpPr>
        <p:grpSpPr>
          <a:xfrm>
            <a:off x="6202827" y="5448905"/>
            <a:ext cx="692361" cy="645522"/>
            <a:chOff x="3923928" y="1628800"/>
            <a:chExt cx="692361" cy="645522"/>
          </a:xfrm>
        </p:grpSpPr>
        <p:sp>
          <p:nvSpPr>
            <p:cNvPr id="53" name="Oval 52"/>
            <p:cNvSpPr/>
            <p:nvPr/>
          </p:nvSpPr>
          <p:spPr bwMode="auto">
            <a:xfrm>
              <a:off x="3923928" y="1628800"/>
              <a:ext cx="692361" cy="367755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00000" lon="0" rev="0"/>
              </a:camera>
              <a:lightRig rig="threePt" dir="t"/>
            </a:scene3d>
            <a:sp3d extrusionH="15240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3995936" y="1997323"/>
              <a:ext cx="5557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sz="1200" b="1" dirty="0">
                  <a:solidFill>
                    <a:schemeClr val="bg1"/>
                  </a:solidFill>
                  <a:latin typeface="Arial" pitchFamily="34" charset="0"/>
                  <a:ea typeface="MS Mincho" pitchFamily="49" charset="-128"/>
                  <a:cs typeface="Arial" pitchFamily="34" charset="0"/>
                </a:rPr>
                <a:t>AAA</a:t>
              </a:r>
              <a:endParaRPr lang="en-CA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Line 37"/>
          <p:cNvSpPr>
            <a:spLocks noChangeShapeType="1"/>
          </p:cNvSpPr>
          <p:nvPr/>
        </p:nvSpPr>
        <p:spPr bwMode="auto">
          <a:xfrm>
            <a:off x="3923928" y="2996952"/>
            <a:ext cx="864096" cy="144016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7002248" y="2749629"/>
            <a:ext cx="1506622" cy="3745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CPE View (ACS)</a:t>
            </a:r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 flipV="1">
            <a:off x="1547663" y="3360873"/>
            <a:ext cx="5282921" cy="428167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67" y="4295378"/>
            <a:ext cx="1647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143"/>
          <p:cNvGrpSpPr/>
          <p:nvPr/>
        </p:nvGrpSpPr>
        <p:grpSpPr>
          <a:xfrm>
            <a:off x="7239000" y="4958997"/>
            <a:ext cx="766192" cy="868934"/>
            <a:chOff x="3923928" y="1628800"/>
            <a:chExt cx="766192" cy="868934"/>
          </a:xfrm>
        </p:grpSpPr>
        <p:sp>
          <p:nvSpPr>
            <p:cNvPr id="64" name="Oval 63"/>
            <p:cNvSpPr/>
            <p:nvPr/>
          </p:nvSpPr>
          <p:spPr bwMode="auto">
            <a:xfrm>
              <a:off x="3923928" y="1628800"/>
              <a:ext cx="692361" cy="367755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00000" lon="0" rev="0"/>
              </a:camera>
              <a:lightRig rig="threePt" dir="t"/>
            </a:scene3d>
            <a:sp3d extrusionH="15240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3923928" y="1851403"/>
              <a:ext cx="7661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ea typeface="MS Mincho" pitchFamily="49" charset="-128"/>
                  <a:cs typeface="Arial" pitchFamily="34" charset="0"/>
                </a:rPr>
                <a:t>3rd Party HSS </a:t>
              </a:r>
            </a:p>
          </p:txBody>
        </p:sp>
      </p:grpSp>
      <p:sp>
        <p:nvSpPr>
          <p:cNvPr id="66" name="Line 37"/>
          <p:cNvSpPr>
            <a:spLocks noChangeShapeType="1"/>
          </p:cNvSpPr>
          <p:nvPr/>
        </p:nvSpPr>
        <p:spPr bwMode="auto">
          <a:xfrm>
            <a:off x="6149550" y="4581128"/>
            <a:ext cx="1089450" cy="532284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96399" y="3440600"/>
            <a:ext cx="747557" cy="750400"/>
            <a:chOff x="668574" y="4305166"/>
            <a:chExt cx="747557" cy="750400"/>
          </a:xfrm>
        </p:grpSpPr>
        <p:pic>
          <p:nvPicPr>
            <p:cNvPr id="56" name="Picture 10" descr="http://telrad.com/userfiles/image/7000indoo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4242" y="4305166"/>
              <a:ext cx="561889" cy="6367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8" name="Picture 4" descr="http://www.t-mobile.com/images/png/products/phones/sim_card/250x27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685856" y="4606236"/>
              <a:ext cx="432048" cy="466612"/>
            </a:xfrm>
            <a:prstGeom prst="rect">
              <a:avLst/>
            </a:prstGeom>
            <a:noFill/>
          </p:spPr>
        </p:pic>
      </p:grp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4"/>
          <a:stretch/>
        </p:blipFill>
        <p:spPr>
          <a:xfrm>
            <a:off x="4795663" y="1609621"/>
            <a:ext cx="1648545" cy="112551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682084" y="953214"/>
            <a:ext cx="1672806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Embedded EPC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BreezeWAY 1010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67200" y="3657600"/>
            <a:ext cx="1672874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Centralized EPC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BreezeWAY 2020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24296" y="5069383"/>
            <a:ext cx="1439824" cy="3745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BreezeRADIUS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67000" y="953214"/>
            <a:ext cx="1672806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BreezeCOMPACT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eNodeB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1715" y="3232960"/>
            <a:ext cx="1673166" cy="9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2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099D-7672-45E7-83A7-81A8004F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Path to 5G </a:t>
            </a:r>
          </a:p>
        </p:txBody>
      </p:sp>
    </p:spTree>
    <p:extLst>
      <p:ext uri="{BB962C8B-B14F-4D97-AF65-F5344CB8AC3E}">
        <p14:creationId xmlns:p14="http://schemas.microsoft.com/office/powerpoint/2010/main" val="155379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9356-5411-4484-9CD4-DF4892B6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5G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47C1B-D606-4356-BD29-8EEDBB8A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4C7-82A6-45F4-854F-6446DF70232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400269D0-A614-4D8B-B6EF-D0FFDEEE52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47" y="950259"/>
            <a:ext cx="5029200" cy="3405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D88FEA-4BC0-48F0-B199-DE4416BD3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16" y="4495800"/>
            <a:ext cx="7162800" cy="13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2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30B16-AFA8-48FF-8984-484C38BA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Early 5G  – Non Stand Alone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C1335-4803-4A62-96A4-501BE825D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Early 5G requires 4G anchor </a:t>
            </a:r>
          </a:p>
          <a:p>
            <a:r>
              <a:rPr lang="en-CA" dirty="0"/>
              <a:t>Stand alone 5G standard recently finalized </a:t>
            </a:r>
          </a:p>
          <a:p>
            <a:r>
              <a:rPr lang="en-CA" dirty="0"/>
              <a:t>5G device ecosystem will take time as will maturity. In meantime 4G is more than viable to address the digital divide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DFBF3-87BA-4B48-A4EB-566159C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4C7-82A6-45F4-854F-6446DF70232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0A0F155-931E-40EF-A3FA-94D48A67B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6858000" cy="270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8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6A4D-42E3-4051-87F9-0F6B5510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5G- NR </a:t>
            </a:r>
            <a:r>
              <a:rPr lang="en-CA" dirty="0" err="1"/>
              <a:t>eMBB</a:t>
            </a:r>
            <a:r>
              <a:rPr lang="en-CA" dirty="0"/>
              <a:t> Workplan</a:t>
            </a:r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6B4F3D-F543-4D9A-956C-D501F1A50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353285" cy="45854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AFA96-CFB9-4E36-8121-3877D428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4C7-82A6-45F4-854F-6446DF7023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8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D076-D451-4210-B881-57AA3D7A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eMBB</a:t>
            </a:r>
            <a:r>
              <a:rPr lang="en-CA" dirty="0"/>
              <a:t> – Use Cases </a:t>
            </a:r>
          </a:p>
        </p:txBody>
      </p:sp>
    </p:spTree>
    <p:extLst>
      <p:ext uri="{BB962C8B-B14F-4D97-AF65-F5344CB8AC3E}">
        <p14:creationId xmlns:p14="http://schemas.microsoft.com/office/powerpoint/2010/main" val="31429819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37ff5f90267c5f65e7f564d95e753f195afe"/>
</p:tagLst>
</file>

<file path=ppt/theme/theme1.xml><?xml version="1.0" encoding="utf-8"?>
<a:theme xmlns:a="http://schemas.openxmlformats.org/drawingml/2006/main" name="Title and Content">
  <a:themeElements>
    <a:clrScheme name="Custom 5">
      <a:dk1>
        <a:sysClr val="windowText" lastClr="000000"/>
      </a:dk1>
      <a:lt1>
        <a:sysClr val="window" lastClr="FFFFFF"/>
      </a:lt1>
      <a:dk2>
        <a:srgbClr val="156DA1"/>
      </a:dk2>
      <a:lt2>
        <a:srgbClr val="5E9C42"/>
      </a:lt2>
      <a:accent1>
        <a:srgbClr val="82BC00"/>
      </a:accent1>
      <a:accent2>
        <a:srgbClr val="42C2CE"/>
      </a:accent2>
      <a:accent3>
        <a:srgbClr val="156DA1"/>
      </a:accent3>
      <a:accent4>
        <a:srgbClr val="666666"/>
      </a:accent4>
      <a:accent5>
        <a:srgbClr val="002D73"/>
      </a:accent5>
      <a:accent6>
        <a:srgbClr val="C4D600"/>
      </a:accent6>
      <a:hlink>
        <a:srgbClr val="156DA1"/>
      </a:hlink>
      <a:folHlink>
        <a:srgbClr val="5E9C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New Telrad - Presentation Template</Template>
  <TotalTime>48350</TotalTime>
  <Words>282</Words>
  <Application>Microsoft Office PowerPoint</Application>
  <PresentationFormat>On-screen Show (4:3)</PresentationFormat>
  <Paragraphs>56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Mincho</vt:lpstr>
      <vt:lpstr>Arial</vt:lpstr>
      <vt:lpstr>Calibri</vt:lpstr>
      <vt:lpstr>Webdings</vt:lpstr>
      <vt:lpstr>Wingdings</vt:lpstr>
      <vt:lpstr>Title and Content</vt:lpstr>
      <vt:lpstr>5G and Future of Fixed Wireless Access  Nick Dewar VP, Products and Systems Engineering </vt:lpstr>
      <vt:lpstr>Who is Telrad?</vt:lpstr>
      <vt:lpstr>Substantial 4G based FWA Global Customer Base</vt:lpstr>
      <vt:lpstr>Telrad E2E Fixed BWA Solution</vt:lpstr>
      <vt:lpstr>Path to 5G </vt:lpstr>
      <vt:lpstr>5G Use Cases</vt:lpstr>
      <vt:lpstr>Early 5G  – Non Stand Alone </vt:lpstr>
      <vt:lpstr>5G- NR eMBB Workplan</vt:lpstr>
      <vt:lpstr>eMBB – Use Cases </vt:lpstr>
      <vt:lpstr>Rural Broadband Use Case  </vt:lpstr>
      <vt:lpstr>4G Spectral Efficiency </vt:lpstr>
      <vt:lpstr>Summary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Rotem</dc:creator>
  <cp:keywords/>
  <dc:description/>
  <cp:lastModifiedBy>Nick Dewar</cp:lastModifiedBy>
  <cp:revision>729</cp:revision>
  <dcterms:created xsi:type="dcterms:W3CDTF">2013-08-28T22:55:27Z</dcterms:created>
  <dcterms:modified xsi:type="dcterms:W3CDTF">2018-09-20T05:50:15Z</dcterms:modified>
  <cp:category/>
</cp:coreProperties>
</file>