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0" r:id="rId7"/>
    <p:sldId id="259" r:id="rId8"/>
    <p:sldId id="265" r:id="rId9"/>
    <p:sldId id="266" r:id="rId10"/>
    <p:sldId id="267" r:id="rId11"/>
    <p:sldId id="25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zT - ppt pozadi - 01 tit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800" y="2988001"/>
            <a:ext cx="7956000" cy="1470025"/>
          </a:xfrm>
        </p:spPr>
        <p:txBody>
          <a:bodyPr anchor="t" anchorCtr="0">
            <a:noAutofit/>
          </a:bodyPr>
          <a:lstStyle>
            <a:lvl1pPr algn="r">
              <a:lnSpc>
                <a:spcPts val="5400"/>
              </a:lnSpc>
              <a:defRPr sz="5000" b="1" u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590400" y="6192000"/>
            <a:ext cx="792000" cy="144000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6FBBACDC-4B10-4197-888F-D7CBF5594E32}" type="datetimeFigureOut">
              <a:rPr lang="cs-CZ" smtClean="0"/>
              <a:pPr/>
              <a:t>11.10.2013</a:t>
            </a:fld>
            <a:endParaRPr lang="cs-CZ"/>
          </a:p>
        </p:txBody>
      </p:sp>
      <p:pic>
        <p:nvPicPr>
          <p:cNvPr id="7" name="Picture 6" descr="CRo - logo pro ppt - 01 titul _CRo-Cesky_rozhlas-Z-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" y="187202"/>
            <a:ext cx="2757966" cy="161999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590400" y="5652000"/>
            <a:ext cx="3168000" cy="144000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ACDC-4B10-4197-888F-D7CBF5594E32}" type="datetimeFigureOut">
              <a:rPr lang="cs-CZ" smtClean="0"/>
              <a:pPr/>
              <a:t>11.10.2013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E418-18F1-4B22-97B9-585A8671B3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zT - ppt pozadi - 02 obs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 obsahu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BBACDC-4B10-4197-888F-D7CBF5594E32}" type="datetimeFigureOut">
              <a:rPr lang="cs-CZ" smtClean="0"/>
              <a:pPr/>
              <a:t>11.10.2013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18E418-18F1-4B22-97B9-585A8671B38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439999"/>
            <a:ext cx="7956000" cy="4104000"/>
          </a:xfrm>
        </p:spPr>
        <p:txBody>
          <a:bodyPr/>
          <a:lstStyle>
            <a:lvl1pPr>
              <a:lnSpc>
                <a:spcPts val="1800"/>
              </a:lnSpc>
              <a:defRPr sz="1600" baseline="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1600" b="1" u="none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cs-CZ" dirty="0" smtClean="0"/>
              <a:t>Prostor pro obsah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pic>
        <p:nvPicPr>
          <p:cNvPr id="9" name="Picture 8" descr="CRo - logo pro ppt - 00 standard - bila _CRo-Cesky_rozhlas-H-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400" y="5864400"/>
            <a:ext cx="1530000" cy="899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ACDC-4B10-4197-888F-D7CBF5594E32}" type="datetimeFigureOut">
              <a:rPr lang="cs-CZ" smtClean="0"/>
              <a:pPr/>
              <a:t>11.10.2013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E418-18F1-4B22-97B9-585A8671B3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zT - ppt pozadi - 03 pre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400" y="2970000"/>
            <a:ext cx="7956000" cy="1362076"/>
          </a:xfrm>
        </p:spPr>
        <p:txBody>
          <a:bodyPr anchor="t"/>
          <a:lstStyle>
            <a:lvl1pPr algn="l">
              <a:lnSpc>
                <a:spcPts val="5400"/>
              </a:lnSpc>
              <a:defRPr sz="5000" b="1" u="none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Titul předělové strany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BBACDC-4B10-4197-888F-D7CBF5594E32}" type="datetimeFigureOut">
              <a:rPr lang="cs-CZ" smtClean="0"/>
              <a:pPr/>
              <a:t>11.10.2013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18E418-18F1-4B22-97B9-585A8671B38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pic>
        <p:nvPicPr>
          <p:cNvPr id="9" name="Picture 8" descr="CRo - logo pro ppt - 00 standard - bila _CRo-Cesky_rozhlas-H-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400" y="5864400"/>
            <a:ext cx="1530000" cy="899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518400"/>
            <a:ext cx="7956000" cy="720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ACDC-4B10-4197-888F-D7CBF5594E32}" type="datetimeFigureOut">
              <a:rPr lang="cs-CZ" smtClean="0"/>
              <a:pPr/>
              <a:t>11.10.2013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E418-18F1-4B22-97B9-585A8671B38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90400" y="1439999"/>
            <a:ext cx="3888000" cy="410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58400" y="1439999"/>
            <a:ext cx="3888000" cy="4104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ACDC-4B10-4197-888F-D7CBF5594E32}" type="datetimeFigureOut">
              <a:rPr lang="cs-CZ" smtClean="0"/>
              <a:pPr/>
              <a:t>11.10.2013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E418-18F1-4B22-97B9-585A8671B3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ACDC-4B10-4197-888F-D7CBF5594E32}" type="datetimeFigureOut">
              <a:rPr lang="cs-CZ" smtClean="0"/>
              <a:pPr/>
              <a:t>11.10.2013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E418-18F1-4B22-97B9-585A8671B3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518400"/>
            <a:ext cx="7956000" cy="720000"/>
          </a:xfrm>
        </p:spPr>
        <p:txBody>
          <a:bodyPr anchor="t" anchorCtr="0"/>
          <a:lstStyle>
            <a:lvl1pPr algn="l">
              <a:defRPr sz="27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90400" y="5616000"/>
            <a:ext cx="7956000" cy="144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Zdroj: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ACDC-4B10-4197-888F-D7CBF5594E32}" type="datetimeFigureOut">
              <a:rPr lang="cs-CZ" smtClean="0"/>
              <a:pPr/>
              <a:t>11.10.2013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E418-18F1-4B22-97B9-585A8671B38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590400" y="1439999"/>
            <a:ext cx="7956000" cy="4104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(Conta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zT - ppt pozadi - 08 zaver_kontak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374800"/>
            <a:ext cx="7956000" cy="856800"/>
          </a:xfrm>
        </p:spPr>
        <p:txBody>
          <a:bodyPr anchor="b" anchorCtr="0"/>
          <a:lstStyle>
            <a:lvl1pPr>
              <a:lnSpc>
                <a:spcPct val="100000"/>
              </a:lnSpc>
              <a:defRPr sz="11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100" b="0" u="none">
                <a:solidFill>
                  <a:schemeClr val="bg1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–"/>
              <a:defRPr sz="1100" b="0">
                <a:solidFill>
                  <a:schemeClr val="bg1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4pPr>
            <a:lvl5pPr marL="54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5pPr>
            <a:lvl6pPr marL="72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6pPr>
            <a:lvl7pPr marL="90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7pPr>
            <a:lvl8pPr marL="108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8pPr>
            <a:lvl9pPr marL="126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cs-CZ" dirty="0" smtClean="0"/>
              <a:t>Kontakty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90400" y="3312000"/>
            <a:ext cx="7956000" cy="360000"/>
          </a:xfrm>
        </p:spPr>
        <p:txBody>
          <a:bodyPr anchor="b" anchorCtr="0"/>
          <a:lstStyle>
            <a:lvl1pPr>
              <a:lnSpc>
                <a:spcPts val="3200"/>
              </a:lnSpc>
              <a:defRPr sz="2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100" b="0" u="none">
                <a:solidFill>
                  <a:schemeClr val="bg1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–"/>
              <a:defRPr sz="1100" b="0">
                <a:solidFill>
                  <a:schemeClr val="bg1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4pPr>
            <a:lvl5pPr marL="54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5pPr>
            <a:lvl6pPr marL="72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6pPr>
            <a:lvl7pPr marL="90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7pPr>
            <a:lvl8pPr marL="108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8pPr>
            <a:lvl9pPr marL="126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cs-CZ" dirty="0" smtClean="0"/>
              <a:t>Poděkování (Děkuji za pozornost)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Ro - ppt pozadi - 00 pat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436000"/>
            <a:ext cx="9144000" cy="14569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400" y="518400"/>
            <a:ext cx="7956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439999"/>
            <a:ext cx="79560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7600" y="6192000"/>
            <a:ext cx="792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6FBBACDC-4B10-4197-888F-D7CBF5594E32}" type="datetimeFigureOut">
              <a:rPr lang="cs-CZ" smtClean="0"/>
              <a:pPr/>
              <a:t>11.10.2013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9600" y="6192000"/>
            <a:ext cx="3708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192000"/>
            <a:ext cx="324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E418E418-18F1-4B22-97B9-585A8671B38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7" descr="CRo - logo pro ppt - 00 standard - barva _CRo-Cesky_rozhlas-H-RG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10400" y="5864400"/>
            <a:ext cx="1530000" cy="8991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00" indent="-234000" algn="l" defTabSz="914400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180000" algn="l" defTabSz="914400" rtl="0" eaLnBrk="1" latinLnBrk="0" hangingPunct="1">
        <a:lnSpc>
          <a:spcPts val="1800"/>
        </a:lnSpc>
        <a:spcBef>
          <a:spcPts val="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80000" algn="l" defTabSz="914400" rtl="0" eaLnBrk="1" latinLnBrk="0" hangingPunct="1">
        <a:lnSpc>
          <a:spcPts val="1800"/>
        </a:lnSpc>
        <a:spcBef>
          <a:spcPts val="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marR="0" indent="-144000" algn="l" defTabSz="914400" rtl="0" eaLnBrk="1" fontAlgn="auto" latinLnBrk="0" hangingPunct="1">
        <a:lnSpc>
          <a:spcPct val="100000"/>
        </a:lnSpc>
        <a:spcBef>
          <a:spcPts val="100"/>
        </a:spcBef>
        <a:spcAft>
          <a:spcPts val="0"/>
        </a:spcAft>
        <a:buClrTx/>
        <a:buSzTx/>
        <a:buFont typeface="Arial" pitchFamily="34" charset="0"/>
        <a:buChar char="–"/>
        <a:tabLst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972000" indent="-144000" algn="l" defTabSz="914400" rtl="0" eaLnBrk="1" latinLnBrk="0" hangingPunct="1">
        <a:spcBef>
          <a:spcPts val="1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116000" indent="-144000" algn="l" defTabSz="914400" rtl="0" eaLnBrk="1" latinLnBrk="0" hangingPunct="1">
        <a:spcBef>
          <a:spcPts val="1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marR="0" indent="-144000" algn="l" defTabSz="914400" rtl="0" eaLnBrk="1" fontAlgn="auto" latinLnBrk="0" hangingPunct="1">
        <a:lnSpc>
          <a:spcPct val="100000"/>
        </a:lnSpc>
        <a:spcBef>
          <a:spcPts val="100"/>
        </a:spcBef>
        <a:spcAft>
          <a:spcPts val="0"/>
        </a:spcAft>
        <a:buClrTx/>
        <a:buSzTx/>
        <a:buFont typeface="Arial" pitchFamily="34" charset="0"/>
        <a:buChar char="–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404000" indent="-144000" algn="l" defTabSz="914400" rtl="0" eaLnBrk="1" latinLnBrk="0" hangingPunct="1">
        <a:spcBef>
          <a:spcPts val="1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6800" y="2988001"/>
            <a:ext cx="7956000" cy="2025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Digital </a:t>
            </a:r>
            <a:r>
              <a:rPr lang="cs-CZ" dirty="0" err="1" smtClean="0"/>
              <a:t>radio</a:t>
            </a:r>
            <a:r>
              <a:rPr lang="cs-CZ" dirty="0" smtClean="0"/>
              <a:t> </a:t>
            </a:r>
            <a:r>
              <a:rPr lang="cs-CZ" dirty="0" err="1" smtClean="0"/>
              <a:t>awaits</a:t>
            </a:r>
            <a:r>
              <a:rPr lang="cs-CZ" dirty="0" smtClean="0"/>
              <a:t> </a:t>
            </a:r>
            <a:r>
              <a:rPr lang="cs-CZ" dirty="0" err="1" smtClean="0"/>
              <a:t>us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0" dirty="0" smtClean="0"/>
              <a:t>Filip Rožánek</a:t>
            </a:r>
            <a:br>
              <a:rPr lang="cs-CZ" sz="2400" b="0" dirty="0" smtClean="0"/>
            </a:br>
            <a:r>
              <a:rPr lang="cs-CZ" sz="2400" b="0" dirty="0" err="1" smtClean="0"/>
              <a:t>Strategic</a:t>
            </a:r>
            <a:r>
              <a:rPr lang="cs-CZ" sz="2400" b="0" dirty="0" smtClean="0"/>
              <a:t> </a:t>
            </a:r>
            <a:r>
              <a:rPr lang="cs-CZ" sz="2400" b="0" dirty="0" err="1" smtClean="0"/>
              <a:t>Development</a:t>
            </a:r>
            <a:r>
              <a:rPr lang="cs-CZ" sz="2400" b="0" dirty="0" smtClean="0"/>
              <a:t> </a:t>
            </a:r>
            <a:r>
              <a:rPr lang="cs-CZ" sz="2400" b="0" dirty="0" err="1" smtClean="0"/>
              <a:t>Analyst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400" y="518400"/>
            <a:ext cx="7956000" cy="1398432"/>
          </a:xfrm>
        </p:spPr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retailers</a:t>
            </a:r>
            <a:r>
              <a:rPr lang="cs-CZ" dirty="0" smtClean="0"/>
              <a:t>!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b="0" dirty="0" smtClean="0"/>
              <a:t>It</a:t>
            </a:r>
            <a:r>
              <a:rPr lang="cs-CZ" b="0" dirty="0" smtClean="0"/>
              <a:t>‘</a:t>
            </a:r>
            <a:r>
              <a:rPr lang="en-US" b="0" dirty="0" smtClean="0"/>
              <a:t>s not easy to buy the digital radio receiver.</a:t>
            </a:r>
            <a:endParaRPr lang="en-US" b="0" dirty="0"/>
          </a:p>
        </p:txBody>
      </p:sp>
      <p:pic>
        <p:nvPicPr>
          <p:cNvPr id="4" name="Obrázek 3" descr="r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9191" y="2060848"/>
            <a:ext cx="5192540" cy="3456384"/>
          </a:xfrm>
          <a:prstGeom prst="rect">
            <a:avLst/>
          </a:prstGeom>
        </p:spPr>
      </p:pic>
      <p:pic>
        <p:nvPicPr>
          <p:cNvPr id="5" name="Obrázek 4" descr="Happy-Shopper_jpg_280x280_crop_q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852936"/>
            <a:ext cx="2667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 err="1" smtClean="0"/>
              <a:t>filip.rozanek</a:t>
            </a:r>
            <a:r>
              <a:rPr lang="cs-CZ" sz="2400" dirty="0" smtClean="0"/>
              <a:t>@</a:t>
            </a:r>
            <a:r>
              <a:rPr lang="cs-CZ" sz="2400" dirty="0" err="1" smtClean="0"/>
              <a:t>czechradio.cz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www.</a:t>
            </a:r>
            <a:r>
              <a:rPr lang="cs-CZ" sz="2400" dirty="0" err="1" smtClean="0"/>
              <a:t>rozanek.cz</a:t>
            </a:r>
            <a:endParaRPr lang="cs-CZ" sz="240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questions</a:t>
            </a:r>
            <a:r>
              <a:rPr lang="cs-CZ" dirty="0" smtClean="0"/>
              <a:t>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DAB in </a:t>
            </a:r>
            <a:r>
              <a:rPr lang="cs-CZ" dirty="0" err="1" smtClean="0"/>
              <a:t>brief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b="1" dirty="0" smtClean="0"/>
              <a:t> 6/1995</a:t>
            </a:r>
            <a:endParaRPr lang="cs-CZ" sz="2400" b="1" dirty="0" smtClean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First</a:t>
            </a:r>
            <a:r>
              <a:rPr lang="cs-CZ" sz="2400" dirty="0" smtClean="0"/>
              <a:t> </a:t>
            </a:r>
            <a:r>
              <a:rPr lang="cs-CZ" sz="2400" dirty="0" err="1" smtClean="0"/>
              <a:t>digital</a:t>
            </a:r>
            <a:r>
              <a:rPr lang="cs-CZ" sz="2400" dirty="0" smtClean="0"/>
              <a:t> station in </a:t>
            </a:r>
            <a:r>
              <a:rPr lang="cs-CZ" sz="2400" dirty="0" err="1" smtClean="0"/>
              <a:t>Norway</a:t>
            </a:r>
            <a:r>
              <a:rPr lang="cs-CZ" sz="2400" dirty="0" smtClean="0"/>
              <a:t> (NRK </a:t>
            </a:r>
            <a:r>
              <a:rPr lang="cs-CZ" sz="2400" dirty="0" err="1" smtClean="0"/>
              <a:t>Klassisk</a:t>
            </a:r>
            <a:r>
              <a:rPr lang="cs-CZ" sz="2400" dirty="0" smtClean="0"/>
              <a:t>)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b="1" dirty="0" smtClean="0"/>
              <a:t> 5/1999</a:t>
            </a:r>
            <a:endParaRPr lang="cs-CZ" sz="2400" b="1" dirty="0" smtClean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First</a:t>
            </a:r>
            <a:r>
              <a:rPr lang="cs-CZ" sz="2400" dirty="0" smtClean="0"/>
              <a:t> public test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Czech</a:t>
            </a:r>
            <a:r>
              <a:rPr lang="cs-CZ" sz="2400" dirty="0" smtClean="0"/>
              <a:t> </a:t>
            </a:r>
            <a:r>
              <a:rPr lang="cs-CZ" sz="2400" dirty="0" err="1" smtClean="0"/>
              <a:t>Republic</a:t>
            </a:r>
            <a:endParaRPr lang="cs-CZ" sz="2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b="1" dirty="0" smtClean="0"/>
              <a:t> 4/2011</a:t>
            </a:r>
            <a:endParaRPr lang="cs-CZ" sz="2400" b="1" dirty="0" smtClean="0"/>
          </a:p>
          <a:p>
            <a:pPr>
              <a:lnSpc>
                <a:spcPct val="100000"/>
              </a:lnSpc>
            </a:pPr>
            <a:r>
              <a:rPr lang="cs-CZ" sz="2400" dirty="0" smtClean="0"/>
              <a:t>TELEKO </a:t>
            </a:r>
            <a:r>
              <a:rPr lang="cs-CZ" sz="2400" dirty="0" err="1" smtClean="0"/>
              <a:t>launches</a:t>
            </a:r>
            <a:r>
              <a:rPr lang="cs-CZ" sz="2400" dirty="0" smtClean="0"/>
              <a:t> </a:t>
            </a:r>
            <a:r>
              <a:rPr lang="cs-CZ" sz="2400" dirty="0" err="1" smtClean="0"/>
              <a:t>regular</a:t>
            </a:r>
            <a:r>
              <a:rPr lang="cs-CZ" sz="2400" dirty="0" smtClean="0"/>
              <a:t> </a:t>
            </a:r>
            <a:r>
              <a:rPr lang="cs-CZ" sz="2400" dirty="0" smtClean="0"/>
              <a:t>DAB </a:t>
            </a:r>
            <a:r>
              <a:rPr lang="cs-CZ" sz="2400" dirty="0" err="1" smtClean="0"/>
              <a:t>broadcasting</a:t>
            </a:r>
            <a:r>
              <a:rPr lang="cs-CZ" sz="2400" dirty="0" smtClean="0"/>
              <a:t> in L-band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cs-CZ" sz="2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b="1" dirty="0" smtClean="0"/>
              <a:t> 8/2013</a:t>
            </a:r>
            <a:endParaRPr lang="cs-CZ" sz="2400" b="1" dirty="0" smtClean="0"/>
          </a:p>
          <a:p>
            <a:pPr>
              <a:lnSpc>
                <a:spcPct val="100000"/>
              </a:lnSpc>
            </a:pPr>
            <a:r>
              <a:rPr lang="cs-CZ" sz="2400" dirty="0" smtClean="0"/>
              <a:t>Band III </a:t>
            </a:r>
            <a:r>
              <a:rPr lang="cs-CZ" sz="2400" dirty="0" err="1" smtClean="0"/>
              <a:t>Consultation</a:t>
            </a:r>
            <a:r>
              <a:rPr lang="cs-CZ" sz="2400" dirty="0" smtClean="0"/>
              <a:t> by </a:t>
            </a:r>
            <a:r>
              <a:rPr lang="cs-CZ" sz="2400" dirty="0" err="1" smtClean="0"/>
              <a:t>Czech</a:t>
            </a:r>
            <a:r>
              <a:rPr lang="cs-CZ" sz="2400" dirty="0" smtClean="0"/>
              <a:t> </a:t>
            </a:r>
            <a:r>
              <a:rPr lang="cs-CZ" sz="2400" dirty="0" err="1" smtClean="0"/>
              <a:t>Telecommunication</a:t>
            </a:r>
            <a:r>
              <a:rPr lang="cs-CZ" sz="2400" dirty="0" smtClean="0"/>
              <a:t> Office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Situation</a:t>
            </a:r>
            <a:r>
              <a:rPr lang="cs-CZ" dirty="0" smtClean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WorldDMB</a:t>
            </a:r>
            <a:endParaRPr lang="cs-CZ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124744"/>
            <a:ext cx="4464496" cy="486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64088" y="1124744"/>
            <a:ext cx="3168352" cy="4896544"/>
          </a:xfrm>
          <a:prstGeom prst="rect">
            <a:avLst/>
          </a:prstGeom>
          <a:noFill/>
        </p:spPr>
        <p:txBody>
          <a:bodyPr wrap="square" lIns="90000" tIns="54000" rIns="90000" bIns="90000" rtlCol="0">
            <a:noAutofit/>
          </a:bodyPr>
          <a:lstStyle/>
          <a:p>
            <a:r>
              <a:rPr lang="cs-CZ" sz="2100" b="1" dirty="0" err="1">
                <a:solidFill>
                  <a:schemeClr val="bg1"/>
                </a:solidFill>
              </a:rPr>
              <a:t>Regular</a:t>
            </a:r>
            <a:r>
              <a:rPr lang="cs-CZ" sz="2100" b="1" dirty="0">
                <a:solidFill>
                  <a:schemeClr val="bg1"/>
                </a:solidFill>
              </a:rPr>
              <a:t> service:</a:t>
            </a:r>
          </a:p>
          <a:p>
            <a:r>
              <a:rPr lang="cs-CZ" sz="2100" dirty="0" err="1" smtClean="0">
                <a:solidFill>
                  <a:schemeClr val="bg1"/>
                </a:solidFill>
              </a:rPr>
              <a:t>Belgium</a:t>
            </a:r>
            <a:r>
              <a:rPr lang="cs-CZ" sz="2100" dirty="0" smtClean="0">
                <a:solidFill>
                  <a:schemeClr val="bg1"/>
                </a:solidFill>
              </a:rPr>
              <a:t>, </a:t>
            </a:r>
            <a:r>
              <a:rPr lang="cs-CZ" sz="2100" dirty="0" err="1" smtClean="0">
                <a:solidFill>
                  <a:schemeClr val="bg1"/>
                </a:solidFill>
              </a:rPr>
              <a:t>Czech</a:t>
            </a:r>
            <a:r>
              <a:rPr lang="cs-CZ" sz="2100" dirty="0" smtClean="0">
                <a:solidFill>
                  <a:schemeClr val="bg1"/>
                </a:solidFill>
              </a:rPr>
              <a:t> </a:t>
            </a:r>
            <a:r>
              <a:rPr lang="cs-CZ" sz="2100" dirty="0" err="1" smtClean="0">
                <a:solidFill>
                  <a:schemeClr val="bg1"/>
                </a:solidFill>
              </a:rPr>
              <a:t>Republic</a:t>
            </a:r>
            <a:r>
              <a:rPr lang="cs-CZ" sz="2100" dirty="0" smtClean="0">
                <a:solidFill>
                  <a:schemeClr val="bg1"/>
                </a:solidFill>
              </a:rPr>
              <a:t>, </a:t>
            </a:r>
            <a:r>
              <a:rPr lang="cs-CZ" sz="2100" dirty="0" err="1" smtClean="0">
                <a:solidFill>
                  <a:schemeClr val="bg1"/>
                </a:solidFill>
              </a:rPr>
              <a:t>Denmark</a:t>
            </a:r>
            <a:r>
              <a:rPr lang="cs-CZ" sz="2100" dirty="0" smtClean="0">
                <a:solidFill>
                  <a:schemeClr val="bg1"/>
                </a:solidFill>
              </a:rPr>
              <a:t>, </a:t>
            </a:r>
            <a:r>
              <a:rPr lang="cs-CZ" sz="2100" dirty="0" err="1" smtClean="0">
                <a:solidFill>
                  <a:schemeClr val="bg1"/>
                </a:solidFill>
              </a:rPr>
              <a:t>Germany</a:t>
            </a:r>
            <a:r>
              <a:rPr lang="cs-CZ" sz="2100" dirty="0" smtClean="0">
                <a:solidFill>
                  <a:schemeClr val="bg1"/>
                </a:solidFill>
              </a:rPr>
              <a:t>, Gibraltar, </a:t>
            </a:r>
            <a:r>
              <a:rPr lang="cs-CZ" sz="2100" dirty="0" err="1" smtClean="0">
                <a:solidFill>
                  <a:schemeClr val="bg1"/>
                </a:solidFill>
              </a:rPr>
              <a:t>Ireland</a:t>
            </a:r>
            <a:r>
              <a:rPr lang="cs-CZ" sz="2100" dirty="0" smtClean="0">
                <a:solidFill>
                  <a:schemeClr val="bg1"/>
                </a:solidFill>
              </a:rPr>
              <a:t>, Italy, Malta, </a:t>
            </a:r>
            <a:r>
              <a:rPr lang="cs-CZ" sz="2100" dirty="0" err="1" smtClean="0">
                <a:solidFill>
                  <a:schemeClr val="bg1"/>
                </a:solidFill>
              </a:rPr>
              <a:t>Monaco</a:t>
            </a:r>
            <a:r>
              <a:rPr lang="cs-CZ" sz="2100" dirty="0" smtClean="0">
                <a:solidFill>
                  <a:schemeClr val="bg1"/>
                </a:solidFill>
              </a:rPr>
              <a:t>, </a:t>
            </a:r>
            <a:r>
              <a:rPr lang="cs-CZ" sz="2100" dirty="0" err="1" smtClean="0">
                <a:solidFill>
                  <a:schemeClr val="bg1"/>
                </a:solidFill>
              </a:rPr>
              <a:t>Netherlands</a:t>
            </a:r>
            <a:r>
              <a:rPr lang="cs-CZ" sz="2100" dirty="0" smtClean="0">
                <a:solidFill>
                  <a:schemeClr val="bg1"/>
                </a:solidFill>
              </a:rPr>
              <a:t>, </a:t>
            </a:r>
            <a:r>
              <a:rPr lang="cs-CZ" sz="2100" dirty="0" err="1" smtClean="0">
                <a:solidFill>
                  <a:schemeClr val="bg1"/>
                </a:solidFill>
              </a:rPr>
              <a:t>Norway</a:t>
            </a:r>
            <a:r>
              <a:rPr lang="cs-CZ" sz="2100" dirty="0" smtClean="0">
                <a:solidFill>
                  <a:schemeClr val="bg1"/>
                </a:solidFill>
              </a:rPr>
              <a:t>, </a:t>
            </a:r>
            <a:r>
              <a:rPr lang="cs-CZ" sz="2100" dirty="0" err="1" smtClean="0">
                <a:solidFill>
                  <a:schemeClr val="bg1"/>
                </a:solidFill>
              </a:rPr>
              <a:t>Poland</a:t>
            </a:r>
            <a:r>
              <a:rPr lang="cs-CZ" sz="2100" dirty="0" smtClean="0">
                <a:solidFill>
                  <a:schemeClr val="bg1"/>
                </a:solidFill>
              </a:rPr>
              <a:t>, </a:t>
            </a:r>
            <a:r>
              <a:rPr lang="cs-CZ" sz="2100" dirty="0" err="1" smtClean="0">
                <a:solidFill>
                  <a:schemeClr val="bg1"/>
                </a:solidFill>
              </a:rPr>
              <a:t>Spain</a:t>
            </a:r>
            <a:r>
              <a:rPr lang="cs-CZ" sz="2100" dirty="0" smtClean="0">
                <a:solidFill>
                  <a:schemeClr val="bg1"/>
                </a:solidFill>
              </a:rPr>
              <a:t>, </a:t>
            </a:r>
            <a:r>
              <a:rPr lang="cs-CZ" sz="2100" dirty="0" err="1" smtClean="0">
                <a:solidFill>
                  <a:schemeClr val="bg1"/>
                </a:solidFill>
              </a:rPr>
              <a:t>Sweden</a:t>
            </a:r>
            <a:r>
              <a:rPr lang="cs-CZ" sz="2100" dirty="0" smtClean="0">
                <a:solidFill>
                  <a:schemeClr val="bg1"/>
                </a:solidFill>
              </a:rPr>
              <a:t>, </a:t>
            </a:r>
            <a:r>
              <a:rPr lang="cs-CZ" sz="2100" dirty="0" err="1" smtClean="0">
                <a:solidFill>
                  <a:schemeClr val="bg1"/>
                </a:solidFill>
              </a:rPr>
              <a:t>Switzerland</a:t>
            </a:r>
            <a:r>
              <a:rPr lang="cs-CZ" sz="2100" dirty="0" smtClean="0">
                <a:solidFill>
                  <a:schemeClr val="bg1"/>
                </a:solidFill>
              </a:rPr>
              <a:t>, </a:t>
            </a:r>
            <a:r>
              <a:rPr lang="cs-CZ" sz="2100" dirty="0" err="1" smtClean="0">
                <a:solidFill>
                  <a:schemeClr val="bg1"/>
                </a:solidFill>
              </a:rPr>
              <a:t>United</a:t>
            </a:r>
            <a:r>
              <a:rPr lang="cs-CZ" sz="2100" dirty="0" smtClean="0">
                <a:solidFill>
                  <a:schemeClr val="bg1"/>
                </a:solidFill>
              </a:rPr>
              <a:t> </a:t>
            </a:r>
            <a:r>
              <a:rPr lang="cs-CZ" sz="2100" dirty="0" err="1" smtClean="0">
                <a:solidFill>
                  <a:schemeClr val="bg1"/>
                </a:solidFill>
              </a:rPr>
              <a:t>Kingdom</a:t>
            </a:r>
            <a:endParaRPr lang="cs-CZ" sz="2100" dirty="0" smtClean="0">
              <a:solidFill>
                <a:schemeClr val="bg1"/>
              </a:solidFill>
            </a:endParaRPr>
          </a:p>
          <a:p>
            <a:endParaRPr lang="cs-CZ" sz="2100" dirty="0" smtClean="0">
              <a:solidFill>
                <a:schemeClr val="bg1"/>
              </a:solidFill>
            </a:endParaRPr>
          </a:p>
          <a:p>
            <a:r>
              <a:rPr lang="cs-CZ" sz="2100" b="1" dirty="0" err="1" smtClean="0">
                <a:solidFill>
                  <a:schemeClr val="bg1"/>
                </a:solidFill>
              </a:rPr>
              <a:t>Trials</a:t>
            </a:r>
            <a:r>
              <a:rPr lang="cs-CZ" sz="2100" b="1" dirty="0" smtClean="0">
                <a:solidFill>
                  <a:schemeClr val="bg1"/>
                </a:solidFill>
              </a:rPr>
              <a:t> </a:t>
            </a:r>
            <a:r>
              <a:rPr lang="cs-CZ" sz="2100" b="1" dirty="0" err="1" smtClean="0">
                <a:solidFill>
                  <a:schemeClr val="bg1"/>
                </a:solidFill>
              </a:rPr>
              <a:t>and</a:t>
            </a:r>
            <a:r>
              <a:rPr lang="cs-CZ" sz="2100" b="1" dirty="0" smtClean="0">
                <a:solidFill>
                  <a:schemeClr val="bg1"/>
                </a:solidFill>
              </a:rPr>
              <a:t>/</a:t>
            </a:r>
            <a:r>
              <a:rPr lang="cs-CZ" sz="2100" b="1" dirty="0" err="1" smtClean="0">
                <a:solidFill>
                  <a:schemeClr val="bg1"/>
                </a:solidFill>
              </a:rPr>
              <a:t>or</a:t>
            </a:r>
            <a:r>
              <a:rPr lang="cs-CZ" sz="2100" b="1" dirty="0" smtClean="0">
                <a:solidFill>
                  <a:schemeClr val="bg1"/>
                </a:solidFill>
              </a:rPr>
              <a:t> </a:t>
            </a:r>
            <a:r>
              <a:rPr lang="cs-CZ" sz="2100" b="1" dirty="0" err="1" smtClean="0">
                <a:solidFill>
                  <a:schemeClr val="bg1"/>
                </a:solidFill>
              </a:rPr>
              <a:t>regulation</a:t>
            </a:r>
            <a:r>
              <a:rPr lang="cs-CZ" sz="21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cs-CZ" sz="2100" dirty="0" err="1" smtClean="0">
                <a:solidFill>
                  <a:schemeClr val="bg1"/>
                </a:solidFill>
              </a:rPr>
              <a:t>Austria</a:t>
            </a:r>
            <a:r>
              <a:rPr lang="cs-CZ" sz="2100" dirty="0" smtClean="0">
                <a:solidFill>
                  <a:schemeClr val="bg1"/>
                </a:solidFill>
              </a:rPr>
              <a:t>, </a:t>
            </a:r>
            <a:r>
              <a:rPr lang="cs-CZ" sz="2100" dirty="0" err="1" smtClean="0">
                <a:solidFill>
                  <a:schemeClr val="bg1"/>
                </a:solidFill>
              </a:rPr>
              <a:t>Croatia</a:t>
            </a:r>
            <a:r>
              <a:rPr lang="cs-CZ" sz="2100" dirty="0" smtClean="0">
                <a:solidFill>
                  <a:schemeClr val="bg1"/>
                </a:solidFill>
              </a:rPr>
              <a:t>, France, </a:t>
            </a:r>
            <a:r>
              <a:rPr lang="cs-CZ" sz="2100" dirty="0" err="1" smtClean="0">
                <a:solidFill>
                  <a:schemeClr val="bg1"/>
                </a:solidFill>
              </a:rPr>
              <a:t>Hungary</a:t>
            </a:r>
            <a:r>
              <a:rPr lang="cs-CZ" sz="2100" dirty="0" smtClean="0">
                <a:solidFill>
                  <a:schemeClr val="bg1"/>
                </a:solidFill>
              </a:rPr>
              <a:t>, </a:t>
            </a:r>
            <a:r>
              <a:rPr lang="cs-CZ" sz="2100" dirty="0" err="1" smtClean="0">
                <a:solidFill>
                  <a:schemeClr val="bg1"/>
                </a:solidFill>
              </a:rPr>
              <a:t>Slovenia</a:t>
            </a:r>
            <a:endParaRPr lang="cs-CZ" sz="2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FM </a:t>
            </a:r>
            <a:r>
              <a:rPr lang="cs-CZ" dirty="0" err="1" smtClean="0"/>
              <a:t>switch</a:t>
            </a:r>
            <a:r>
              <a:rPr lang="cs-CZ" dirty="0" smtClean="0"/>
              <a:t>-</a:t>
            </a:r>
            <a:r>
              <a:rPr lang="cs-CZ" dirty="0" err="1" smtClean="0"/>
              <a:t>off</a:t>
            </a:r>
            <a:r>
              <a:rPr lang="cs-CZ" dirty="0" smtClean="0"/>
              <a:t> </a:t>
            </a:r>
            <a:r>
              <a:rPr lang="cs-CZ" dirty="0" err="1" smtClean="0"/>
              <a:t>plans</a:t>
            </a:r>
            <a:endParaRPr lang="cs-CZ" dirty="0"/>
          </a:p>
        </p:txBody>
      </p:sp>
      <p:pic>
        <p:nvPicPr>
          <p:cNvPr id="18434" name="Picture 2" descr="http://upload.wikimedia.org/wikipedia/commons/d/df/Flag-map_of_Norw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2759234" cy="295232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67544" y="1650504"/>
            <a:ext cx="1296144" cy="914400"/>
          </a:xfrm>
          <a:prstGeom prst="rect">
            <a:avLst/>
          </a:prstGeom>
          <a:noFill/>
        </p:spPr>
        <p:txBody>
          <a:bodyPr wrap="none" lIns="90000" tIns="54000" rIns="90000" bIns="90000" rtlCol="0">
            <a:noAutofit/>
          </a:bodyPr>
          <a:lstStyle/>
          <a:p>
            <a:r>
              <a:rPr lang="cs-CZ" sz="2400" b="1" dirty="0" err="1" smtClean="0">
                <a:solidFill>
                  <a:schemeClr val="bg1"/>
                </a:solidFill>
              </a:rPr>
              <a:t>Norway</a:t>
            </a:r>
            <a:r>
              <a:rPr lang="cs-CZ" sz="2400" b="1" dirty="0">
                <a:solidFill>
                  <a:schemeClr val="bg1"/>
                </a:solidFill>
              </a:rPr>
              <a:t>:</a:t>
            </a:r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chemeClr val="bg1"/>
                </a:solidFill>
              </a:rPr>
              <a:t>1/2017</a:t>
            </a:r>
          </a:p>
        </p:txBody>
      </p:sp>
      <p:pic>
        <p:nvPicPr>
          <p:cNvPr id="18436" name="Picture 4" descr="http://upload.wikimedia.org/wikipedia/commons/4/4a/DenmarkStu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448" y="2996952"/>
            <a:ext cx="2272696" cy="266429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779912" y="1700808"/>
            <a:ext cx="1656184" cy="914400"/>
          </a:xfrm>
          <a:prstGeom prst="rect">
            <a:avLst/>
          </a:prstGeom>
          <a:noFill/>
        </p:spPr>
        <p:txBody>
          <a:bodyPr wrap="none" lIns="90000" tIns="54000" rIns="90000" bIns="90000" rtlCol="0">
            <a:noAutofit/>
          </a:bodyPr>
          <a:lstStyle/>
          <a:p>
            <a:pPr algn="ctr"/>
            <a:r>
              <a:rPr lang="cs-CZ" sz="2400" b="1" dirty="0" err="1" smtClean="0">
                <a:solidFill>
                  <a:schemeClr val="bg1"/>
                </a:solidFill>
              </a:rPr>
              <a:t>Denmark</a:t>
            </a:r>
            <a:r>
              <a:rPr lang="cs-CZ" sz="24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2019</a:t>
            </a:r>
          </a:p>
        </p:txBody>
      </p:sp>
      <p:pic>
        <p:nvPicPr>
          <p:cNvPr id="18438" name="Picture 6" descr="http://changehealth.files.wordpress.com/2011/03/united_kingdom_flag_map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5705" y="2420888"/>
            <a:ext cx="2332759" cy="324036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6876256" y="1700808"/>
            <a:ext cx="1656184" cy="914400"/>
          </a:xfrm>
          <a:prstGeom prst="rect">
            <a:avLst/>
          </a:prstGeom>
          <a:noFill/>
        </p:spPr>
        <p:txBody>
          <a:bodyPr wrap="none" lIns="90000" tIns="54000" rIns="90000" bIns="90000" rtlCol="0">
            <a:no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UK: 2015?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coverage</a:t>
            </a:r>
            <a:r>
              <a:rPr lang="cs-CZ" dirty="0" smtClean="0"/>
              <a:t> (</a:t>
            </a:r>
            <a:r>
              <a:rPr lang="cs-CZ" dirty="0" err="1" smtClean="0"/>
              <a:t>both</a:t>
            </a:r>
            <a:r>
              <a:rPr lang="cs-CZ" dirty="0" smtClean="0"/>
              <a:t> L-band </a:t>
            </a:r>
            <a:r>
              <a:rPr lang="cs-CZ" dirty="0" err="1" smtClean="0"/>
              <a:t>and</a:t>
            </a:r>
            <a:r>
              <a:rPr lang="cs-CZ" dirty="0" smtClean="0"/>
              <a:t> Band III)</a:t>
            </a:r>
            <a:endParaRPr lang="cs-CZ" dirty="0"/>
          </a:p>
        </p:txBody>
      </p:sp>
      <p:pic>
        <p:nvPicPr>
          <p:cNvPr id="8" name="Obrázek 7" descr="cz_map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323528" y="980728"/>
            <a:ext cx="8502840" cy="5037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Radio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digital</a:t>
            </a:r>
            <a:r>
              <a:rPr lang="cs-CZ" dirty="0" smtClean="0"/>
              <a:t> </a:t>
            </a:r>
            <a:r>
              <a:rPr lang="cs-CZ" dirty="0" err="1" smtClean="0"/>
              <a:t>broadcasting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sz="2400" dirty="0" smtClean="0"/>
              <a:t>DAB </a:t>
            </a:r>
            <a:r>
              <a:rPr lang="cs-CZ" sz="2400" dirty="0" err="1" smtClean="0"/>
              <a:t>competes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:</a:t>
            </a:r>
            <a:br>
              <a:rPr lang="cs-CZ" sz="2400" dirty="0" smtClean="0"/>
            </a:br>
            <a:endParaRPr lang="cs-CZ" sz="24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DVB-S </a:t>
            </a:r>
            <a:r>
              <a:rPr lang="cs-CZ" sz="2400" dirty="0" smtClean="0"/>
              <a:t>(</a:t>
            </a:r>
            <a:r>
              <a:rPr lang="cs-CZ" sz="2400" dirty="0" err="1" smtClean="0"/>
              <a:t>since</a:t>
            </a:r>
            <a:r>
              <a:rPr lang="cs-CZ" sz="2400" dirty="0" smtClean="0"/>
              <a:t> 1999)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DVB-T (</a:t>
            </a:r>
            <a:r>
              <a:rPr lang="cs-CZ" sz="2400" dirty="0" err="1" smtClean="0"/>
              <a:t>trials</a:t>
            </a:r>
            <a:r>
              <a:rPr lang="cs-CZ" sz="2400" dirty="0" smtClean="0"/>
              <a:t> </a:t>
            </a:r>
            <a:r>
              <a:rPr lang="cs-CZ" sz="2400" dirty="0" err="1" smtClean="0"/>
              <a:t>since</a:t>
            </a:r>
            <a:r>
              <a:rPr lang="cs-CZ" sz="2400" dirty="0" smtClean="0"/>
              <a:t> 2000, </a:t>
            </a:r>
            <a:r>
              <a:rPr lang="cs-CZ" sz="2400" dirty="0" err="1" smtClean="0"/>
              <a:t>regular</a:t>
            </a:r>
            <a:r>
              <a:rPr lang="cs-CZ" sz="2400" dirty="0" smtClean="0"/>
              <a:t> </a:t>
            </a:r>
            <a:r>
              <a:rPr lang="cs-CZ" sz="2400" dirty="0" err="1" smtClean="0"/>
              <a:t>since</a:t>
            </a:r>
            <a:r>
              <a:rPr lang="cs-CZ" sz="2400" dirty="0" smtClean="0"/>
              <a:t> 10/2005)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DVB-C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IPTV</a:t>
            </a:r>
            <a:endParaRPr lang="cs-CZ" sz="24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WEB STREAMING (</a:t>
            </a:r>
            <a:r>
              <a:rPr lang="cs-CZ" sz="2400" dirty="0" err="1" smtClean="0"/>
              <a:t>since</a:t>
            </a:r>
            <a:r>
              <a:rPr lang="cs-CZ" sz="2400" dirty="0" smtClean="0"/>
              <a:t> 1996)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SMARTPHONES (Android, </a:t>
            </a:r>
            <a:r>
              <a:rPr lang="cs-CZ" sz="2400" dirty="0" err="1" smtClean="0"/>
              <a:t>iOS</a:t>
            </a:r>
            <a:r>
              <a:rPr lang="cs-CZ" sz="2400" dirty="0" smtClean="0"/>
              <a:t>, WP </a:t>
            </a:r>
            <a:r>
              <a:rPr lang="cs-CZ" sz="2400" dirty="0" err="1" smtClean="0"/>
              <a:t>since</a:t>
            </a:r>
            <a:r>
              <a:rPr lang="cs-CZ" sz="2400" dirty="0" smtClean="0"/>
              <a:t> 2010)</a:t>
            </a:r>
            <a:endParaRPr lang="cs-CZ" sz="2400" dirty="0"/>
          </a:p>
        </p:txBody>
      </p:sp>
      <p:pic>
        <p:nvPicPr>
          <p:cNvPr id="1026" name="Picture 2" descr="http://www.fareastgizmos.com/entry_images/1108/13/pure_dab_rad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616225" cy="19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 smtClean="0"/>
              <a:t>digital</a:t>
            </a:r>
            <a:r>
              <a:rPr lang="cs-CZ" dirty="0" smtClean="0"/>
              <a:t> </a:t>
            </a:r>
            <a:r>
              <a:rPr lang="cs-CZ" dirty="0" err="1" smtClean="0"/>
              <a:t>radio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Wider</a:t>
            </a:r>
            <a:r>
              <a:rPr lang="cs-CZ" sz="2400" dirty="0" smtClean="0"/>
              <a:t> </a:t>
            </a:r>
            <a:r>
              <a:rPr lang="cs-CZ" sz="2400" dirty="0" err="1" smtClean="0"/>
              <a:t>choice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stations</a:t>
            </a:r>
            <a:endParaRPr lang="cs-CZ" sz="2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Cheaper</a:t>
            </a:r>
            <a:r>
              <a:rPr lang="cs-CZ" sz="2400" dirty="0" smtClean="0"/>
              <a:t> </a:t>
            </a:r>
            <a:r>
              <a:rPr lang="cs-CZ" sz="2400" dirty="0" err="1" smtClean="0"/>
              <a:t>national</a:t>
            </a:r>
            <a:r>
              <a:rPr lang="cs-CZ" sz="2400" dirty="0" smtClean="0"/>
              <a:t> </a:t>
            </a:r>
            <a:r>
              <a:rPr lang="cs-CZ" sz="2400" dirty="0" err="1" smtClean="0"/>
              <a:t>coverage</a:t>
            </a:r>
            <a:endParaRPr lang="cs-CZ" sz="2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 smtClean="0"/>
              <a:t> New </a:t>
            </a:r>
            <a:r>
              <a:rPr lang="cs-CZ" sz="2400" dirty="0" err="1" smtClean="0"/>
              <a:t>services</a:t>
            </a:r>
            <a:endParaRPr lang="cs-CZ" sz="2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Better</a:t>
            </a:r>
            <a:r>
              <a:rPr lang="cs-CZ" sz="2400" dirty="0" smtClean="0"/>
              <a:t> </a:t>
            </a:r>
            <a:r>
              <a:rPr lang="cs-CZ" sz="2400" dirty="0" err="1" smtClean="0"/>
              <a:t>traffic</a:t>
            </a:r>
            <a:r>
              <a:rPr lang="cs-CZ" sz="2400" dirty="0" smtClean="0"/>
              <a:t> </a:t>
            </a:r>
            <a:r>
              <a:rPr lang="cs-CZ" sz="2400" dirty="0" err="1" smtClean="0"/>
              <a:t>information</a:t>
            </a:r>
            <a:endParaRPr lang="cs-CZ" sz="2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Better</a:t>
            </a:r>
            <a:r>
              <a:rPr lang="cs-CZ" sz="2400" dirty="0" smtClean="0"/>
              <a:t> </a:t>
            </a:r>
            <a:r>
              <a:rPr lang="cs-CZ" sz="2400" dirty="0" err="1" smtClean="0"/>
              <a:t>sound</a:t>
            </a:r>
            <a:endParaRPr lang="cs-CZ" sz="2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smtClean="0"/>
              <a:t>New business </a:t>
            </a:r>
            <a:r>
              <a:rPr lang="cs-CZ" sz="2400" dirty="0" err="1" smtClean="0"/>
              <a:t>models</a:t>
            </a:r>
            <a:endParaRPr lang="cs-CZ" sz="2400" dirty="0" smtClean="0"/>
          </a:p>
        </p:txBody>
      </p:sp>
      <p:pic>
        <p:nvPicPr>
          <p:cNvPr id="4" name="Obrázek 3" descr="dabrad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84784"/>
            <a:ext cx="4065310" cy="304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But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590400" y="1439999"/>
            <a:ext cx="7956000" cy="260809"/>
          </a:xfrm>
        </p:spPr>
        <p:txBody>
          <a:bodyPr/>
          <a:lstStyle/>
          <a:p>
            <a:r>
              <a:rPr lang="cs-CZ" sz="2400" dirty="0" err="1" smtClean="0"/>
              <a:t>We</a:t>
            </a:r>
            <a:r>
              <a:rPr lang="cs-CZ" sz="2400" dirty="0" smtClean="0"/>
              <a:t> </a:t>
            </a:r>
            <a:r>
              <a:rPr lang="cs-CZ" sz="2400" dirty="0" err="1" smtClean="0"/>
              <a:t>urgently</a:t>
            </a:r>
            <a:r>
              <a:rPr lang="cs-CZ" sz="2400" dirty="0" smtClean="0"/>
              <a:t> </a:t>
            </a:r>
            <a:r>
              <a:rPr lang="cs-CZ" sz="2400" dirty="0" err="1" smtClean="0"/>
              <a:t>need</a:t>
            </a:r>
            <a:r>
              <a:rPr lang="cs-CZ" sz="2400" dirty="0" smtClean="0"/>
              <a:t> </a:t>
            </a:r>
            <a:r>
              <a:rPr lang="cs-CZ" sz="2400" dirty="0" err="1" smtClean="0"/>
              <a:t>Steve</a:t>
            </a:r>
            <a:r>
              <a:rPr lang="cs-CZ" sz="2400" dirty="0" smtClean="0"/>
              <a:t> </a:t>
            </a:r>
            <a:r>
              <a:rPr lang="cs-CZ" sz="2400" dirty="0" err="1" smtClean="0"/>
              <a:t>Jobs</a:t>
            </a:r>
            <a:r>
              <a:rPr lang="cs-CZ" sz="2400" dirty="0" smtClean="0"/>
              <a:t>!</a:t>
            </a:r>
            <a:endParaRPr lang="cs-CZ" sz="2400" dirty="0"/>
          </a:p>
        </p:txBody>
      </p:sp>
      <p:pic>
        <p:nvPicPr>
          <p:cNvPr id="1026" name="Picture 2" descr="http://www.slipperybrick.com/wp-content/uploads/2007/08/puredabra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060849"/>
            <a:ext cx="3451364" cy="3168352"/>
          </a:xfrm>
          <a:prstGeom prst="rect">
            <a:avLst/>
          </a:prstGeom>
          <a:noFill/>
        </p:spPr>
      </p:pic>
      <p:pic>
        <p:nvPicPr>
          <p:cNvPr id="1030" name="Picture 6" descr="http://pureradio.cz/produkty-obrazek/259/foto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060848"/>
            <a:ext cx="415433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zech Tourism">
  <a:themeElements>
    <a:clrScheme name="Czech Radio">
      <a:dk1>
        <a:srgbClr val="000F37"/>
      </a:dk1>
      <a:lt1>
        <a:sysClr val="window" lastClr="FFFFFF"/>
      </a:lt1>
      <a:dk2>
        <a:srgbClr val="519FD7"/>
      </a:dk2>
      <a:lt2>
        <a:srgbClr val="DADAE2"/>
      </a:lt2>
      <a:accent1>
        <a:srgbClr val="000F37"/>
      </a:accent1>
      <a:accent2>
        <a:srgbClr val="519FD7"/>
      </a:accent2>
      <a:accent3>
        <a:srgbClr val="0058A9"/>
      </a:accent3>
      <a:accent4>
        <a:srgbClr val="A8CFEC"/>
      </a:accent4>
      <a:accent5>
        <a:srgbClr val="82879B"/>
      </a:accent5>
      <a:accent6>
        <a:srgbClr val="DADAE2"/>
      </a:accent6>
      <a:hlink>
        <a:srgbClr val="000F37"/>
      </a:hlink>
      <a:folHlink>
        <a:srgbClr val="878787"/>
      </a:folHlink>
    </a:clrScheme>
    <a:fontScheme name="Czech Touris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2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4"/>
        </a:solidFill>
      </a:spPr>
      <a:bodyPr wrap="square" lIns="90000" tIns="54000" rIns="90000" bIns="90000" rtlCol="0">
        <a:noAutofit/>
      </a:bodyPr>
      <a:lstStyle>
        <a:defPPr>
          <a:defRPr sz="16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CRo_VZOR - prezentace (anglicka znacka)</Template>
  <TotalTime>565</TotalTime>
  <Words>177</Words>
  <Application>Microsoft Office PowerPoint</Application>
  <PresentationFormat>Předvádění na obrazovce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Czech Tourism</vt:lpstr>
      <vt:lpstr>Digital radio awaits us  Filip Rožánek Strategic Development Analyst</vt:lpstr>
      <vt:lpstr>DAB in brief</vt:lpstr>
      <vt:lpstr>Situation in Europe according to WorldDMB</vt:lpstr>
      <vt:lpstr>FM switch-off plans</vt:lpstr>
      <vt:lpstr>Czech Republic</vt:lpstr>
      <vt:lpstr>Current coverage (both L-band and Band III)</vt:lpstr>
      <vt:lpstr>Czech Radio and digital broadcasting</vt:lpstr>
      <vt:lpstr>Why digital radio?</vt:lpstr>
      <vt:lpstr>But…</vt:lpstr>
      <vt:lpstr>We need retailers!  It‘s not easy to buy the digital radio receiver.</vt:lpstr>
      <vt:lpstr>Snímek 11</vt:lpstr>
    </vt:vector>
  </TitlesOfParts>
  <Company>ČRO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Radio: Step to the Future</dc:title>
  <dc:creator>Filip Rožánek</dc:creator>
  <cp:lastModifiedBy>Filip Rožánek</cp:lastModifiedBy>
  <cp:revision>42</cp:revision>
  <dcterms:created xsi:type="dcterms:W3CDTF">2013-10-10T08:08:36Z</dcterms:created>
  <dcterms:modified xsi:type="dcterms:W3CDTF">2013-10-11T10:46:32Z</dcterms:modified>
</cp:coreProperties>
</file>